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4"/>
  </p:notesMasterIdLst>
  <p:handoutMasterIdLst>
    <p:handoutMasterId r:id="rId45"/>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0" r:id="rId38"/>
    <p:sldId id="1281" r:id="rId39"/>
    <p:sldId id="1284" r:id="rId40"/>
    <p:sldId id="1283" r:id="rId41"/>
    <p:sldId id="1285" r:id="rId42"/>
    <p:sldId id="1286" r:id="rId43"/>
  </p:sldIdLst>
  <p:sldSz cx="12192000" cy="6858000"/>
  <p:notesSz cx="6858000" cy="9144000"/>
  <p:embeddedFontLst>
    <p:embeddedFont>
      <p:font typeface="Canela Medium" pitchFamily="2" charset="77"/>
      <p:regular r:id="rId46"/>
    </p:embeddedFont>
    <p:embeddedFont>
      <p:font typeface="Clattering" pitchFamily="2" charset="0"/>
      <p:regular r:id="rId47"/>
    </p:embeddedFont>
    <p:embeddedFont>
      <p:font typeface="Neue Haas Unica Pro" panose="020B0504030206020203" pitchFamily="34" charset="77"/>
      <p:regular r:id="rId48"/>
      <p:bold r:id="rId49"/>
      <p:italic r:id="rId50"/>
      <p:boldItalic r:id="rId51"/>
    </p:embeddedFont>
    <p:embeddedFont>
      <p:font typeface="Neue Haas Unica W1G" panose="020B0404030206020203" pitchFamily="34" charset="0"/>
      <p:regular r:id="rId52"/>
      <p:bold r:id="rId53"/>
      <p:italic r:id="rId54"/>
      <p:boldItalic r:id="rId55"/>
    </p:embeddedFont>
    <p:embeddedFont>
      <p:font typeface="Neue Haas Unica W1G Light" panose="020B0404030206020203" pitchFamily="34" charset="0"/>
      <p:regular r:id="rId56"/>
      <p:italic r:id="rId57"/>
    </p:embeddedFont>
    <p:embeddedFont>
      <p:font typeface="Neue Haas Unica W1G Medium" panose="020B0404030206020203" pitchFamily="34" charset="0"/>
      <p:regular r:id="rId58"/>
      <p:italic r:id="rId5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D9D9D9"/>
    <a:srgbClr val="9CFFF8"/>
    <a:srgbClr val="F4CF67"/>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3" autoAdjust="0"/>
    <p:restoredTop sz="92789" autoAdjust="0"/>
  </p:normalViewPr>
  <p:slideViewPr>
    <p:cSldViewPr snapToGrid="0" snapToObjects="1">
      <p:cViewPr varScale="1">
        <p:scale>
          <a:sx n="118" d="100"/>
          <a:sy n="118" d="100"/>
        </p:scale>
        <p:origin x="928" y="208"/>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2 606 786</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2606786</c:v>
                </c:pt>
                <c:pt idx="1">
                  <c:v>1723137</c:v>
                </c:pt>
                <c:pt idx="2">
                  <c:v>563717</c:v>
                </c:pt>
                <c:pt idx="3">
                  <c:v>161057</c:v>
                </c:pt>
                <c:pt idx="4">
                  <c:v>141229</c:v>
                </c:pt>
                <c:pt idx="5">
                  <c:v>87773</c:v>
                </c:pt>
                <c:pt idx="6">
                  <c:v>97240</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c:v>
                </c:pt>
                <c:pt idx="6">
                  <c:v>2/2025</c:v>
                </c:pt>
                <c:pt idx="7">
                  <c:v>3/2025</c:v>
                </c:pt>
                <c:pt idx="8">
                  <c:v>4/2025</c:v>
                </c:pt>
                <c:pt idx="9">
                  <c:v>5/2025</c:v>
                </c:pt>
                <c:pt idx="10">
                  <c:v>6/2025</c:v>
                </c:pt>
                <c:pt idx="11">
                  <c:v>7/2025</c:v>
                </c:pt>
                <c:pt idx="12">
                  <c:v>8/2025</c:v>
                </c:pt>
              </c:strCache>
            </c:strRef>
          </c:cat>
          <c:val>
            <c:numRef>
              <c:f>Sheet1!$B$2:$B$14</c:f>
              <c:numCache>
                <c:formatCode>#,##0</c:formatCode>
                <c:ptCount val="13"/>
                <c:pt idx="0">
                  <c:v>76813</c:v>
                </c:pt>
                <c:pt idx="1">
                  <c:v>78830</c:v>
                </c:pt>
                <c:pt idx="2">
                  <c:v>81063</c:v>
                </c:pt>
                <c:pt idx="3">
                  <c:v>85212</c:v>
                </c:pt>
                <c:pt idx="4">
                  <c:v>87832</c:v>
                </c:pt>
                <c:pt idx="5">
                  <c:v>114735</c:v>
                </c:pt>
                <c:pt idx="6">
                  <c:v>119330</c:v>
                </c:pt>
                <c:pt idx="7">
                  <c:v>123989</c:v>
                </c:pt>
                <c:pt idx="8">
                  <c:v>129078</c:v>
                </c:pt>
                <c:pt idx="9">
                  <c:v>133162</c:v>
                </c:pt>
                <c:pt idx="10">
                  <c:v>135792</c:v>
                </c:pt>
                <c:pt idx="11">
                  <c:v>138398</c:v>
                </c:pt>
                <c:pt idx="12">
                  <c:v>141229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c:v>
                </c:pt>
                <c:pt idx="6">
                  <c:v>2/2025</c:v>
                </c:pt>
                <c:pt idx="7">
                  <c:v>3/2025</c:v>
                </c:pt>
                <c:pt idx="8">
                  <c:v>4/2025</c:v>
                </c:pt>
                <c:pt idx="9">
                  <c:v>5/2025</c:v>
                </c:pt>
                <c:pt idx="10">
                  <c:v>6/2025</c:v>
                </c:pt>
                <c:pt idx="11">
                  <c:v>7/2025</c:v>
                </c:pt>
                <c:pt idx="12">
                  <c:v>8/2025</c:v>
                </c:pt>
              </c:strCache>
            </c:strRef>
          </c:cat>
          <c:val>
            <c:numRef>
              <c:f>Sheet1!$B$2:$B$14</c:f>
              <c:numCache>
                <c:formatCode>General</c:formatCode>
                <c:ptCount val="13"/>
                <c:pt idx="5" formatCode="#,##0">
                  <c:v>91623</c:v>
                </c:pt>
                <c:pt idx="6" formatCode="#,##0">
                  <c:v>92291</c:v>
                </c:pt>
                <c:pt idx="7" formatCode="#,##0">
                  <c:v>93460</c:v>
                </c:pt>
                <c:pt idx="8" formatCode="#,##0">
                  <c:v>94314</c:v>
                </c:pt>
                <c:pt idx="9" formatCode="#,##0">
                  <c:v>95180</c:v>
                </c:pt>
                <c:pt idx="10" formatCode="#,##0">
                  <c:v>95913</c:v>
                </c:pt>
                <c:pt idx="11" formatCode="#,##0">
                  <c:v>96508</c:v>
                </c:pt>
                <c:pt idx="12" formatCode="#,##0">
                  <c:v>97240</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c:v>
                </c:pt>
                <c:pt idx="6">
                  <c:v>2/2025</c:v>
                </c:pt>
                <c:pt idx="7">
                  <c:v>3/2025</c:v>
                </c:pt>
                <c:pt idx="8">
                  <c:v>4/2025</c:v>
                </c:pt>
                <c:pt idx="9">
                  <c:v>5/2025</c:v>
                </c:pt>
                <c:pt idx="10">
                  <c:v>6/2025</c:v>
                </c:pt>
                <c:pt idx="11">
                  <c:v>7/2025</c:v>
                </c:pt>
                <c:pt idx="12">
                  <c:v>8/2025</c:v>
                </c:pt>
              </c:strCache>
            </c:strRef>
          </c:cat>
          <c:val>
            <c:numRef>
              <c:f>Sheet1!$B$2:$B$14</c:f>
              <c:numCache>
                <c:formatCode>General</c:formatCode>
                <c:ptCount val="13"/>
                <c:pt idx="5" formatCode="#,##0">
                  <c:v>78120</c:v>
                </c:pt>
                <c:pt idx="6" formatCode="#,##0">
                  <c:v>78308</c:v>
                </c:pt>
                <c:pt idx="7" formatCode="#,##0">
                  <c:v>78966</c:v>
                </c:pt>
                <c:pt idx="8" formatCode="#,##0">
                  <c:v>79825</c:v>
                </c:pt>
                <c:pt idx="9" formatCode="#,##0">
                  <c:v>81214</c:v>
                </c:pt>
                <c:pt idx="10" formatCode="#,##0">
                  <c:v>83320</c:v>
                </c:pt>
                <c:pt idx="11" formatCode="#,##0">
                  <c:v>85576</c:v>
                </c:pt>
                <c:pt idx="12" formatCode="#,##0">
                  <c:v>87773</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1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5380939</c:v>
                </c:pt>
                <c:pt idx="1">
                  <c:v>2606786</c:v>
                </c:pt>
                <c:pt idx="2">
                  <c:v>1723137</c:v>
                </c:pt>
                <c:pt idx="3">
                  <c:v>563717</c:v>
                </c:pt>
                <c:pt idx="4">
                  <c:v>161057</c:v>
                </c:pt>
                <c:pt idx="5">
                  <c:v>141229</c:v>
                </c:pt>
                <c:pt idx="6">
                  <c:v>97240</c:v>
                </c:pt>
                <c:pt idx="7">
                  <c:v>87773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473</c:v>
                </c:pt>
                <c:pt idx="1">
                  <c:v>171</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15 244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28470.576719576718</c:v>
                </c:pt>
                <c:pt idx="1">
                  <c:v>15244.362573099415</c:v>
                </c:pt>
                <c:pt idx="2">
                  <c:v>12577.642335766423</c:v>
                </c:pt>
                <c:pt idx="3">
                  <c:v>10249.4</c:v>
                </c:pt>
                <c:pt idx="4">
                  <c:v>7433.105263157895</c:v>
                </c:pt>
                <c:pt idx="5">
                  <c:v>5163.1176470588234</c:v>
                </c:pt>
                <c:pt idx="6">
                  <c:v>3579.0444444444443</c:v>
                </c:pt>
                <c:pt idx="7">
                  <c:v>3353.1034482758619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6464"/>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6464"/>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6464"/>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6464"/>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6464"/>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 *</c:v>
                </c:pt>
                <c:pt idx="6">
                  <c:v>2/2025</c:v>
                </c:pt>
                <c:pt idx="7">
                  <c:v>3/2025</c:v>
                </c:pt>
                <c:pt idx="8">
                  <c:v>4/2025</c:v>
                </c:pt>
                <c:pt idx="9">
                  <c:v>5/2025</c:v>
                </c:pt>
                <c:pt idx="10">
                  <c:v>6/2025</c:v>
                </c:pt>
                <c:pt idx="11">
                  <c:v>7/2025</c:v>
                </c:pt>
                <c:pt idx="12">
                  <c:v>8/2025</c:v>
                </c:pt>
              </c:strCache>
            </c:strRef>
          </c:cat>
          <c:val>
            <c:numRef>
              <c:f>Sheet1!$B$2:$B$14</c:f>
              <c:numCache>
                <c:formatCode>#,##0</c:formatCode>
                <c:ptCount val="13"/>
                <c:pt idx="0">
                  <c:v>4950452</c:v>
                </c:pt>
                <c:pt idx="1">
                  <c:v>4952803</c:v>
                </c:pt>
                <c:pt idx="2">
                  <c:v>4959140</c:v>
                </c:pt>
                <c:pt idx="3">
                  <c:v>4945357</c:v>
                </c:pt>
                <c:pt idx="4">
                  <c:v>4955738</c:v>
                </c:pt>
                <c:pt idx="5">
                  <c:v>5187490</c:v>
                </c:pt>
                <c:pt idx="6">
                  <c:v>5203995</c:v>
                </c:pt>
                <c:pt idx="7">
                  <c:v>5237544</c:v>
                </c:pt>
                <c:pt idx="8">
                  <c:v>5274972</c:v>
                </c:pt>
                <c:pt idx="9">
                  <c:v>5302223</c:v>
                </c:pt>
                <c:pt idx="10">
                  <c:v>5324659</c:v>
                </c:pt>
                <c:pt idx="11">
                  <c:v>5352355</c:v>
                </c:pt>
                <c:pt idx="12">
                  <c:v>5380939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5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0E2649"/>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0E2649"/>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0E2649"/>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0E2649"/>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0E2649"/>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 *</c:v>
                </c:pt>
                <c:pt idx="6">
                  <c:v>2/2025</c:v>
                </c:pt>
                <c:pt idx="7">
                  <c:v>3/2025</c:v>
                </c:pt>
                <c:pt idx="8">
                  <c:v>4/2025</c:v>
                </c:pt>
                <c:pt idx="9">
                  <c:v>5/2025</c:v>
                </c:pt>
                <c:pt idx="10">
                  <c:v>6/2025</c:v>
                </c:pt>
                <c:pt idx="11">
                  <c:v>7/2025</c:v>
                </c:pt>
                <c:pt idx="12">
                  <c:v>8/2025</c:v>
                </c:pt>
              </c:strCache>
            </c:strRef>
          </c:cat>
          <c:val>
            <c:numRef>
              <c:f>Sheet1!$B$2:$B$14</c:f>
              <c:numCache>
                <c:formatCode>#,##0</c:formatCode>
                <c:ptCount val="13"/>
                <c:pt idx="0">
                  <c:v>2252180</c:v>
                </c:pt>
                <c:pt idx="1">
                  <c:v>2253623</c:v>
                </c:pt>
                <c:pt idx="2">
                  <c:v>2247970</c:v>
                </c:pt>
                <c:pt idx="3">
                  <c:v>2244610</c:v>
                </c:pt>
                <c:pt idx="4">
                  <c:v>2245382</c:v>
                </c:pt>
                <c:pt idx="5">
                  <c:v>2498449</c:v>
                </c:pt>
                <c:pt idx="6">
                  <c:v>2504302</c:v>
                </c:pt>
                <c:pt idx="7">
                  <c:v>2525040</c:v>
                </c:pt>
                <c:pt idx="8">
                  <c:v>2548278</c:v>
                </c:pt>
                <c:pt idx="9">
                  <c:v>2564327</c:v>
                </c:pt>
                <c:pt idx="10">
                  <c:v>2574850</c:v>
                </c:pt>
                <c:pt idx="11">
                  <c:v>2591375</c:v>
                </c:pt>
                <c:pt idx="12">
                  <c:v>2606786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c:v>
                </c:pt>
                <c:pt idx="6">
                  <c:v>2/2025</c:v>
                </c:pt>
                <c:pt idx="7">
                  <c:v>3/2025</c:v>
                </c:pt>
                <c:pt idx="8">
                  <c:v>4/2025</c:v>
                </c:pt>
                <c:pt idx="9">
                  <c:v>5/2025</c:v>
                </c:pt>
                <c:pt idx="10">
                  <c:v>6/2025</c:v>
                </c:pt>
                <c:pt idx="11">
                  <c:v>7/2025</c:v>
                </c:pt>
                <c:pt idx="12">
                  <c:v>8/2025</c:v>
                </c:pt>
              </c:strCache>
            </c:strRef>
          </c:cat>
          <c:val>
            <c:numRef>
              <c:f>Sheet1!$B$2:$B$14</c:f>
              <c:numCache>
                <c:formatCode>#,##0</c:formatCode>
                <c:ptCount val="13"/>
                <c:pt idx="0">
                  <c:v>1685749</c:v>
                </c:pt>
                <c:pt idx="1">
                  <c:v>1682314</c:v>
                </c:pt>
                <c:pt idx="2">
                  <c:v>1691731</c:v>
                </c:pt>
                <c:pt idx="3">
                  <c:v>1687340</c:v>
                </c:pt>
                <c:pt idx="4">
                  <c:v>1695852</c:v>
                </c:pt>
                <c:pt idx="5">
                  <c:v>1676728</c:v>
                </c:pt>
                <c:pt idx="6">
                  <c:v>1683007</c:v>
                </c:pt>
                <c:pt idx="7">
                  <c:v>1690022</c:v>
                </c:pt>
                <c:pt idx="8">
                  <c:v>1697910</c:v>
                </c:pt>
                <c:pt idx="9">
                  <c:v>1704707</c:v>
                </c:pt>
                <c:pt idx="10">
                  <c:v>1710759</c:v>
                </c:pt>
                <c:pt idx="11">
                  <c:v>1716035</c:v>
                </c:pt>
                <c:pt idx="12">
                  <c:v>1723137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c:v>
                </c:pt>
                <c:pt idx="6">
                  <c:v>2/2025</c:v>
                </c:pt>
                <c:pt idx="7">
                  <c:v>3/2025</c:v>
                </c:pt>
                <c:pt idx="8">
                  <c:v>4/2025</c:v>
                </c:pt>
                <c:pt idx="9">
                  <c:v>5/2025</c:v>
                </c:pt>
                <c:pt idx="10">
                  <c:v>6/2025</c:v>
                </c:pt>
                <c:pt idx="11">
                  <c:v>7/2025</c:v>
                </c:pt>
                <c:pt idx="12">
                  <c:v>8/2025</c:v>
                </c:pt>
              </c:strCache>
            </c:strRef>
          </c:cat>
          <c:val>
            <c:numRef>
              <c:f>Sheet1!$B$2:$B$14</c:f>
              <c:numCache>
                <c:formatCode>#,##0</c:formatCode>
                <c:ptCount val="13"/>
                <c:pt idx="0">
                  <c:v>641397</c:v>
                </c:pt>
                <c:pt idx="1">
                  <c:v>641737</c:v>
                </c:pt>
                <c:pt idx="2">
                  <c:v>640414</c:v>
                </c:pt>
                <c:pt idx="3">
                  <c:v>631038</c:v>
                </c:pt>
                <c:pt idx="4">
                  <c:v>628332</c:v>
                </c:pt>
                <c:pt idx="5">
                  <c:v>571877</c:v>
                </c:pt>
                <c:pt idx="6">
                  <c:v>569925</c:v>
                </c:pt>
                <c:pt idx="7">
                  <c:v>568190</c:v>
                </c:pt>
                <c:pt idx="8">
                  <c:v>567073</c:v>
                </c:pt>
                <c:pt idx="9">
                  <c:v>564481</c:v>
                </c:pt>
                <c:pt idx="10">
                  <c:v>564059</c:v>
                </c:pt>
                <c:pt idx="11">
                  <c:v>564026</c:v>
                </c:pt>
                <c:pt idx="12">
                  <c:v>563717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8/2024</c:v>
                </c:pt>
                <c:pt idx="1">
                  <c:v>9/2024</c:v>
                </c:pt>
                <c:pt idx="2">
                  <c:v>10/2024</c:v>
                </c:pt>
                <c:pt idx="3">
                  <c:v>11/2024</c:v>
                </c:pt>
                <c:pt idx="4">
                  <c:v>12/2024</c:v>
                </c:pt>
                <c:pt idx="5">
                  <c:v>1/2025</c:v>
                </c:pt>
                <c:pt idx="6">
                  <c:v>2/2025</c:v>
                </c:pt>
                <c:pt idx="7">
                  <c:v>3/2025</c:v>
                </c:pt>
                <c:pt idx="8">
                  <c:v>4/2025</c:v>
                </c:pt>
                <c:pt idx="9">
                  <c:v>5/2025</c:v>
                </c:pt>
                <c:pt idx="10">
                  <c:v>6/2025</c:v>
                </c:pt>
                <c:pt idx="11">
                  <c:v>7/2025</c:v>
                </c:pt>
                <c:pt idx="12">
                  <c:v>8/2025</c:v>
                </c:pt>
              </c:strCache>
            </c:strRef>
          </c:cat>
          <c:val>
            <c:numRef>
              <c:f>Sheet1!$B$2:$B$14</c:f>
              <c:numCache>
                <c:formatCode>#,##0</c:formatCode>
                <c:ptCount val="13"/>
                <c:pt idx="0">
                  <c:v>189177</c:v>
                </c:pt>
                <c:pt idx="1">
                  <c:v>189987</c:v>
                </c:pt>
                <c:pt idx="2">
                  <c:v>190618</c:v>
                </c:pt>
                <c:pt idx="3">
                  <c:v>191586</c:v>
                </c:pt>
                <c:pt idx="4">
                  <c:v>192369</c:v>
                </c:pt>
                <c:pt idx="5">
                  <c:v>155958</c:v>
                </c:pt>
                <c:pt idx="6">
                  <c:v>156832</c:v>
                </c:pt>
                <c:pt idx="7">
                  <c:v>157877</c:v>
                </c:pt>
                <c:pt idx="8">
                  <c:v>158494</c:v>
                </c:pt>
                <c:pt idx="9">
                  <c:v>159152</c:v>
                </c:pt>
                <c:pt idx="10">
                  <c:v>159966</c:v>
                </c:pt>
                <c:pt idx="11">
                  <c:v>160437</c:v>
                </c:pt>
                <c:pt idx="12">
                  <c:v>161057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5 380 939</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2.9.2025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2.9.2025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jpg"/><Relationship Id="rId4" Type="http://schemas.openxmlformats.org/officeDocument/2006/relationships/image" Target="../media/image3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uusi-uhka-googlelta-tekoalytiivistelmat-nakertavat-mediasivustojen-liikennetta/"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aikakausmedia.fi/ajankohtaista/ajankohtaista-aikakausmedioista/2025/tbwa-palkittiin-vuoden-aikakauslehtimainoksesta-printti-on-yha-kuningaslaji/" TargetMode="Externa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palkitun-kotitalon-menestysresepti-haluamme-kertoa-taloyhtioiden-asioista-selkeasti-ja-visuaalisesti/"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5.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Elokuu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757673404"/>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02930414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7502304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271053874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417710573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76787813"/>
              </p:ext>
            </p:extLst>
          </p:nvPr>
        </p:nvGraphicFramePr>
        <p:xfrm>
          <a:off x="1158466" y="1410790"/>
          <a:ext cx="4785132" cy="45285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6121">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279 388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275 958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253 177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222 302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220 625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198 914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162 401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161 095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131 902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118 560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953083910"/>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103 674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102 153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97 856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90 415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84 501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80 792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78 988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73 161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71 476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68 819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71462965"/>
              </p:ext>
            </p:extLst>
          </p:nvPr>
        </p:nvGraphicFramePr>
        <p:xfrm>
          <a:off x="1158466" y="1410790"/>
          <a:ext cx="4785132" cy="45111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442">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b="0" i="0" u="none" strike="noStrike" noProof="0" dirty="0">
                          <a:solidFill>
                            <a:schemeClr val="tx2"/>
                          </a:solidFill>
                          <a:effectLst/>
                          <a:latin typeface="Neue Haas Unica W1G" panose="020B0504030206020203" pitchFamily="34" charset="0"/>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b="0" i="0" u="none" strike="noStrike" noProof="0" dirty="0">
                          <a:solidFill>
                            <a:schemeClr val="tx2"/>
                          </a:solidFill>
                          <a:effectLst/>
                          <a:latin typeface="Neue Haas Unica W1G" panose="020B0504030206020203" pitchFamily="34" charset="0"/>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827597268"/>
              </p:ext>
            </p:extLst>
          </p:nvPr>
        </p:nvGraphicFramePr>
        <p:xfrm>
          <a:off x="6344421" y="1410790"/>
          <a:ext cx="4785132" cy="45111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104">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9577000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126 207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90 487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76 871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69 501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67 560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64 782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57 903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47 161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44 055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754441046"/>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43 508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43 476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42 819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42 540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36 674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36 547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35 774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33 128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31 401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30 144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741960246"/>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182 788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139 275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49 349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17 858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13 032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12 390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11 456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9 021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8 840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592932088"/>
              </p:ext>
            </p:extLst>
          </p:nvPr>
        </p:nvGraphicFramePr>
        <p:xfrm>
          <a:off x="6344421" y="1410790"/>
          <a:ext cx="4785132" cy="452180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5508">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7 933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7 203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5 703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5 349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4 632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4 019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3 617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1522261"/>
            <a:ext cx="4799012" cy="1231900"/>
          </a:xfrm>
        </p:spPr>
        <p:txBody>
          <a:bodyPr>
            <a:noAutofit/>
          </a:bodyPr>
          <a:lstStyle/>
          <a:p>
            <a:r>
              <a:rPr lang="fi-FI" sz="3200" dirty="0"/>
              <a:t>Maku, Seiska ja Suomen Luonto kasvoivat eniten elokuussa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612647"/>
            <a:ext cx="5350566" cy="3451603"/>
          </a:xfrm>
        </p:spPr>
        <p:txBody>
          <a:bodyPr anchor="ctr">
            <a:noAutofit/>
          </a:bodyPr>
          <a:lstStyle/>
          <a:p>
            <a:pPr fontAlgn="b"/>
            <a:r>
              <a:rPr lang="fi-FI" sz="1400" dirty="0" err="1"/>
              <a:t>Aikakausmedioilla</a:t>
            </a:r>
            <a:r>
              <a:rPr lang="fi-FI" sz="1400" dirty="0"/>
              <a:t> oli elokuussa yhteensä 5 380 939 seuraajaa kaikissa kanavissa (bruttoluku).</a:t>
            </a:r>
          </a:p>
          <a:p>
            <a:pPr fontAlgn="b"/>
            <a:r>
              <a:rPr lang="fi-FI" sz="1400" dirty="0"/>
              <a:t>Uusia seuraajia saatiin 28 584. Suurin yleisön kasvu tuli Facebookista, jossa saatiin yli 15 000 uutta seuraajaa.</a:t>
            </a:r>
          </a:p>
          <a:p>
            <a:pPr fontAlgn="b"/>
            <a:r>
              <a:rPr lang="fi-FI" sz="1400" dirty="0"/>
              <a:t>Eniten yleisöään kasvattivat Maku (+4 139), Seiska (+2 941) ja Suomen Luonto (+2 777).</a:t>
            </a:r>
          </a:p>
          <a:p>
            <a:pPr fontAlgn="b"/>
            <a:r>
              <a:rPr lang="fi-FI" sz="1400" dirty="0"/>
              <a:t>Suomen Luonto nousi Yhteishyvän rinnalle Facebookin toiseksi suurimmaksi </a:t>
            </a:r>
            <a:r>
              <a:rPr lang="fi-FI" sz="1400" dirty="0" err="1"/>
              <a:t>aikkariksi</a:t>
            </a:r>
            <a:r>
              <a:rPr lang="fi-FI" sz="1400" dirty="0"/>
              <a:t>.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pic>
        <p:nvPicPr>
          <p:cNvPr id="9" name="Picture Placeholder 8" descr="A person looking at his phone&#10;&#10;Description automatically generated">
            <a:extLst>
              <a:ext uri="{FF2B5EF4-FFF2-40B4-BE49-F238E27FC236}">
                <a16:creationId xmlns:a16="http://schemas.microsoft.com/office/drawing/2014/main" id="{154D9DB0-618C-6178-D3CE-9E999D5C173A}"/>
              </a:ext>
            </a:extLst>
          </p:cNvPr>
          <p:cNvPicPr>
            <a:picLocks noGrp="1" noChangeAspect="1"/>
          </p:cNvPicPr>
          <p:nvPr>
            <p:ph type="pic" idx="1"/>
          </p:nvPr>
        </p:nvPicPr>
        <p:blipFill>
          <a:blip r:embed="rId5"/>
          <a:srcRect l="46696" r="7054"/>
          <a:stretch>
            <a:fillRect/>
          </a:stretch>
        </p:blipFill>
        <p:spPr>
          <a:xfrm>
            <a:off x="6553202" y="0"/>
            <a:ext cx="5638798" cy="685800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280516638"/>
              </p:ext>
            </p:extLst>
          </p:nvPr>
        </p:nvGraphicFramePr>
        <p:xfrm>
          <a:off x="1208162" y="1410789"/>
          <a:ext cx="4785132" cy="450768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9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8 910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5 010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4 960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4 850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359478460"/>
              </p:ext>
            </p:extLst>
          </p:nvPr>
        </p:nvGraphicFramePr>
        <p:xfrm>
          <a:off x="6298100" y="1410791"/>
          <a:ext cx="4785132" cy="452363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387">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31 600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26 000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7 091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5 815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5 473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5 184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4 486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elokuu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513485046"/>
              </p:ext>
            </p:extLst>
          </p:nvPr>
        </p:nvGraphicFramePr>
        <p:xfrm>
          <a:off x="6326262" y="1410788"/>
          <a:ext cx="4785132" cy="449764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56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17 254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12 237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8 250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7 339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7 155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6 316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6 281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4 371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4 086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3 683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4254569899"/>
              </p:ext>
            </p:extLst>
          </p:nvPr>
        </p:nvGraphicFramePr>
        <p:xfrm>
          <a:off x="1205400" y="1410791"/>
          <a:ext cx="4785132" cy="449763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579">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35 242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17 344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15 519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7 602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4 411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2 434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1 705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1 562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1 537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74527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1 426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242812799"/>
              </p:ext>
            </p:extLst>
          </p:nvPr>
        </p:nvGraphicFramePr>
        <p:xfrm>
          <a:off x="1815289" y="1410789"/>
          <a:ext cx="4134751" cy="45182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+ 4 139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+ 2 941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+ 2 777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+ 1 550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276542375"/>
              </p:ext>
            </p:extLst>
          </p:nvPr>
        </p:nvGraphicFramePr>
        <p:xfrm>
          <a:off x="6343745" y="1410789"/>
          <a:ext cx="4134751" cy="4518279"/>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0699">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elokuu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907365191"/>
              </p:ext>
            </p:extLst>
          </p:nvPr>
        </p:nvGraphicFramePr>
        <p:xfrm>
          <a:off x="3194541" y="1410788"/>
          <a:ext cx="4785132" cy="32904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277156655"/>
                  </a:ext>
                </a:extLst>
              </a:tr>
              <a:tr h="21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Apu, Avotakka, Meidän Mökki, </a:t>
                      </a:r>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Suomen Kuvalehti, Tieteen Kuvalehti, Tieteen Kuvalehti Historia, Vauhdin Maailma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37826631"/>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52222261"/>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Kauneimmat Käsityöt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elokuu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154653519"/>
              </p:ext>
            </p:extLst>
          </p:nvPr>
        </p:nvGraphicFramePr>
        <p:xfrm>
          <a:off x="3703434" y="1410787"/>
          <a:ext cx="4785132" cy="25704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Arvopaperi, 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Caravan</a:t>
                      </a:r>
                      <a:r>
                        <a:rPr lang="fi-FI" sz="1500" b="0" i="0" u="none" strike="noStrike" dirty="0">
                          <a:solidFill>
                            <a:srgbClr val="0E2649"/>
                          </a:solidFill>
                          <a:effectLst/>
                          <a:latin typeface="Neue Haas Unica W1G" panose="020B0504030206020203" pitchFamily="34" charset="0"/>
                        </a:rPr>
                        <a:t>, Käytännön Maamies, </a:t>
                      </a:r>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elokuu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596142288"/>
              </p:ext>
            </p:extLst>
          </p:nvPr>
        </p:nvGraphicFramePr>
        <p:xfrm>
          <a:off x="3703434" y="1410786"/>
          <a:ext cx="4785132" cy="458235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6953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Siivet,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6953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6953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6953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Kotona,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6953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7.</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6953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8.</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Apu, Metsälehti,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Suomen Luonto, TAITO, 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31436305"/>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elokuu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2226399872"/>
              </p:ext>
            </p:extLst>
          </p:nvPr>
        </p:nvGraphicFramePr>
        <p:xfrm>
          <a:off x="3703434" y="1410788"/>
          <a:ext cx="4785132" cy="448074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81144239"/>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elokuu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822360771"/>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256586977"/>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elokuu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+ 3,0</a:t>
            </a:r>
          </a:p>
          <a:p>
            <a:pPr>
              <a:lnSpc>
                <a:spcPct val="100000"/>
              </a:lnSpc>
            </a:pPr>
            <a:r>
              <a:rPr lang="fi-FI" sz="1800" dirty="0">
                <a:solidFill>
                  <a:schemeClr val="bg2"/>
                </a:solidFill>
                <a:latin typeface="Neue Haas Unica W1G" panose="020B0504030206020203" pitchFamily="34" charset="0"/>
              </a:rPr>
              <a:t>Instagram	– 2,0</a:t>
            </a:r>
          </a:p>
          <a:p>
            <a:pPr>
              <a:lnSpc>
                <a:spcPct val="100000"/>
              </a:lnSpc>
            </a:pPr>
            <a:r>
              <a:rPr lang="fi-FI" sz="1800" dirty="0">
                <a:solidFill>
                  <a:schemeClr val="bg2"/>
                </a:solidFill>
                <a:latin typeface="Neue Haas Unica W1G" panose="020B0504030206020203" pitchFamily="34" charset="0"/>
              </a:rPr>
              <a:t>X 		– 2,5</a:t>
            </a:r>
          </a:p>
          <a:p>
            <a:pPr>
              <a:lnSpc>
                <a:spcPct val="100000"/>
              </a:lnSpc>
            </a:pPr>
            <a:r>
              <a:rPr lang="fi-FI" sz="1800" dirty="0">
                <a:solidFill>
                  <a:schemeClr val="bg2"/>
                </a:solidFill>
                <a:latin typeface="Neue Haas Unica W1G" panose="020B0504030206020203" pitchFamily="34" charset="0"/>
              </a:rPr>
              <a:t>YouTube 	– 0,8</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+ 1,1</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9539638"/>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elokuu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1231687104"/>
              </p:ext>
            </p:extLst>
          </p:nvPr>
        </p:nvGraphicFramePr>
        <p:xfrm>
          <a:off x="3747090" y="1410787"/>
          <a:ext cx="4785132" cy="24624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elokuu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elokuu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Tekniikka&amp;Talous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Tiede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591252"/>
            <a:ext cx="5112325" cy="2101785"/>
          </a:xfrm>
        </p:spPr>
        <p:txBody>
          <a:bodyPr>
            <a:noAutofit/>
          </a:bodyPr>
          <a:lstStyle/>
          <a:p>
            <a:r>
              <a:rPr lang="fi-FI" sz="3000" noProof="0" dirty="0"/>
              <a:t>Uusi uhka Googlelta: tekoälytiivistelmät nakertavat mediasivustojen liikennettä</a:t>
            </a: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863292"/>
            <a:ext cx="4797425" cy="128565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err="1"/>
              <a:t>Toukokuussa</a:t>
            </a:r>
            <a:r>
              <a:rPr lang="en-GB" sz="1600" dirty="0"/>
              <a:t> </a:t>
            </a:r>
            <a:r>
              <a:rPr lang="en-GB" sz="1600" dirty="0" err="1"/>
              <a:t>tulleiden</a:t>
            </a:r>
            <a:r>
              <a:rPr lang="en-GB" sz="1600" dirty="0"/>
              <a:t> </a:t>
            </a:r>
            <a:r>
              <a:rPr lang="en-GB" sz="1600" dirty="0" err="1"/>
              <a:t>tiivistelmien</a:t>
            </a:r>
            <a:r>
              <a:rPr lang="en-GB" sz="1600" dirty="0"/>
              <a:t> </a:t>
            </a:r>
            <a:r>
              <a:rPr lang="en-GB" sz="1600" dirty="0" err="1"/>
              <a:t>vaikutus</a:t>
            </a:r>
            <a:r>
              <a:rPr lang="en-GB" sz="1600" dirty="0"/>
              <a:t> </a:t>
            </a:r>
            <a:r>
              <a:rPr lang="en-GB" sz="1600" dirty="0" err="1"/>
              <a:t>näkyy</a:t>
            </a:r>
            <a:r>
              <a:rPr lang="en-GB" sz="1600" dirty="0"/>
              <a:t> jo, </a:t>
            </a:r>
            <a:r>
              <a:rPr lang="en-GB" sz="1600" dirty="0" err="1"/>
              <a:t>kertoo</a:t>
            </a:r>
            <a:r>
              <a:rPr lang="en-GB" sz="1600" dirty="0"/>
              <a:t> Aikakausmedian </a:t>
            </a:r>
            <a:r>
              <a:rPr lang="en-GB" sz="1600" dirty="0" err="1"/>
              <a:t>kysely</a:t>
            </a:r>
            <a:r>
              <a:rPr lang="en-GB" sz="1600" dirty="0"/>
              <a:t>.</a:t>
            </a:r>
            <a:br>
              <a:rPr lang="en-GB"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pic>
        <p:nvPicPr>
          <p:cNvPr id="5" name="Picture Placeholder 4" descr="A person in a pink sweater looking at a cellphone&#10;&#10;AI-generated content may be incorrect.">
            <a:extLst>
              <a:ext uri="{FF2B5EF4-FFF2-40B4-BE49-F238E27FC236}">
                <a16:creationId xmlns:a16="http://schemas.microsoft.com/office/drawing/2014/main" id="{09909873-AE3B-9A9E-4FE7-3536FD5C5AA5}"/>
              </a:ext>
            </a:extLst>
          </p:cNvPr>
          <p:cNvPicPr>
            <a:picLocks noGrp="1" noChangeAspect="1"/>
          </p:cNvPicPr>
          <p:nvPr>
            <p:ph type="pic" idx="1"/>
          </p:nvPr>
        </p:nvPicPr>
        <p:blipFill>
          <a:blip r:embed="rId4"/>
          <a:srcRect t="1351" b="1351"/>
          <a:stretch>
            <a:fillRect/>
          </a:stretch>
        </p:blipFill>
        <p:spPr/>
      </p:pic>
    </p:spTree>
    <p:extLst>
      <p:ext uri="{BB962C8B-B14F-4D97-AF65-F5344CB8AC3E}">
        <p14:creationId xmlns:p14="http://schemas.microsoft.com/office/powerpoint/2010/main" val="369464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429000"/>
            <a:ext cx="4473876" cy="2115226"/>
          </a:xfrm>
        </p:spPr>
        <p:txBody>
          <a:bodyPr anchor="ctr">
            <a:noAutofit/>
          </a:bodyPr>
          <a:lstStyle/>
          <a:p>
            <a:pPr marL="0" indent="0">
              <a:buNone/>
            </a:pPr>
            <a:r>
              <a:rPr lang="fi-FI" noProof="0" dirty="0"/>
              <a:t>Mainostoimisto TBWA\Helsinki hallitsi Editkilpailun 2024 </a:t>
            </a:r>
            <a:r>
              <a:rPr lang="fi-FI" noProof="0" dirty="0" err="1"/>
              <a:t>shortlistoja</a:t>
            </a:r>
            <a:r>
              <a:rPr lang="fi-FI" noProof="0" dirty="0"/>
              <a:t> kolmella vaikuttavalla mainoksella, joista voittajaksi nousi Alkon kyykkyviinikäsitteellä leikittelevä </a:t>
            </a:r>
            <a:r>
              <a:rPr lang="fi-FI" noProof="0" dirty="0" err="1"/>
              <a:t>Qucqu</a:t>
            </a:r>
            <a:r>
              <a:rPr lang="fi-FI" noProof="0" dirty="0"/>
              <a:t>. Mutta miten printtimainoksella erotutaan tämän päivän digikohinan joukosta? Senior </a:t>
            </a:r>
            <a:r>
              <a:rPr lang="fi-FI" noProof="0" dirty="0" err="1"/>
              <a:t>creative</a:t>
            </a:r>
            <a:r>
              <a:rPr lang="fi-FI" noProof="0" dirty="0"/>
              <a:t> </a:t>
            </a:r>
            <a:r>
              <a:rPr lang="fi-FI" b="1" noProof="0" dirty="0"/>
              <a:t>Jukka </a:t>
            </a:r>
            <a:r>
              <a:rPr lang="fi-FI" b="1" noProof="0" dirty="0" err="1"/>
              <a:t>Mannio</a:t>
            </a:r>
            <a:r>
              <a:rPr lang="fi-FI" b="1" noProof="0" dirty="0"/>
              <a:t> </a:t>
            </a:r>
            <a:r>
              <a:rPr lang="fi-FI" noProof="0" dirty="0"/>
              <a:t>vastaa.</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Lue lisää</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313774"/>
            <a:ext cx="5099196" cy="1635117"/>
          </a:xfrm>
        </p:spPr>
        <p:txBody>
          <a:bodyPr>
            <a:noAutofit/>
          </a:bodyPr>
          <a:lstStyle/>
          <a:p>
            <a:r>
              <a:rPr lang="fi-FI" noProof="0" dirty="0"/>
              <a:t>TBWA palkittiin Vuoden aikakauslehtimainoksesta: ”Printti on yhä kuningaslaji”</a:t>
            </a:r>
          </a:p>
        </p:txBody>
      </p:sp>
      <p:sp>
        <p:nvSpPr>
          <p:cNvPr id="6" name="TextBox 5">
            <a:extLst>
              <a:ext uri="{FF2B5EF4-FFF2-40B4-BE49-F238E27FC236}">
                <a16:creationId xmlns:a16="http://schemas.microsoft.com/office/drawing/2014/main" id="{B935078D-6BC8-E776-2741-9C4A52ADFD77}"/>
              </a:ext>
            </a:extLst>
          </p:cNvPr>
          <p:cNvSpPr txBox="1"/>
          <p:nvPr/>
        </p:nvSpPr>
        <p:spPr>
          <a:xfrm rot="5400000">
            <a:off x="11223751" y="5912615"/>
            <a:ext cx="16445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Anniina Nissinen</a:t>
            </a:r>
            <a:endParaRPr lang="fi-FI" sz="1000" b="0" i="0" dirty="0">
              <a:solidFill>
                <a:schemeClr val="bg1"/>
              </a:solidFill>
              <a:latin typeface="Neue Haas Unica W1G Light" panose="020B0404030206020203" pitchFamily="34" charset="0"/>
            </a:endParaRPr>
          </a:p>
        </p:txBody>
      </p:sp>
      <p:pic>
        <p:nvPicPr>
          <p:cNvPr id="1026" name="Picture 2">
            <a:extLst>
              <a:ext uri="{FF2B5EF4-FFF2-40B4-BE49-F238E27FC236}">
                <a16:creationId xmlns:a16="http://schemas.microsoft.com/office/drawing/2014/main" id="{F8F0FCE7-1745-D0CF-0743-6ED56CEF820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750" r="50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436914"/>
            <a:ext cx="5112325" cy="1992086"/>
          </a:xfrm>
        </p:spPr>
        <p:txBody>
          <a:bodyPr>
            <a:noAutofit/>
          </a:bodyPr>
          <a:lstStyle/>
          <a:p>
            <a:r>
              <a:rPr lang="fi-FI" sz="3000" noProof="0" dirty="0">
                <a:solidFill>
                  <a:schemeClr val="accent1"/>
                </a:solidFill>
              </a:rPr>
              <a:t>Palkitun Kotitalon menestysresepti: “Haluamme kertoa taloyhtiöiden asioista selkeästi ja visuaalisesti”</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659879"/>
            <a:ext cx="4797425" cy="2164319"/>
          </a:xfrm>
        </p:spPr>
        <p:txBody>
          <a:bodyPr anchor="ctr">
            <a:noAutofit/>
          </a:bodyPr>
          <a:lstStyle/>
          <a:p>
            <a:pPr marL="0" indent="0">
              <a:buNone/>
            </a:pPr>
            <a:r>
              <a:rPr lang="fi-FI" sz="1600" dirty="0"/>
              <a:t>Lukijoita ei tarvitse houkutella klikkiotsikoilla, jos he saavat hyödyllisiä juttuja kiinnostavasti paketoituna. Vuoden ammatti- ja järjestömediaksi </a:t>
            </a:r>
            <a:r>
              <a:rPr lang="fi-FI" sz="1600" dirty="0" err="1"/>
              <a:t>Editkilpailussa</a:t>
            </a:r>
            <a:r>
              <a:rPr lang="fi-FI" sz="1600" dirty="0"/>
              <a:t> valittu Kotitalo todistaa, että taloyhtiöiden arki on aiheiden ehtymätön aarreaitta.</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solidFill>
                <a:latin typeface="Neue Haas Unica W1G Light" panose="020B0404030206020203" pitchFamily="34" charset="0"/>
              </a:rPr>
              <a:t>Kuva: Anniina Nissinen</a:t>
            </a:r>
            <a:endParaRPr lang="fi-FI" sz="1000" b="0" i="0" dirty="0">
              <a:solidFill>
                <a:schemeClr val="accent6"/>
              </a:solidFill>
              <a:latin typeface="Neue Haas Unica W1G Light" panose="020B0404030206020203" pitchFamily="34" charset="0"/>
            </a:endParaRPr>
          </a:p>
        </p:txBody>
      </p:sp>
      <p:pic>
        <p:nvPicPr>
          <p:cNvPr id="2050" name="Picture 2">
            <a:extLst>
              <a:ext uri="{FF2B5EF4-FFF2-40B4-BE49-F238E27FC236}">
                <a16:creationId xmlns:a16="http://schemas.microsoft.com/office/drawing/2014/main" id="{35B68AFF-F84B-9ED1-670B-1EC72275BAEA}"/>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25284" r="284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4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elokuu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elokuussa</a:t>
            </a:r>
          </a:p>
          <a:p>
            <a:br>
              <a:rPr lang="fi-FI" sz="1000" dirty="0">
                <a:solidFill>
                  <a:schemeClr val="bg2"/>
                </a:solidFill>
              </a:rPr>
            </a:br>
            <a:r>
              <a:rPr lang="fi-FI" dirty="0">
                <a:solidFill>
                  <a:schemeClr val="bg2"/>
                </a:solidFill>
                <a:latin typeface="Neue Haas Unica W1G" panose="020B0504030206020203" pitchFamily="34" charset="0"/>
              </a:rPr>
              <a:t>Kaikki kanavat	+ 28 584</a:t>
            </a:r>
          </a:p>
          <a:p>
            <a:r>
              <a:rPr lang="fi-FI" dirty="0">
                <a:solidFill>
                  <a:schemeClr val="bg2"/>
                </a:solidFill>
                <a:latin typeface="Neue Haas Unica W1G" panose="020B0504030206020203" pitchFamily="34" charset="0"/>
              </a:rPr>
              <a:t>Facebook  	+ 15 411</a:t>
            </a:r>
          </a:p>
          <a:p>
            <a:r>
              <a:rPr lang="fi-FI" dirty="0">
                <a:solidFill>
                  <a:schemeClr val="bg2"/>
                </a:solidFill>
                <a:latin typeface="Neue Haas Unica W1G" panose="020B0504030206020203" pitchFamily="34" charset="0"/>
              </a:rPr>
              <a:t>Instagram  	+ 7 102</a:t>
            </a:r>
          </a:p>
          <a:p>
            <a:r>
              <a:rPr lang="fi-FI" dirty="0">
                <a:solidFill>
                  <a:schemeClr val="bg2"/>
                </a:solidFill>
                <a:latin typeface="Neue Haas Unica W1G" panose="020B0504030206020203" pitchFamily="34" charset="0"/>
              </a:rPr>
              <a:t>X  		– 309</a:t>
            </a:r>
          </a:p>
          <a:p>
            <a:r>
              <a:rPr lang="fi-FI" dirty="0">
                <a:solidFill>
                  <a:schemeClr val="bg2"/>
                </a:solidFill>
                <a:latin typeface="Neue Haas Unica W1G" panose="020B0504030206020203" pitchFamily="34" charset="0"/>
              </a:rPr>
              <a:t>YouTube		+ 620</a:t>
            </a:r>
          </a:p>
          <a:p>
            <a:r>
              <a:rPr lang="fi-FI" dirty="0">
                <a:solidFill>
                  <a:schemeClr val="bg2"/>
                </a:solidFill>
                <a:latin typeface="Neue Haas Unica W1G" panose="020B0504030206020203" pitchFamily="34" charset="0"/>
              </a:rPr>
              <a:t>TikTok  		+ 2 831</a:t>
            </a:r>
          </a:p>
          <a:p>
            <a:r>
              <a:rPr lang="fi-FI" dirty="0">
                <a:solidFill>
                  <a:schemeClr val="bg2"/>
                </a:solidFill>
                <a:latin typeface="Neue Haas Unica W1G" panose="020B0504030206020203" pitchFamily="34" charset="0"/>
              </a:rPr>
              <a:t>LinkedIn  		+ 732</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+ 2 197</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932524148"/>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elokuu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175169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elokuu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28 471</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620335501"/>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988273984"/>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8/2024 – 8/2025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298740303"/>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4034179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a:br>
            <a:r>
              <a:rPr lang="fi-FI" sz="2600" b="1">
                <a:solidFill>
                  <a:schemeClr val="accent2"/>
                </a:solidFill>
                <a:latin typeface="Neue Haas Unica W1G" panose="020B0504030206020203" pitchFamily="34" charset="0"/>
              </a:rPr>
              <a:t>8/2024 </a:t>
            </a:r>
            <a:r>
              <a:rPr lang="fi-FI" sz="2600" b="1" dirty="0">
                <a:solidFill>
                  <a:schemeClr val="accent2"/>
                </a:solidFill>
                <a:latin typeface="Neue Haas Unica W1G" panose="020B0504030206020203" pitchFamily="34" charset="0"/>
              </a:rPr>
              <a:t>– 8/2025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http://purl.org/dc/terms/"/>
    <ds:schemaRef ds:uri="http://schemas.microsoft.com/office/2006/metadata/properties"/>
    <ds:schemaRef ds:uri="b8458977-e6f2-40e9-9621-96f4298c6bbe"/>
    <ds:schemaRef ds:uri="http://www.w3.org/XML/1998/namespace"/>
    <ds:schemaRef ds:uri="http://purl.org/dc/dcmityp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17108</TotalTime>
  <Words>2724</Words>
  <Application>Microsoft Macintosh PowerPoint</Application>
  <PresentationFormat>Widescreen</PresentationFormat>
  <Paragraphs>820</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Neue Haas Unica W1G Medium</vt:lpstr>
      <vt:lpstr>Neue Haas Unica W1G Light</vt:lpstr>
      <vt:lpstr>Arial</vt:lpstr>
      <vt:lpstr>Neue Haas Unica Pro</vt:lpstr>
      <vt:lpstr>Clattering</vt:lpstr>
      <vt:lpstr>Neue Haas Unica W1G</vt:lpstr>
      <vt:lpstr>Canela Medium</vt:lpstr>
      <vt:lpstr>Office Theme</vt:lpstr>
      <vt:lpstr>PowerPoint Presentation</vt:lpstr>
      <vt:lpstr>Maku, Seiska ja Suomen Luonto kasvoivat eniten elokuussa</vt:lpstr>
      <vt:lpstr>Aikakausmedioiden someyleisö / elokuu 2025</vt:lpstr>
      <vt:lpstr>Aikakausmedioiden seuraajamäärä / elokuu 2025</vt:lpstr>
      <vt:lpstr>Aikakausmedioiden sometilien määrä / elokuu 2025</vt:lpstr>
      <vt:lpstr>Yleisön keskimääräinen koko /  elokuu 2025</vt:lpstr>
      <vt:lpstr>Yleisömäärä kaikissa somekanavissa  8/2024 – 8/2025</vt:lpstr>
      <vt:lpstr>Yleisömäärä Facebookissa  8/2024 – 8/2025</vt:lpstr>
      <vt:lpstr>Yleisömäärä Instagramissa  8/2024 – 8/2025</vt:lpstr>
      <vt:lpstr>Yleisömäärä X:ssä  8/2024 – 8/2025</vt:lpstr>
      <vt:lpstr>Yleisömäärä YouTubessa  8/2024 – 8/2025</vt:lpstr>
      <vt:lpstr>Yleisömäärä TikTokissa  8/2024 – 8/2025</vt:lpstr>
      <vt:lpstr>Yleisömäärä LinkedInissa  8/2024 – 8/2025</vt:lpstr>
      <vt:lpstr>Yleisömäärä Threadsissa  8/2024 – 8/2025</vt:lpstr>
      <vt:lpstr>Somen suurimmat</vt:lpstr>
      <vt:lpstr>Eniten seuraajia kaikissa kanavissa TOP 20 / elokuu 2025</vt:lpstr>
      <vt:lpstr>Eniten seuraajia Facebookissa TOP 20 / elokuu 2025</vt:lpstr>
      <vt:lpstr>Eniten seuraajia Instagramissa TOP 20 / elokuu 2025</vt:lpstr>
      <vt:lpstr>Eniten seuraajia X:ssä TOP 20 / elokuu 2025</vt:lpstr>
      <vt:lpstr>Eniten seuraajia YouTubessa ja TikTokissa TOP 10 /  elokuu 2025</vt:lpstr>
      <vt:lpstr>Eniten seuraajia LinkedInissa ja Threadsissa  TOP 10 /  elokuu 2025</vt:lpstr>
      <vt:lpstr>Eniten yleisöään  kasvattaneet</vt:lpstr>
      <vt:lpstr>Eniten uusia seuraajia kaikissa kanavissa TOP 20 / elokuu 2025</vt:lpstr>
      <vt:lpstr>Eniten uusia seuraajia Facebookissa TOP 10 / elokuu 2025</vt:lpstr>
      <vt:lpstr>Eniten uusia seuraajia Instagramissa TOP 10 / elokuu 2025</vt:lpstr>
      <vt:lpstr>Eniten uusia seuraajia X:ssä TOP 10 / elokuu 2025</vt:lpstr>
      <vt:lpstr>Eniten uusia seuraajia Youtubessa TOP 10 / elokuu 2025</vt:lpstr>
      <vt:lpstr>Eniten uusia seuraajia Tiktokissa TOP 10 / elokuu 2025</vt:lpstr>
      <vt:lpstr>Eniten uusia seuraajia Threadsissa  TOP 5 / elokuu 2025</vt:lpstr>
      <vt:lpstr>Eniten uusia seuraajia Linkedinissa TOP 5 / elokuu 2025</vt:lpstr>
      <vt:lpstr>Seuratut mediat</vt:lpstr>
      <vt:lpstr>Seurannassa olleet mediat (189 kpl) / elokuu 2025</vt:lpstr>
      <vt:lpstr>Seurannassa olleet mediat (189 kpl) / elokuu 2025</vt:lpstr>
      <vt:lpstr>Ajankohtaista  aikakausmedioista</vt:lpstr>
      <vt:lpstr>Uusi uhka Googlelta: tekoälytiivistelmät nakertavat mediasivustojen liikennettä</vt:lpstr>
      <vt:lpstr>TBWA palkittiin Vuoden aikakauslehtimainoksesta: ”Printti on yhä kuningaslaji”</vt:lpstr>
      <vt:lpstr>Palkitun Kotitalon menestysresepti: “Haluamme kertoa taloyhtiöiden asioista selkeästi ja visuaalisesti”</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787</cp:revision>
  <dcterms:created xsi:type="dcterms:W3CDTF">2021-01-05T09:04:45Z</dcterms:created>
  <dcterms:modified xsi:type="dcterms:W3CDTF">2025-09-02T10:04:06Z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