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30" r:id="rId4"/>
  </p:sldMasterIdLst>
  <p:notesMasterIdLst>
    <p:notesMasterId r:id="rId44"/>
  </p:notesMasterIdLst>
  <p:handoutMasterIdLst>
    <p:handoutMasterId r:id="rId45"/>
  </p:handoutMasterIdLst>
  <p:sldIdLst>
    <p:sldId id="256" r:id="rId5"/>
    <p:sldId id="1143" r:id="rId6"/>
    <p:sldId id="1146" r:id="rId7"/>
    <p:sldId id="1179" r:id="rId8"/>
    <p:sldId id="1145" r:id="rId9"/>
    <p:sldId id="1148" r:id="rId10"/>
    <p:sldId id="1149" r:id="rId11"/>
    <p:sldId id="1150" r:id="rId12"/>
    <p:sldId id="1178" r:id="rId13"/>
    <p:sldId id="1151" r:id="rId14"/>
    <p:sldId id="1152" r:id="rId15"/>
    <p:sldId id="1153" r:id="rId16"/>
    <p:sldId id="1154" r:id="rId17"/>
    <p:sldId id="1155" r:id="rId18"/>
    <p:sldId id="1156" r:id="rId19"/>
    <p:sldId id="1157" r:id="rId20"/>
    <p:sldId id="1158" r:id="rId21"/>
    <p:sldId id="1159" r:id="rId22"/>
    <p:sldId id="1160" r:id="rId23"/>
    <p:sldId id="1161" r:id="rId24"/>
    <p:sldId id="1162" r:id="rId25"/>
    <p:sldId id="1163" r:id="rId26"/>
    <p:sldId id="1164" r:id="rId27"/>
    <p:sldId id="1165" r:id="rId28"/>
    <p:sldId id="1166" r:id="rId29"/>
    <p:sldId id="1167" r:id="rId30"/>
    <p:sldId id="1168" r:id="rId31"/>
    <p:sldId id="1169" r:id="rId32"/>
    <p:sldId id="1170" r:id="rId33"/>
    <p:sldId id="1171" r:id="rId34"/>
    <p:sldId id="1172" r:id="rId35"/>
    <p:sldId id="1180" r:id="rId36"/>
    <p:sldId id="1173" r:id="rId37"/>
    <p:sldId id="1174" r:id="rId38"/>
    <p:sldId id="1175" r:id="rId39"/>
    <p:sldId id="1176" r:id="rId40"/>
    <p:sldId id="1177" r:id="rId41"/>
    <p:sldId id="299" r:id="rId42"/>
    <p:sldId id="300" r:id="rId43"/>
  </p:sldIdLst>
  <p:sldSz cx="12192000" cy="6858000"/>
  <p:notesSz cx="6858000" cy="9144000"/>
  <p:embeddedFontLst>
    <p:embeddedFont>
      <p:font typeface="Canela Medium" pitchFamily="2" charset="77"/>
      <p:regular r:id="rId46"/>
    </p:embeddedFont>
    <p:embeddedFont>
      <p:font typeface="Clattering" pitchFamily="2" charset="0"/>
      <p:regular r:id="rId47"/>
    </p:embeddedFont>
    <p:embeddedFont>
      <p:font typeface="Neue Haas Unica W1G" panose="020B0404030206020203" pitchFamily="34" charset="0"/>
      <p:regular r:id="rId48"/>
      <p:bold r:id="rId49"/>
      <p:italic r:id="rId50"/>
      <p:boldItalic r:id="rId51"/>
    </p:embeddedFont>
    <p:embeddedFont>
      <p:font typeface="Neue Haas Unica W1G Light" panose="020B0404030206020203" pitchFamily="34" charset="0"/>
      <p:regular r:id="rId52"/>
      <p:italic r:id="rId53"/>
    </p:embeddedFont>
    <p:embeddedFont>
      <p:font typeface="Neue Haas Unica W1G Medium" panose="020B0404030206020203" pitchFamily="34" charset="0"/>
      <p:regular r:id="rId54"/>
      <p:italic r:id="rId55"/>
    </p:embeddedFont>
    <p:embeddedFont>
      <p:font typeface="Times" panose="02020603050405020304" pitchFamily="18" charset="0"/>
      <p:regular r:id="rId56"/>
      <p:bold r:id="rId57"/>
      <p:italic r:id="rId58"/>
      <p:boldItalic r:id="rId59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9CFFF8"/>
    <a:srgbClr val="FFE0E0"/>
    <a:srgbClr val="F5F4F7"/>
    <a:srgbClr val="FEE0E1"/>
    <a:srgbClr val="FF6464"/>
    <a:srgbClr val="F4CF6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68"/>
    <p:restoredTop sz="96259"/>
  </p:normalViewPr>
  <p:slideViewPr>
    <p:cSldViewPr snapToGrid="0" snapToObjects="1">
      <p:cViewPr varScale="1">
        <p:scale>
          <a:sx n="122" d="100"/>
          <a:sy n="122" d="100"/>
        </p:scale>
        <p:origin x="22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4.xml"/><Relationship Id="rId51" Type="http://schemas.openxmlformats.org/officeDocument/2006/relationships/font" Target="fonts/font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9.fntdata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13.10.2025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13.10.2025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33924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07632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5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648604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68231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98413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49909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568388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03160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6453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2.emf"/><Relationship Id="rId7" Type="http://schemas.openxmlformats.org/officeDocument/2006/relationships/image" Target="../media/image17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4" Type="http://schemas.openxmlformats.org/officeDocument/2006/relationships/image" Target="../media/image3.emf"/><Relationship Id="rId9" Type="http://schemas.openxmlformats.org/officeDocument/2006/relationships/image" Target="../media/image19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3.emf"/><Relationship Id="rId7" Type="http://schemas.openxmlformats.org/officeDocument/2006/relationships/image" Target="../media/image18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535179B5-686B-5D4C-9959-FA27CA6D37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8106" y="5958034"/>
            <a:ext cx="1514929" cy="7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38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Kuva 3">
            <a:extLst>
              <a:ext uri="{FF2B5EF4-FFF2-40B4-BE49-F238E27FC236}">
                <a16:creationId xmlns:a16="http://schemas.microsoft.com/office/drawing/2014/main" id="{69A1B555-0641-F34F-80C0-337FF2B13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CF68B6-EB23-2D4E-8356-BA08AD91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13.10.2025</a:t>
            </a:fld>
            <a:endParaRPr lang="en-FI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C2417-A897-634C-9475-C2694F874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7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8F8733-EB61-6547-BD3F-8B0A5C19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13.10.2025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623AE-0293-984D-916C-9BEA648B7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1B0216-9980-2747-A102-53662C751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7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7C78DE1-6D6D-6C48-A90D-055ECCB3DDC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13.10.2025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829704-8DA1-AF40-8623-8A623BC7E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FDE9FC-16A7-F247-98B4-8AB652778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0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7D19C15-488D-594D-A39E-F1ADC9C4A14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13.10.2025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C5A0E-ACD5-6F48-AC18-D31D25354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56BAF-85C4-3346-9788-9891FA081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5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A34AE2-6D8E-1E42-B7B7-3ED600E83EB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13.10.2025</a:t>
            </a:fld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5645D-A15D-3E4E-BCA9-9A65B4154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C9E169-CE84-364E-AF1A-431A3C505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9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AD956-82E6-9345-BF9F-781389E6F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189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B57B4711-1C39-4243-8DE8-2D3849F71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53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178A84-A00F-9F4E-8B25-1DC2E55FF1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13.10.2025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E244FF-4257-7E4C-8ABE-C636BF9F4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91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E0052-7C18-2143-BE6B-041E63E5A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21" name="Picture 2" descr="MediaAuditFinland">
            <a:extLst>
              <a:ext uri="{FF2B5EF4-FFF2-40B4-BE49-F238E27FC236}">
                <a16:creationId xmlns:a16="http://schemas.microsoft.com/office/drawing/2014/main" id="{067F4D2C-7D98-D64D-BCD2-132BB46952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40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A79401B-04AC-1B4E-AC3B-EAB6DA67366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13.10.2025</a:t>
            </a:fld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99E405-2473-FD45-BE08-0DB890356E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848E9-B770-064C-B974-636D46ECB7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ED5593-2D98-3F45-99EE-46D29BA431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02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F1FA73-5CBC-1D47-B97D-22FE5A31D81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13.10.2025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A55120-D5DA-2447-9D24-342FC9EA1F88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559E2-D529-ED4B-B781-276E24391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8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21624A-1624-9743-BBA1-8699AF8AE6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13.10.2025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A0F28-2A18-824A-AB25-D19E6D891B4F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BE004A-37D4-C546-99D3-0F0C3DD70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3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B0750C-D2E6-C44C-B12D-E0D7D8BDFF3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13.10.2025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292499-6E74-B84A-A62D-D470FB1AA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BC52E1-21C6-404D-B45A-86C274DFB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8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E28508-236D-414B-9135-B2FBB5A4EC0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13.10.2025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AC2EC-EC00-2A4A-9094-F79A29F5E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12A427-83F8-5F4C-8AD1-E8B3F3E45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2419D-25FE-9B4B-AF45-C15B96A824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17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72BD61-6FA9-8743-A666-40EF36CBB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332689-B495-B647-835B-2CFC4A45A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5BB652-68EA-2D4E-92E8-71606DDF7A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25686E-E108-2E42-96A5-352D04B2C237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8A10FE-373D-E241-95E2-FEA2821CFEDF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9A9A7C6-98DB-AE49-B7E3-593AB3702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BB09E5-BE53-6648-8273-1AEEA1686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7F898CD-4116-FF45-9A64-22F61C3081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2BE87ED-18E0-1C45-BE78-EDE91A239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ABDEC7-E59D-714E-96CF-A327FD771A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0717D3E-23C0-044C-924A-D0516609D9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6E24ABC-29A6-6B46-9453-79FEBF75C414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1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37606"/>
          </a:xfrm>
        </p:spPr>
        <p:txBody>
          <a:bodyPr/>
          <a:lstStyle>
            <a:lvl1pPr algn="ctr">
              <a:defRPr sz="40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870333" y="1366807"/>
            <a:ext cx="1045133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70334" y="1653988"/>
            <a:ext cx="10515600" cy="437915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976514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2648" y="1672019"/>
            <a:ext cx="10521152" cy="4296230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19ECADB-2C1A-013E-CD5F-078FC59F4445}"/>
              </a:ext>
            </a:extLst>
          </p:cNvPr>
          <p:cNvSpPr txBox="1"/>
          <p:nvPr userDrawn="1"/>
        </p:nvSpPr>
        <p:spPr>
          <a:xfrm>
            <a:off x="2746037" y="6389170"/>
            <a:ext cx="5908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2025  |  Koko väestö N: 46 358, naiset N: 23 264, miehet N: 23 094</a:t>
            </a:r>
          </a:p>
        </p:txBody>
      </p:sp>
      <p:pic>
        <p:nvPicPr>
          <p:cNvPr id="6" name="Kuva 5" descr="Kuva, joka sisältää kohteen Fontti, Grafiikka, graafinen suunnittelu, kuvakaappaus&#10;&#10;Tekoälyllä luotu sisältö voi olla virheellistä.">
            <a:extLst>
              <a:ext uri="{FF2B5EF4-FFF2-40B4-BE49-F238E27FC236}">
                <a16:creationId xmlns:a16="http://schemas.microsoft.com/office/drawing/2014/main" id="{6069ACCD-48DB-C216-FDF9-0AAA42D943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3330" y="6375168"/>
            <a:ext cx="1011938" cy="2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76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2" descr="MediaAuditFinland">
            <a:extLst>
              <a:ext uri="{FF2B5EF4-FFF2-40B4-BE49-F238E27FC236}">
                <a16:creationId xmlns:a16="http://schemas.microsoft.com/office/drawing/2014/main" id="{19543F2E-14BC-2343-ACE6-9F8134B86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3ABEDDE3-43AC-ED40-9AE9-C06A785A6B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3A9CA4-3290-A34D-B7A4-1E84D3E7D1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2" descr="MediaAuditFinland">
            <a:extLst>
              <a:ext uri="{FF2B5EF4-FFF2-40B4-BE49-F238E27FC236}">
                <a16:creationId xmlns:a16="http://schemas.microsoft.com/office/drawing/2014/main" id="{F1C6FA5A-944E-084B-9186-CA8014D79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4559" t="26618" r="14046"/>
          <a:stretch/>
        </p:blipFill>
        <p:spPr>
          <a:xfrm>
            <a:off x="11693235" y="0"/>
            <a:ext cx="498765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089477DD-D538-E44E-B9BD-9A4D9BB15B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F95A64-FF20-BD46-B015-C49C3BA76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39600"/>
          <a:stretch/>
        </p:blipFill>
        <p:spPr>
          <a:xfrm>
            <a:off x="10451620" y="-11669"/>
            <a:ext cx="1408111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43CB9C3-EE59-6F4E-B1F0-08470092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13.10.2025</a:t>
            </a:fld>
            <a:endParaRPr lang="en-FI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3E22C7-5B92-8F4E-BF31-28ED7B4FFEF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82C676-D6CA-374F-A1FB-8C9E8E107FBC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EFB9265-C684-6B42-B48E-FB706D49D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9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1462D-75B7-0D4C-B90E-9417838C6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ittäm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72001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099677"/>
            <a:ext cx="4799012" cy="396893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76628"/>
            <a:ext cx="1829365" cy="1378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F14B33-2C12-6D4D-9E98-A672EF465F1B}"/>
              </a:ext>
            </a:extLst>
          </p:cNvPr>
          <p:cNvCxnSpPr>
            <a:cxnSpLocks/>
          </p:cNvCxnSpPr>
          <p:nvPr userDrawn="1"/>
        </p:nvCxnSpPr>
        <p:spPr>
          <a:xfrm>
            <a:off x="838199" y="1554763"/>
            <a:ext cx="47990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3">
            <a:extLst>
              <a:ext uri="{FF2B5EF4-FFF2-40B4-BE49-F238E27FC236}">
                <a16:creationId xmlns:a16="http://schemas.microsoft.com/office/drawing/2014/main" id="{B2E55EE6-E723-2547-939C-D68C4DE28C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28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193F66-C683-C840-B339-86ADCB9C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13.10.2025</a:t>
            </a:fld>
            <a:endParaRPr lang="en-FI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B6DE27-FF44-2A48-B515-3FC0FC7EE81D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6D2D55-1242-2D45-A11E-7BF5063322A8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62B768-8286-D447-B4F5-40480A830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97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545" y="1274961"/>
            <a:ext cx="11364611" cy="485120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992F0A66-5A13-8B4C-A06C-B988CD09E4A1}"/>
              </a:ext>
            </a:extLst>
          </p:cNvPr>
          <p:cNvSpPr txBox="1">
            <a:spLocks/>
          </p:cNvSpPr>
          <p:nvPr userDrawn="1"/>
        </p:nvSpPr>
        <p:spPr>
          <a:xfrm>
            <a:off x="290101" y="6454335"/>
            <a:ext cx="8509867" cy="3506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err="1"/>
              <a:t>Lähde</a:t>
            </a:r>
            <a:r>
              <a:rPr lang="en-GB" sz="1200" dirty="0"/>
              <a:t>: KMT 2020  |  </a:t>
            </a:r>
            <a:r>
              <a:rPr lang="fi-FI" sz="1200" dirty="0"/>
              <a:t>Koko väestö N: 46 402</a:t>
            </a:r>
            <a:endParaRPr lang="en-GB" sz="1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5EAD27-754D-3A4E-A2AE-D7541BEEF34C}"/>
              </a:ext>
            </a:extLst>
          </p:cNvPr>
          <p:cNvSpPr txBox="1">
            <a:spLocks/>
          </p:cNvSpPr>
          <p:nvPr userDrawn="1"/>
        </p:nvSpPr>
        <p:spPr>
          <a:xfrm rot="2700000">
            <a:off x="10278538" y="444449"/>
            <a:ext cx="2746293" cy="39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  <a:prstDash val="sysDot"/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" pitchFamily="2" charset="0"/>
                <a:ea typeface="+mj-ea"/>
                <a:cs typeface="Calibri"/>
              </a:defRPr>
            </a:lvl1pPr>
          </a:lstStyle>
          <a:p>
            <a:r>
              <a:rPr lang="fi-FI" sz="1333" dirty="0"/>
              <a:t>KMT 2020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B4BECD-1F05-3643-B6B0-CADC83F56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1" y="216284"/>
            <a:ext cx="11365405" cy="515552"/>
          </a:xfrm>
        </p:spPr>
        <p:txBody>
          <a:bodyPr anchor="ctr">
            <a:noAutofit/>
          </a:bodyPr>
          <a:lstStyle>
            <a:lvl1pPr algn="l">
              <a:defRPr sz="4267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DB1A7F9-7625-F743-BDBD-AF9CFA07389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12750" y="769545"/>
            <a:ext cx="11365405" cy="403417"/>
          </a:xfrm>
        </p:spPr>
        <p:txBody>
          <a:bodyPr>
            <a:noAutofit/>
          </a:bodyPr>
          <a:lstStyle>
            <a:lvl1pPr>
              <a:defRPr sz="1600" b="1" i="1">
                <a:latin typeface="Times" pitchFamily="2" charset="0"/>
              </a:defRPr>
            </a:lvl1pPr>
            <a:lvl2pPr>
              <a:defRPr sz="2400">
                <a:latin typeface="Times" pitchFamily="2" charset="0"/>
              </a:defRPr>
            </a:lvl2pPr>
            <a:lvl3pPr>
              <a:defRPr sz="2400">
                <a:latin typeface="Times" pitchFamily="2" charset="0"/>
              </a:defRPr>
            </a:lvl3pPr>
            <a:lvl4pPr>
              <a:defRPr sz="2400">
                <a:latin typeface="Times" pitchFamily="2" charset="0"/>
              </a:defRPr>
            </a:lvl4pPr>
            <a:lvl5pPr>
              <a:defRPr sz="2400">
                <a:latin typeface="Times" pitchFamily="2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570769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175" y="216284"/>
            <a:ext cx="8832980" cy="515552"/>
          </a:xfrm>
        </p:spPr>
        <p:txBody>
          <a:bodyPr anchor="ctr">
            <a:noAutofit/>
          </a:bodyPr>
          <a:lstStyle>
            <a:lvl1pPr algn="l">
              <a:defRPr sz="3867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545" y="1274961"/>
            <a:ext cx="11364611" cy="485120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D3DA74-F032-7C47-B7A5-177C5944E55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945176" y="769545"/>
            <a:ext cx="8832979" cy="403417"/>
          </a:xfrm>
        </p:spPr>
        <p:txBody>
          <a:bodyPr>
            <a:noAutofit/>
          </a:bodyPr>
          <a:lstStyle>
            <a:lvl1pPr>
              <a:defRPr sz="2400" b="1">
                <a:latin typeface="Times" pitchFamily="2" charset="0"/>
              </a:defRPr>
            </a:lvl1pPr>
            <a:lvl2pPr>
              <a:defRPr sz="2400">
                <a:latin typeface="Times" pitchFamily="2" charset="0"/>
              </a:defRPr>
            </a:lvl2pPr>
            <a:lvl3pPr>
              <a:defRPr sz="2400">
                <a:latin typeface="Times" pitchFamily="2" charset="0"/>
              </a:defRPr>
            </a:lvl3pPr>
            <a:lvl4pPr>
              <a:defRPr sz="2400">
                <a:latin typeface="Times" pitchFamily="2" charset="0"/>
              </a:defRPr>
            </a:lvl4pPr>
            <a:lvl5pPr>
              <a:defRPr sz="2400">
                <a:latin typeface="Times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2BA3EE-4796-0446-9BA7-4F2459180320}"/>
              </a:ext>
            </a:extLst>
          </p:cNvPr>
          <p:cNvSpPr txBox="1">
            <a:spLocks/>
          </p:cNvSpPr>
          <p:nvPr userDrawn="1"/>
        </p:nvSpPr>
        <p:spPr>
          <a:xfrm rot="2700000">
            <a:off x="10278538" y="444449"/>
            <a:ext cx="2746293" cy="39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  <a:prstDash val="sysDot"/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" pitchFamily="2" charset="0"/>
                <a:ea typeface="+mj-ea"/>
                <a:cs typeface="Calibri"/>
              </a:defRPr>
            </a:lvl1pPr>
          </a:lstStyle>
          <a:p>
            <a:r>
              <a:rPr lang="fi-FI" sz="1333" dirty="0"/>
              <a:t>KMT 2020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0990036-1940-9C42-88D0-B961AE832D8C}"/>
              </a:ext>
            </a:extLst>
          </p:cNvPr>
          <p:cNvSpPr txBox="1">
            <a:spLocks/>
          </p:cNvSpPr>
          <p:nvPr userDrawn="1"/>
        </p:nvSpPr>
        <p:spPr>
          <a:xfrm>
            <a:off x="412750" y="6108280"/>
            <a:ext cx="8387217" cy="51555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/>
              <a:t>Lähde</a:t>
            </a:r>
            <a:r>
              <a:rPr lang="en-GB" sz="1200" dirty="0"/>
              <a:t>: KMT 2020  |  </a:t>
            </a:r>
            <a:r>
              <a:rPr lang="fi-FI" sz="1200" dirty="0"/>
              <a:t>Koko väestö N: 46 402, naiset N: 23 318, miehet N: 23 084 </a:t>
            </a:r>
          </a:p>
        </p:txBody>
      </p:sp>
    </p:spTree>
    <p:extLst>
      <p:ext uri="{BB962C8B-B14F-4D97-AF65-F5344CB8AC3E}">
        <p14:creationId xmlns:p14="http://schemas.microsoft.com/office/powerpoint/2010/main" val="150129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3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2875D82-5948-B840-B018-39245CCC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13.10.2025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67D57-1D40-5742-BF3B-9371FA12C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DF033-2C27-434E-8D2D-4C13C394B8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93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660" r:id="rId27"/>
    <p:sldLayoutId id="2147483654" r:id="rId28"/>
    <p:sldLayoutId id="2147483677" r:id="rId29"/>
    <p:sldLayoutId id="2147483679" r:id="rId30"/>
    <p:sldLayoutId id="2147483663" r:id="rId31"/>
    <p:sldLayoutId id="2147483667" r:id="rId32"/>
    <p:sldLayoutId id="2147483676" r:id="rId33"/>
    <p:sldLayoutId id="2147483664" r:id="rId34"/>
    <p:sldLayoutId id="2147483680" r:id="rId35"/>
    <p:sldLayoutId id="2147483678" r:id="rId36"/>
    <p:sldLayoutId id="2147483661" r:id="rId37"/>
    <p:sldLayoutId id="2147483681" r:id="rId38"/>
    <p:sldLayoutId id="2147483662" r:id="rId39"/>
    <p:sldLayoutId id="2147483665" r:id="rId40"/>
    <p:sldLayoutId id="2147483657" r:id="rId41"/>
    <p:sldLayoutId id="2147483674" r:id="rId42"/>
    <p:sldLayoutId id="2147483666" r:id="rId43"/>
    <p:sldLayoutId id="2147483675" r:id="rId44"/>
    <p:sldLayoutId id="2147483670" r:id="rId45"/>
    <p:sldLayoutId id="2147483668" r:id="rId46"/>
    <p:sldLayoutId id="2147483669" r:id="rId47"/>
    <p:sldLayoutId id="2147483857" r:id="rId48"/>
    <p:sldLayoutId id="2147483672" r:id="rId49"/>
    <p:sldLayoutId id="2147483673" r:id="rId50"/>
    <p:sldLayoutId id="2147483655" r:id="rId51"/>
    <p:sldLayoutId id="2147483671" r:id="rId52"/>
    <p:sldLayoutId id="2147483858" r:id="rId53"/>
    <p:sldLayoutId id="2147483859" r:id="rId5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akortit.fi/kmt-raportit/kiinnostuksen-kohteet" TargetMode="External"/><Relationship Id="rId2" Type="http://schemas.openxmlformats.org/officeDocument/2006/relationships/hyperlink" Target="http://www.mediakortit.fi/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 descr="A person in a purple sweater reading a book in the water&#10;&#10;Description automatically generated">
            <a:extLst>
              <a:ext uri="{FF2B5EF4-FFF2-40B4-BE49-F238E27FC236}">
                <a16:creationId xmlns:a16="http://schemas.microsoft.com/office/drawing/2014/main" id="{BBBA8DFC-2F19-40CC-C527-F4F121F85B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608" r="34" b="2573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FI" sz="7800" dirty="0">
                <a:solidFill>
                  <a:schemeClr val="bg2"/>
                </a:solidFill>
              </a:rPr>
              <a:t>Lukijoiden </a:t>
            </a:r>
            <a:br>
              <a:rPr lang="en-FI" sz="7800" dirty="0">
                <a:solidFill>
                  <a:schemeClr val="bg2"/>
                </a:solidFill>
              </a:rPr>
            </a:br>
            <a:r>
              <a:rPr lang="en-FI" sz="7800" dirty="0">
                <a:solidFill>
                  <a:schemeClr val="bg2"/>
                </a:solidFill>
              </a:rPr>
              <a:t>kiinnostuksen kohteet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6300551"/>
            <a:ext cx="12192000" cy="3728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FI" sz="1600" dirty="0">
                <a:solidFill>
                  <a:schemeClr val="bg1"/>
                </a:solidFill>
              </a:rPr>
              <a:t>KMT 202</a:t>
            </a:r>
            <a:r>
              <a:rPr lang="fi-FI" sz="1600" dirty="0">
                <a:solidFill>
                  <a:schemeClr val="bg1"/>
                </a:solidFill>
              </a:rPr>
              <a:t>5</a:t>
            </a:r>
            <a:endParaRPr lang="en-FI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6443C7-937E-404A-8BAE-6B359B643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4" name="Picture 2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A8AF5CF7-D98A-4BEA-B5DE-28E6E411E5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01" y="6211474"/>
            <a:ext cx="1372335" cy="30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90031968"/>
              </p:ext>
            </p:extLst>
          </p:nvPr>
        </p:nvGraphicFramePr>
        <p:xfrm>
          <a:off x="2729181" y="1749779"/>
          <a:ext cx="6569158" cy="37991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Erä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78 900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89 300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Ruotuväki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Koneviesti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Metsänomistajan Aarre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IS Urheilulehti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13 000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kalastuksesta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16 %</a:t>
            </a:r>
          </a:p>
        </p:txBody>
      </p:sp>
    </p:spTree>
    <p:extLst>
      <p:ext uri="{BB962C8B-B14F-4D97-AF65-F5344CB8AC3E}">
        <p14:creationId xmlns:p14="http://schemas.microsoft.com/office/powerpoint/2010/main" val="41376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0375763"/>
              </p:ext>
            </p:extLst>
          </p:nvPr>
        </p:nvGraphicFramePr>
        <p:xfrm>
          <a:off x="2729181" y="1749779"/>
          <a:ext cx="6569158" cy="37991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29 600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Voi Hyvin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Hyvä Terveys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51 000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kauneudenhoidosta ja kosmetiikasta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16 %</a:t>
            </a:r>
          </a:p>
        </p:txBody>
      </p:sp>
    </p:spTree>
    <p:extLst>
      <p:ext uri="{BB962C8B-B14F-4D97-AF65-F5344CB8AC3E}">
        <p14:creationId xmlns:p14="http://schemas.microsoft.com/office/powerpoint/2010/main" val="3138670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51950251"/>
              </p:ext>
            </p:extLst>
          </p:nvPr>
        </p:nvGraphicFramePr>
        <p:xfrm>
          <a:off x="2749059" y="1749779"/>
          <a:ext cx="6569158" cy="37991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131 400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124 900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44 200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88 700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ruoka&amp;viini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111 800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87 900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kirjallisuudesta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27 %</a:t>
            </a:r>
          </a:p>
        </p:txBody>
      </p:sp>
    </p:spTree>
    <p:extLst>
      <p:ext uri="{BB962C8B-B14F-4D97-AF65-F5344CB8AC3E}">
        <p14:creationId xmlns:p14="http://schemas.microsoft.com/office/powerpoint/2010/main" val="3384398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53172074"/>
              </p:ext>
            </p:extLst>
          </p:nvPr>
        </p:nvGraphicFramePr>
        <p:xfrm>
          <a:off x="2749059" y="1749779"/>
          <a:ext cx="6569158" cy="37991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181 800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62 100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90 700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114 400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102 800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154 300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kotimaan ja ulkomaiden uutisista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52 %</a:t>
            </a:r>
          </a:p>
        </p:txBody>
      </p:sp>
    </p:spTree>
    <p:extLst>
      <p:ext uri="{BB962C8B-B14F-4D97-AF65-F5344CB8AC3E}">
        <p14:creationId xmlns:p14="http://schemas.microsoft.com/office/powerpoint/2010/main" val="2569771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48863412"/>
              </p:ext>
            </p:extLst>
          </p:nvPr>
        </p:nvGraphicFramePr>
        <p:xfrm>
          <a:off x="2749059" y="1749779"/>
          <a:ext cx="6569158" cy="37991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Caravan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80 700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Matka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Talo &amp;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Ihana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29 000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Kotipuutarha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Viherpiha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64 600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kotimaanmatkailusta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32 %</a:t>
            </a:r>
          </a:p>
        </p:txBody>
      </p:sp>
    </p:spTree>
    <p:extLst>
      <p:ext uri="{BB962C8B-B14F-4D97-AF65-F5344CB8AC3E}">
        <p14:creationId xmlns:p14="http://schemas.microsoft.com/office/powerpoint/2010/main" val="1864261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82942818"/>
              </p:ext>
            </p:extLst>
          </p:nvPr>
        </p:nvGraphicFramePr>
        <p:xfrm>
          <a:off x="2749059" y="1749779"/>
          <a:ext cx="6569158" cy="37991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137 100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92 700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85 900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140 000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56 600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73 200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kulttuurista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33 %</a:t>
            </a:r>
          </a:p>
        </p:txBody>
      </p:sp>
    </p:spTree>
    <p:extLst>
      <p:ext uri="{BB962C8B-B14F-4D97-AF65-F5344CB8AC3E}">
        <p14:creationId xmlns:p14="http://schemas.microsoft.com/office/powerpoint/2010/main" val="3247162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63549528"/>
              </p:ext>
            </p:extLst>
          </p:nvPr>
        </p:nvGraphicFramePr>
        <p:xfrm>
          <a:off x="2749059" y="1749779"/>
          <a:ext cx="6569158" cy="37991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162 700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Käsityö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143 800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Ihana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Pellervo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69 600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83 900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Maalla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Oma Piha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Kotipuutarha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100 300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käsitöistä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25 %</a:t>
            </a:r>
          </a:p>
        </p:txBody>
      </p:sp>
    </p:spTree>
    <p:extLst>
      <p:ext uri="{BB962C8B-B14F-4D97-AF65-F5344CB8AC3E}">
        <p14:creationId xmlns:p14="http://schemas.microsoft.com/office/powerpoint/2010/main" val="1515015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37619682"/>
              </p:ext>
            </p:extLst>
          </p:nvPr>
        </p:nvGraphicFramePr>
        <p:xfrm>
          <a:off x="2749059" y="1749779"/>
          <a:ext cx="6569158" cy="381935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124 900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9054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Luonto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89 400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122 200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Kotipuutarha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80 700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Voi Hyvin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Hyvä Terveys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113 700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Pellervo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92 000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Oma Piha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64 100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150 300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luonnossa liikkumisesta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52 %</a:t>
            </a:r>
          </a:p>
        </p:txBody>
      </p:sp>
    </p:spTree>
    <p:extLst>
      <p:ext uri="{BB962C8B-B14F-4D97-AF65-F5344CB8AC3E}">
        <p14:creationId xmlns:p14="http://schemas.microsoft.com/office/powerpoint/2010/main" val="224543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88140149"/>
              </p:ext>
            </p:extLst>
          </p:nvPr>
        </p:nvGraphicFramePr>
        <p:xfrm>
          <a:off x="2749059" y="1749779"/>
          <a:ext cx="6569158" cy="383714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465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84 700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Erä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56 200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Koneviesti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Käytännön Maamies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Ruotuväki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Maatilan Pellervo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18 200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Metsänomistajan Aarre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Vauhdin 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metsästyksestä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10 %</a:t>
            </a:r>
          </a:p>
        </p:txBody>
      </p:sp>
    </p:spTree>
    <p:extLst>
      <p:ext uri="{BB962C8B-B14F-4D97-AF65-F5344CB8AC3E}">
        <p14:creationId xmlns:p14="http://schemas.microsoft.com/office/powerpoint/2010/main" val="3559214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96192230"/>
              </p:ext>
            </p:extLst>
          </p:nvPr>
        </p:nvGraphicFramePr>
        <p:xfrm>
          <a:off x="2749059" y="1749779"/>
          <a:ext cx="6569158" cy="38171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32 000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55 000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96 800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muodista ja pukeutumisesta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20 %</a:t>
            </a:r>
          </a:p>
        </p:txBody>
      </p:sp>
    </p:spTree>
    <p:extLst>
      <p:ext uri="{BB962C8B-B14F-4D97-AF65-F5344CB8AC3E}">
        <p14:creationId xmlns:p14="http://schemas.microsoft.com/office/powerpoint/2010/main" val="63653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183"/>
            <a:ext cx="10515600" cy="976514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Suomalaisten kiinnostuksen kohteet </a:t>
            </a:r>
            <a:r>
              <a:rPr lang="fi-FI" sz="2000" dirty="0"/>
              <a:t>1/3</a:t>
            </a:r>
            <a:br>
              <a:rPr lang="fi-FI" dirty="0"/>
            </a:br>
            <a:r>
              <a:rPr lang="fi-FI" sz="1600" i="1" dirty="0">
                <a:latin typeface="Neue Haas Unica W1G" panose="020B0504030206020203" pitchFamily="34" charset="0"/>
              </a:rPr>
              <a:t>Kuinka moni suomalaisista on kiinnostunut aihealueesta, kpl ja %</a:t>
            </a: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B2CC49-C0E5-DF44-A0BC-6901E2BD17A9}"/>
              </a:ext>
            </a:extLst>
          </p:cNvPr>
          <p:cNvCxnSpPr>
            <a:cxnSpLocks/>
          </p:cNvCxnSpPr>
          <p:nvPr/>
        </p:nvCxnSpPr>
        <p:spPr>
          <a:xfrm>
            <a:off x="832648" y="1532873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52DCA7A3-98B6-2F48-B82F-065EA41B126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75296792"/>
              </p:ext>
            </p:extLst>
          </p:nvPr>
        </p:nvGraphicFramePr>
        <p:xfrm>
          <a:off x="833438" y="1703049"/>
          <a:ext cx="10525915" cy="411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2853">
                  <a:extLst>
                    <a:ext uri="{9D8B030D-6E8A-4147-A177-3AD203B41FA5}">
                      <a16:colId xmlns:a16="http://schemas.microsoft.com/office/drawing/2014/main" val="32843428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1984156003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3103379938"/>
                    </a:ext>
                  </a:extLst>
                </a:gridCol>
              </a:tblGrid>
              <a:tr h="374400"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Kiinnostuksen kohde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Kpl, yli 15-vuotiaista suomalaisista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%, yli 15-vuotiaista suomalaisista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74175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Oman paikkakunnan asiat ja tapahtumat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2 368 500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251652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Kotimaan ja ulkomaiden uutiset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2 226 100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639986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Luonnossa liikkuminen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2 224 000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58632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Hyvinvointi ja terveys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2 155 300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360673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Urheilu ja liikunta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1 945 800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366690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Politiikka ja yhteiskunta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1 784 800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384904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 ja juoma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1 651 400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229122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Ruuanlaitto ja leivonta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1 630 700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46853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Musiikki ja konsertit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1 552 300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15930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1 506 500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920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491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65702960"/>
              </p:ext>
            </p:extLst>
          </p:nvPr>
        </p:nvGraphicFramePr>
        <p:xfrm>
          <a:off x="2749059" y="1749779"/>
          <a:ext cx="6569158" cy="401039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39656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44 100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0398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84 200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0398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0398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90 400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755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44 200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0398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32 600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0398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29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0398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0398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112 300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22855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musiikista ja konserteista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36 %</a:t>
            </a:r>
          </a:p>
        </p:txBody>
      </p:sp>
    </p:spTree>
    <p:extLst>
      <p:ext uri="{BB962C8B-B14F-4D97-AF65-F5344CB8AC3E}">
        <p14:creationId xmlns:p14="http://schemas.microsoft.com/office/powerpoint/2010/main" val="517150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63348604"/>
              </p:ext>
            </p:extLst>
          </p:nvPr>
        </p:nvGraphicFramePr>
        <p:xfrm>
          <a:off x="2749059" y="1749779"/>
          <a:ext cx="6569158" cy="38171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Meidän Mökki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Talo &amp;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39 200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Maalla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21 200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Samarbete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Erä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25 000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31 200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mökkeilystä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29 %</a:t>
            </a:r>
          </a:p>
        </p:txBody>
      </p:sp>
    </p:spTree>
    <p:extLst>
      <p:ext uri="{BB962C8B-B14F-4D97-AF65-F5344CB8AC3E}">
        <p14:creationId xmlns:p14="http://schemas.microsoft.com/office/powerpoint/2010/main" val="3702515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7461574"/>
              </p:ext>
            </p:extLst>
          </p:nvPr>
        </p:nvGraphicFramePr>
        <p:xfrm>
          <a:off x="2749059" y="1749778"/>
          <a:ext cx="6569158" cy="401094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50475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432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Käytännön Maamies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030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Ihana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36 100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030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92 100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030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Pellervo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103 400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743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Maalla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030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Samarbete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49 000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030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Metsänomistajan Aarre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69 200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19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504 900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030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Talo &amp;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030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169 400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oman paikkakunnan asioista ja tapahtumista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55 %</a:t>
            </a:r>
          </a:p>
        </p:txBody>
      </p:sp>
    </p:spTree>
    <p:extLst>
      <p:ext uri="{BB962C8B-B14F-4D97-AF65-F5344CB8AC3E}">
        <p14:creationId xmlns:p14="http://schemas.microsoft.com/office/powerpoint/2010/main" val="1523680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1086654"/>
              </p:ext>
            </p:extLst>
          </p:nvPr>
        </p:nvGraphicFramePr>
        <p:xfrm>
          <a:off x="2749059" y="1749779"/>
          <a:ext cx="6569158" cy="388086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49600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Ruotuväki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48 100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Vauhdin 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IS Urheilulehti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118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Luonto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Lääkärilehti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pelaamisesta (tietokone, konsoli, mobiili)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17 %</a:t>
            </a:r>
          </a:p>
        </p:txBody>
      </p:sp>
    </p:spTree>
    <p:extLst>
      <p:ext uri="{BB962C8B-B14F-4D97-AF65-F5344CB8AC3E}">
        <p14:creationId xmlns:p14="http://schemas.microsoft.com/office/powerpoint/2010/main" val="3077283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29867536"/>
              </p:ext>
            </p:extLst>
          </p:nvPr>
        </p:nvGraphicFramePr>
        <p:xfrm>
          <a:off x="2749059" y="1749779"/>
          <a:ext cx="6569158" cy="38171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169 900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83 400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Viisas Raha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135 700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88 600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48 00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politiikasta ja yhteiskunnasta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42 %</a:t>
            </a:r>
          </a:p>
        </p:txBody>
      </p:sp>
    </p:spTree>
    <p:extLst>
      <p:ext uri="{BB962C8B-B14F-4D97-AF65-F5344CB8AC3E}">
        <p14:creationId xmlns:p14="http://schemas.microsoft.com/office/powerpoint/2010/main" val="3842853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71248662"/>
              </p:ext>
            </p:extLst>
          </p:nvPr>
        </p:nvGraphicFramePr>
        <p:xfrm>
          <a:off x="2749059" y="1749779"/>
          <a:ext cx="6569158" cy="38171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Kotipuutarha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103 900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Viherpiha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125 900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Oma Piha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76 400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Maalla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Talo &amp;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60 600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59 600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40 000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31 200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48 600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puutarhanhoidosta ja kasveista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30 %</a:t>
            </a:r>
          </a:p>
        </p:txBody>
      </p:sp>
    </p:spTree>
    <p:extLst>
      <p:ext uri="{BB962C8B-B14F-4D97-AF65-F5344CB8AC3E}">
        <p14:creationId xmlns:p14="http://schemas.microsoft.com/office/powerpoint/2010/main" val="3372172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96034714"/>
              </p:ext>
            </p:extLst>
          </p:nvPr>
        </p:nvGraphicFramePr>
        <p:xfrm>
          <a:off x="2749059" y="1749779"/>
          <a:ext cx="6569158" cy="377855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71 100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147 800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Käytännön Maamies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Meidän Mökki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56 200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Koneviesti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72 400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Talo &amp;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119 300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80 100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239 000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rakentamisesta ja remontoinnista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34 %</a:t>
            </a:r>
          </a:p>
        </p:txBody>
      </p:sp>
    </p:spTree>
    <p:extLst>
      <p:ext uri="{BB962C8B-B14F-4D97-AF65-F5344CB8AC3E}">
        <p14:creationId xmlns:p14="http://schemas.microsoft.com/office/powerpoint/2010/main" val="625255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97583503"/>
              </p:ext>
            </p:extLst>
          </p:nvPr>
        </p:nvGraphicFramePr>
        <p:xfrm>
          <a:off x="2749059" y="1749779"/>
          <a:ext cx="6569158" cy="377855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127 300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69 100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48 100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81 700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44 000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Samarbete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Lääkärilehti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ruuasta ja juomasta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38 %</a:t>
            </a:r>
          </a:p>
        </p:txBody>
      </p:sp>
    </p:spTree>
    <p:extLst>
      <p:ext uri="{BB962C8B-B14F-4D97-AF65-F5344CB8AC3E}">
        <p14:creationId xmlns:p14="http://schemas.microsoft.com/office/powerpoint/2010/main" val="304385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21994913"/>
              </p:ext>
            </p:extLst>
          </p:nvPr>
        </p:nvGraphicFramePr>
        <p:xfrm>
          <a:off x="2749059" y="1749779"/>
          <a:ext cx="6569158" cy="375585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786687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115 100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78 200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112 100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Käsityö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109 200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144 700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Ihana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29 200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114 400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Kotipuutarha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73 100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60 000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ruoanlaitosta ja leivonnasta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38 %</a:t>
            </a:r>
          </a:p>
        </p:txBody>
      </p:sp>
    </p:spTree>
    <p:extLst>
      <p:ext uri="{BB962C8B-B14F-4D97-AF65-F5344CB8AC3E}">
        <p14:creationId xmlns:p14="http://schemas.microsoft.com/office/powerpoint/2010/main" val="651192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13274187"/>
              </p:ext>
            </p:extLst>
          </p:nvPr>
        </p:nvGraphicFramePr>
        <p:xfrm>
          <a:off x="2749059" y="1749779"/>
          <a:ext cx="6569158" cy="377855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Viisas Raha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61 100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33 100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187 400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21 200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IS Urheilulehti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sijoittamisesta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23 %</a:t>
            </a:r>
          </a:p>
        </p:txBody>
      </p:sp>
    </p:spTree>
    <p:extLst>
      <p:ext uri="{BB962C8B-B14F-4D97-AF65-F5344CB8AC3E}">
        <p14:creationId xmlns:p14="http://schemas.microsoft.com/office/powerpoint/2010/main" val="114936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183"/>
            <a:ext cx="10515600" cy="976514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Suomalaisten kiinnostuksen kohteet </a:t>
            </a:r>
            <a:r>
              <a:rPr lang="fi-FI" sz="2000" dirty="0"/>
              <a:t>2/3</a:t>
            </a:r>
            <a:br>
              <a:rPr lang="fi-FI" dirty="0"/>
            </a:br>
            <a:r>
              <a:rPr lang="fi-FI" sz="1600" i="1" dirty="0">
                <a:latin typeface="Neue Haas Unica W1G" panose="020B0504030206020203" pitchFamily="34" charset="0"/>
              </a:rPr>
              <a:t>Kuinka moni suomalaisista on kiinnostunut aihealueesta, kpl ja %</a:t>
            </a: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B2CC49-C0E5-DF44-A0BC-6901E2BD17A9}"/>
              </a:ext>
            </a:extLst>
          </p:cNvPr>
          <p:cNvCxnSpPr>
            <a:cxnSpLocks/>
          </p:cNvCxnSpPr>
          <p:nvPr/>
        </p:nvCxnSpPr>
        <p:spPr>
          <a:xfrm>
            <a:off x="832648" y="1532873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52DCA7A3-98B6-2F48-B82F-065EA41B126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50093939"/>
              </p:ext>
            </p:extLst>
          </p:nvPr>
        </p:nvGraphicFramePr>
        <p:xfrm>
          <a:off x="827885" y="1716065"/>
          <a:ext cx="10525915" cy="41227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2853">
                  <a:extLst>
                    <a:ext uri="{9D8B030D-6E8A-4147-A177-3AD203B41FA5}">
                      <a16:colId xmlns:a16="http://schemas.microsoft.com/office/drawing/2014/main" val="32843428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1984156003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3103379938"/>
                    </a:ext>
                  </a:extLst>
                </a:gridCol>
              </a:tblGrid>
              <a:tr h="374797"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Kiinnostuksen kohde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Kpl, yli 15-vuotiaista suomalaisista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%, yli 15-vuotiaista suomalaisista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74175"/>
                  </a:ext>
                </a:extLst>
              </a:tr>
              <a:tr h="3747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Talous- ja raha-asiat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1 491 900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251652"/>
                  </a:ext>
                </a:extLst>
              </a:tr>
              <a:tr h="3747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Rakentaminen ja remontointi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1 465 300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639986"/>
                  </a:ext>
                </a:extLst>
              </a:tr>
              <a:tr h="3747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Ulkomaanmatkailu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1 452 600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58632"/>
                  </a:ext>
                </a:extLst>
              </a:tr>
              <a:tr h="3747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Kulttuuri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1 397 600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360673"/>
                  </a:ext>
                </a:extLst>
              </a:tr>
              <a:tr h="3747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Itsensä kehittäminen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1 374 900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366690"/>
                  </a:ext>
                </a:extLst>
              </a:tr>
              <a:tr h="3747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Kotimaanmatkailu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1 374 300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384904"/>
                  </a:ext>
                </a:extLst>
              </a:tr>
              <a:tr h="3747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Ympäristöasiat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1 309 200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229122"/>
                  </a:ext>
                </a:extLst>
              </a:tr>
              <a:tr h="3747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Puutarhanhoito ja kasvit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1 305 000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46853"/>
                  </a:ext>
                </a:extLst>
              </a:tr>
              <a:tr h="3747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Mökkeily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1 232 000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15930"/>
                  </a:ext>
                </a:extLst>
              </a:tr>
              <a:tr h="3747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Sisustaminen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1 216 900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920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318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8380019"/>
              </p:ext>
            </p:extLst>
          </p:nvPr>
        </p:nvGraphicFramePr>
        <p:xfrm>
          <a:off x="2749059" y="1749779"/>
          <a:ext cx="6569158" cy="377855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69 600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Talo &amp;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66 600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96 200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63 600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Ihana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72 900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sisustamisesta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28 %</a:t>
            </a:r>
          </a:p>
        </p:txBody>
      </p:sp>
    </p:spTree>
    <p:extLst>
      <p:ext uri="{BB962C8B-B14F-4D97-AF65-F5344CB8AC3E}">
        <p14:creationId xmlns:p14="http://schemas.microsoft.com/office/powerpoint/2010/main" val="1861356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46847717"/>
              </p:ext>
            </p:extLst>
          </p:nvPr>
        </p:nvGraphicFramePr>
        <p:xfrm>
          <a:off x="2749059" y="1749779"/>
          <a:ext cx="6569158" cy="377855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49 100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Viisas Raha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91 900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274 300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91 400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28 100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13 200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Käytännön Maamies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37 000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taloudesta ja raha-asioista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35 %</a:t>
            </a:r>
          </a:p>
        </p:txBody>
      </p:sp>
    </p:spTree>
    <p:extLst>
      <p:ext uri="{BB962C8B-B14F-4D97-AF65-F5344CB8AC3E}">
        <p14:creationId xmlns:p14="http://schemas.microsoft.com/office/powerpoint/2010/main" val="1869368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05262226"/>
              </p:ext>
            </p:extLst>
          </p:nvPr>
        </p:nvGraphicFramePr>
        <p:xfrm>
          <a:off x="2749059" y="1749779"/>
          <a:ext cx="6569158" cy="377855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180 800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40 600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15 600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Luonto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80 000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122 200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88 200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tieteestä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35 %</a:t>
            </a:r>
          </a:p>
        </p:txBody>
      </p:sp>
    </p:spTree>
    <p:extLst>
      <p:ext uri="{BB962C8B-B14F-4D97-AF65-F5344CB8AC3E}">
        <p14:creationId xmlns:p14="http://schemas.microsoft.com/office/powerpoint/2010/main" val="2498053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58677643"/>
              </p:ext>
            </p:extLst>
          </p:nvPr>
        </p:nvGraphicFramePr>
        <p:xfrm>
          <a:off x="2749059" y="1749779"/>
          <a:ext cx="6569158" cy="377855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48 200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Matka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85 200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77 000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42 300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48 000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43 200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ulkomaanmatkailusta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34 %</a:t>
            </a:r>
          </a:p>
        </p:txBody>
      </p:sp>
    </p:spTree>
    <p:extLst>
      <p:ext uri="{BB962C8B-B14F-4D97-AF65-F5344CB8AC3E}">
        <p14:creationId xmlns:p14="http://schemas.microsoft.com/office/powerpoint/2010/main" val="3917695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61616337"/>
              </p:ext>
            </p:extLst>
          </p:nvPr>
        </p:nvGraphicFramePr>
        <p:xfrm>
          <a:off x="2490642" y="1680520"/>
          <a:ext cx="6569158" cy="377325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781003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IS Urheilulehti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123 000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Vauhdin 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Erä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437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90 600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43 200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32 100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956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Ruotuväki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45 000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119 900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urheilusta ja liikunnasta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45 %</a:t>
            </a:r>
          </a:p>
        </p:txBody>
      </p:sp>
    </p:spTree>
    <p:extLst>
      <p:ext uri="{BB962C8B-B14F-4D97-AF65-F5344CB8AC3E}">
        <p14:creationId xmlns:p14="http://schemas.microsoft.com/office/powerpoint/2010/main" val="1027138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182680859"/>
              </p:ext>
            </p:extLst>
          </p:nvPr>
        </p:nvGraphicFramePr>
        <p:xfrm>
          <a:off x="2599499" y="1766519"/>
          <a:ext cx="6569158" cy="389362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4205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621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000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Erä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000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000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157 000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706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000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000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Vauhdin 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187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42 100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000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000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4 600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veneilystä ja purjehduksesta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10 %</a:t>
            </a:r>
          </a:p>
        </p:txBody>
      </p:sp>
    </p:spTree>
    <p:extLst>
      <p:ext uri="{BB962C8B-B14F-4D97-AF65-F5344CB8AC3E}">
        <p14:creationId xmlns:p14="http://schemas.microsoft.com/office/powerpoint/2010/main" val="3555692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18050430"/>
              </p:ext>
            </p:extLst>
          </p:nvPr>
        </p:nvGraphicFramePr>
        <p:xfrm>
          <a:off x="2724389" y="1789496"/>
          <a:ext cx="6569158" cy="377855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87 200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28 000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Vauhdin 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15 600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80 600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86 600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41 100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15 000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043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viihde-elektroniikasta ja tietotekniikasta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723791" y="1388843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21 %</a:t>
            </a:r>
          </a:p>
        </p:txBody>
      </p:sp>
    </p:spTree>
    <p:extLst>
      <p:ext uri="{BB962C8B-B14F-4D97-AF65-F5344CB8AC3E}">
        <p14:creationId xmlns:p14="http://schemas.microsoft.com/office/powerpoint/2010/main" val="2266448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56630071"/>
              </p:ext>
            </p:extLst>
          </p:nvPr>
        </p:nvGraphicFramePr>
        <p:xfrm>
          <a:off x="2749059" y="1749779"/>
          <a:ext cx="6569158" cy="38171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94 300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Luonto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107 700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Kotipuutarha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55 100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100 000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78 800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28 100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Ihana-askartelulehti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17 200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ympäristöasioista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31 %</a:t>
            </a:r>
          </a:p>
        </p:txBody>
      </p:sp>
    </p:spTree>
    <p:extLst>
      <p:ext uri="{BB962C8B-B14F-4D97-AF65-F5344CB8AC3E}">
        <p14:creationId xmlns:p14="http://schemas.microsoft.com/office/powerpoint/2010/main" val="3734466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BDEE15D-E4B0-A04D-837F-BB818487542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ctr">
            <a:normAutofit/>
          </a:bodyPr>
          <a:lstStyle/>
          <a:p>
            <a:r>
              <a:rPr lang="fi-FI" sz="2200" dirty="0"/>
              <a:t>Yksittäisten aikakausmedioiden KMT-tulokset saat ilman tunnuksia Mediakorttipalvelusta: </a:t>
            </a:r>
            <a:r>
              <a:rPr lang="fi-FI" sz="2200" dirty="0">
                <a:solidFill>
                  <a:srgbClr val="9CFFF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www.mediakortit.fi</a:t>
            </a:r>
            <a:endParaRPr lang="fi-FI" sz="2200" dirty="0">
              <a:solidFill>
                <a:srgbClr val="9CFFF8"/>
              </a:solidFill>
            </a:endParaRPr>
          </a:p>
          <a:p>
            <a:endParaRPr lang="fi-FI" sz="2200" dirty="0">
              <a:solidFill>
                <a:srgbClr val="9CFFF8"/>
              </a:solidFill>
            </a:endParaRPr>
          </a:p>
          <a:p>
            <a:r>
              <a:rPr lang="fi-FI" sz="2200" dirty="0"/>
              <a:t>Dynaamiset raportit lukijoiden kiinnostuksen kohteista löydät täältä: </a:t>
            </a:r>
            <a:br>
              <a:rPr lang="fi-FI" sz="2200" dirty="0"/>
            </a:br>
            <a:r>
              <a:rPr lang="fi-FI" sz="2200" dirty="0">
                <a:solidFill>
                  <a:srgbClr val="9CFFF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https://www.mediakortit.fi/kmt-raportit/kiinnostuksen-kohteet</a:t>
            </a:r>
            <a:r>
              <a:rPr lang="fi-FI" sz="2200" dirty="0">
                <a:solidFill>
                  <a:srgbClr val="9CFFF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6949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5195EA-FBCB-CB42-9B77-68A38F2E6F82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</p:spTree>
    <p:extLst>
      <p:ext uri="{BB962C8B-B14F-4D97-AF65-F5344CB8AC3E}">
        <p14:creationId xmlns:p14="http://schemas.microsoft.com/office/powerpoint/2010/main" val="126950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183"/>
            <a:ext cx="10515600" cy="976514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Suomalaisten kiinnostuksen kohteet </a:t>
            </a:r>
            <a:r>
              <a:rPr lang="fi-FI" sz="2000" dirty="0"/>
              <a:t>3/3</a:t>
            </a:r>
            <a:br>
              <a:rPr lang="fi-FI" sz="2000" dirty="0"/>
            </a:br>
            <a:r>
              <a:rPr lang="fi-FI" sz="1600" i="1" dirty="0">
                <a:latin typeface="Neue Haas Unica W1G" panose="020B0504030206020203" pitchFamily="34" charset="0"/>
              </a:rPr>
              <a:t>Kuinka moni suomalaisista on kiinnostunut aihealueesta, kpl ja %</a:t>
            </a: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B2CC49-C0E5-DF44-A0BC-6901E2BD17A9}"/>
              </a:ext>
            </a:extLst>
          </p:cNvPr>
          <p:cNvCxnSpPr>
            <a:cxnSpLocks/>
          </p:cNvCxnSpPr>
          <p:nvPr/>
        </p:nvCxnSpPr>
        <p:spPr>
          <a:xfrm>
            <a:off x="832648" y="1532873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52DCA7A3-98B6-2F48-B82F-065EA41B126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76884760"/>
              </p:ext>
            </p:extLst>
          </p:nvPr>
        </p:nvGraphicFramePr>
        <p:xfrm>
          <a:off x="838200" y="1703050"/>
          <a:ext cx="10525915" cy="44455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2853">
                  <a:extLst>
                    <a:ext uri="{9D8B030D-6E8A-4147-A177-3AD203B41FA5}">
                      <a16:colId xmlns:a16="http://schemas.microsoft.com/office/drawing/2014/main" val="32843428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1984156003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3103379938"/>
                    </a:ext>
                  </a:extLst>
                </a:gridCol>
              </a:tblGrid>
              <a:tr h="317536"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Kiinnostuksen kohde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Kpl, yli 15-vuotiaista suomalaisista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%, yli 15-vuotiaista suomalaisista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74175"/>
                  </a:ext>
                </a:extLst>
              </a:tr>
              <a:tr h="3175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Kirjallisuus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1 173 700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247801"/>
                  </a:ext>
                </a:extLst>
              </a:tr>
              <a:tr h="3175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Autot ja moottoriajoneuvot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1 063 100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28799"/>
                  </a:ext>
                </a:extLst>
              </a:tr>
              <a:tr h="3175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Käsityöt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1 053 700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795553"/>
                  </a:ext>
                </a:extLst>
              </a:tr>
              <a:tr h="3175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Sijoittaminen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978 300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639986"/>
                  </a:ext>
                </a:extLst>
              </a:tr>
              <a:tr h="3175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Viihde-elektroniikka ja tietotekniikka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902 500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58632"/>
                  </a:ext>
                </a:extLst>
              </a:tr>
              <a:tr h="3175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Muoti ja pukeutuminen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872 100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360673"/>
                  </a:ext>
                </a:extLst>
              </a:tr>
              <a:tr h="3175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Pelaaminen (tietokone, konsoli, mobiili)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726 500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366690"/>
                  </a:ext>
                </a:extLst>
              </a:tr>
              <a:tr h="3175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Kauneudenhoito ja kosmetiikka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690 800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384904"/>
                  </a:ext>
                </a:extLst>
              </a:tr>
              <a:tr h="3175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Kalastus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670 500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229122"/>
                  </a:ext>
                </a:extLst>
              </a:tr>
              <a:tr h="3175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Julkisuuden henkilöt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611 600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46853"/>
                  </a:ext>
                </a:extLst>
              </a:tr>
              <a:tr h="3175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Hyväntekeväisyys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564 200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9079360"/>
                  </a:ext>
                </a:extLst>
              </a:tr>
              <a:tr h="3175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424 300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15930"/>
                  </a:ext>
                </a:extLst>
              </a:tr>
              <a:tr h="3175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Veneily ja purjehdus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413 800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315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768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5467149"/>
              </p:ext>
            </p:extLst>
          </p:nvPr>
        </p:nvGraphicFramePr>
        <p:xfrm>
          <a:off x="2729181" y="1749779"/>
          <a:ext cx="6569158" cy="374803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75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Vauhdin 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43 600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96 200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174 600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143 200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Koneviesti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81 700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Erä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59 600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autoista ja moottoriajoneuvoista </a:t>
            </a: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25 %</a:t>
            </a:r>
          </a:p>
        </p:txBody>
      </p:sp>
    </p:spTree>
    <p:extLst>
      <p:ext uri="{BB962C8B-B14F-4D97-AF65-F5344CB8AC3E}">
        <p14:creationId xmlns:p14="http://schemas.microsoft.com/office/powerpoint/2010/main" val="197660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19306187"/>
              </p:ext>
            </p:extLst>
          </p:nvPr>
        </p:nvGraphicFramePr>
        <p:xfrm>
          <a:off x="2829827" y="1749779"/>
          <a:ext cx="6468512" cy="372397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667862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5140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Hyvä Terveys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144 600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76 900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Voi Hyvin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68 100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Terveys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84 700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 Terveys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101 800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75 300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511 000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176 900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hyvinvoinnista ja terveydestä 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50 %</a:t>
            </a:r>
          </a:p>
        </p:txBody>
      </p:sp>
    </p:spTree>
    <p:extLst>
      <p:ext uri="{BB962C8B-B14F-4D97-AF65-F5344CB8AC3E}">
        <p14:creationId xmlns:p14="http://schemas.microsoft.com/office/powerpoint/2010/main" val="73938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12222853"/>
              </p:ext>
            </p:extLst>
          </p:nvPr>
        </p:nvGraphicFramePr>
        <p:xfrm>
          <a:off x="2729181" y="1749779"/>
          <a:ext cx="6569158" cy="375238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7982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39 100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Samarbete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Kotipuutarha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Voi Hyvin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17 100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36 000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hyväntekeväisyydestä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13 %</a:t>
            </a:r>
          </a:p>
        </p:txBody>
      </p:sp>
    </p:spTree>
    <p:extLst>
      <p:ext uri="{BB962C8B-B14F-4D97-AF65-F5344CB8AC3E}">
        <p14:creationId xmlns:p14="http://schemas.microsoft.com/office/powerpoint/2010/main" val="256141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37744219"/>
              </p:ext>
            </p:extLst>
          </p:nvPr>
        </p:nvGraphicFramePr>
        <p:xfrm>
          <a:off x="2729181" y="1749779"/>
          <a:ext cx="6569158" cy="376092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11 000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24 100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Voi Hyvin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34 600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38 100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34 600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Ihana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itsensä kehittämisestä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32 %</a:t>
            </a:r>
          </a:p>
        </p:txBody>
      </p:sp>
    </p:spTree>
    <p:extLst>
      <p:ext uri="{BB962C8B-B14F-4D97-AF65-F5344CB8AC3E}">
        <p14:creationId xmlns:p14="http://schemas.microsoft.com/office/powerpoint/2010/main" val="750907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32475209"/>
              </p:ext>
            </p:extLst>
          </p:nvPr>
        </p:nvGraphicFramePr>
        <p:xfrm>
          <a:off x="2729181" y="1749779"/>
          <a:ext cx="6569158" cy="378985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27 700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15 400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Hymy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14 500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172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13 600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julkisuuden henkilöistä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14 %</a:t>
            </a:r>
          </a:p>
        </p:txBody>
      </p:sp>
    </p:spTree>
    <p:extLst>
      <p:ext uri="{BB962C8B-B14F-4D97-AF65-F5344CB8AC3E}">
        <p14:creationId xmlns:p14="http://schemas.microsoft.com/office/powerpoint/2010/main" val="3453661743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-presentaatiopohja-v2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_Medioiden_kaytto_hankintapaatoksissa_KMT_2021_pohja" id="{D1643B16-6B9A-1A44-9177-2D8AACAAAA2F}" vid="{D64FB85D-FDAD-B546-9FCC-5A0D746B2A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8e2388-80bc-4e26-8bd7-285ba7b96066">
      <Terms xmlns="http://schemas.microsoft.com/office/infopath/2007/PartnerControls"/>
    </lcf76f155ced4ddcb4097134ff3c332f>
    <TaxCatchAll xmlns="7307a6f1-d1b8-45fb-8b71-24600e49cf7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4458EC40896444B91DD79CC67A8CBDA" ma:contentTypeVersion="11" ma:contentTypeDescription="Luo uusi asiakirja." ma:contentTypeScope="" ma:versionID="54332c2207a8484514ce79ee91f8e900">
  <xsd:schema xmlns:xsd="http://www.w3.org/2001/XMLSchema" xmlns:xs="http://www.w3.org/2001/XMLSchema" xmlns:p="http://schemas.microsoft.com/office/2006/metadata/properties" xmlns:ns2="9c8e2388-80bc-4e26-8bd7-285ba7b96066" xmlns:ns3="7307a6f1-d1b8-45fb-8b71-24600e49cf7d" targetNamespace="http://schemas.microsoft.com/office/2006/metadata/properties" ma:root="true" ma:fieldsID="8ebf54d79b091457b70debb03b889e6a" ns2:_="" ns3:_="">
    <xsd:import namespace="9c8e2388-80bc-4e26-8bd7-285ba7b96066"/>
    <xsd:import namespace="7307a6f1-d1b8-45fb-8b71-24600e49cf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e2388-80bc-4e26-8bd7-285ba7b96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049cb80c-414b-4034-bc32-8653f2d16c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7a6f1-d1b8-45fb-8b71-24600e49cf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fe78300-3df7-44ec-aa93-bab488ea5903}" ma:internalName="TaxCatchAll" ma:showField="CatchAllData" ma:web="7307a6f1-d1b8-45fb-8b71-24600e49cf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984AA5-1F69-49CF-8A91-2D9289E42671}">
  <ds:schemaRefs>
    <ds:schemaRef ds:uri="9c8e2388-80bc-4e26-8bd7-285ba7b96066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7307a6f1-d1b8-45fb-8b71-24600e49cf7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812B905-A389-4C55-9898-123B47EFBA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8e2388-80bc-4e26-8bd7-285ba7b96066"/>
    <ds:schemaRef ds:uri="7307a6f1-d1b8-45fb-8b71-24600e49c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4EF067-38E6-49B5-80A0-EB95454E5B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6993</TotalTime>
  <Words>2573</Words>
  <Application>Microsoft Macintosh PowerPoint</Application>
  <PresentationFormat>Widescreen</PresentationFormat>
  <Paragraphs>1281</Paragraphs>
  <Slides>39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Neue Haas Unica W1G</vt:lpstr>
      <vt:lpstr>Times</vt:lpstr>
      <vt:lpstr>Clattering</vt:lpstr>
      <vt:lpstr>Neue Haas Unica W1G Medium</vt:lpstr>
      <vt:lpstr>Neue Haas Unica W1G Light</vt:lpstr>
      <vt:lpstr>Arial</vt:lpstr>
      <vt:lpstr>Canela Medium</vt:lpstr>
      <vt:lpstr>Aikakausmedia-presentaatiopohja-v2</vt:lpstr>
      <vt:lpstr>Lukijoiden  kiinnostuksen kohteet</vt:lpstr>
      <vt:lpstr>Suomalaisten kiinnostuksen kohteet 1/3 Kuinka moni suomalaisista on kiinnostunut aihealueesta, kpl ja %</vt:lpstr>
      <vt:lpstr>Suomalaisten kiinnostuksen kohteet 2/3 Kuinka moni suomalaisista on kiinnostunut aihealueesta, kpl ja %</vt:lpstr>
      <vt:lpstr>Suomalaisten kiinnostuksen kohteet 3/3 Kuinka moni suomalaisista on kiinnostunut aihealueesta, kpl ja %</vt:lpstr>
      <vt:lpstr>Eniten autoista ja moottoriajoneuvoista kiinnostuneita lukijoita </vt:lpstr>
      <vt:lpstr>Eniten hyvinvoinnista ja terveydestä  kiinnostuneita lukijoita </vt:lpstr>
      <vt:lpstr>Eniten hyväntekeväisyydestä kiinnostuneita lukijoita </vt:lpstr>
      <vt:lpstr>Eniten itsensä kehittämisestä kiinnostuneita lukijoita </vt:lpstr>
      <vt:lpstr>Eniten julkisuuden henkilöistä kiinnostuneita lukijoita </vt:lpstr>
      <vt:lpstr>Eniten kalastuksesta kiinnostuneita lukijoita </vt:lpstr>
      <vt:lpstr>Eniten kauneudenhoidosta ja kosmetiikasta kiinnostuneita lukijoita </vt:lpstr>
      <vt:lpstr>Eniten kirjallisuudesta kiinnostuneita lukijoita </vt:lpstr>
      <vt:lpstr>Eniten kotimaan ja ulkomaiden uutisista kiinnostuneita lukijoita </vt:lpstr>
      <vt:lpstr>Eniten kotimaanmatkailusta kiinnostuneita lukijoita </vt:lpstr>
      <vt:lpstr>Eniten kulttuurista kiinnostuneita lukijoita </vt:lpstr>
      <vt:lpstr>Eniten käsitöistä kiinnostuneita lukijoita </vt:lpstr>
      <vt:lpstr>Eniten luonnossa liikkumisesta kiinnostuneita lukijoita </vt:lpstr>
      <vt:lpstr>Eniten metsästyksestä kiinnostuneita lukijoita </vt:lpstr>
      <vt:lpstr>Eniten muodista ja pukeutumisesta kiinnostuneita lukijoita </vt:lpstr>
      <vt:lpstr>Eniten musiikista ja konserteista kiinnostuneita lukijoita </vt:lpstr>
      <vt:lpstr>Eniten mökkeilystä kiinnostuneita lukijoita </vt:lpstr>
      <vt:lpstr>Eniten oman paikkakunnan asioista ja tapahtumista kiinnostuneita lukijoita </vt:lpstr>
      <vt:lpstr>Eniten pelaamisesta (tietokone, konsoli, mobiili) kiinnostuneita lukijoita </vt:lpstr>
      <vt:lpstr>Eniten politiikasta ja yhteiskunnasta kiinnostuneita lukijoita </vt:lpstr>
      <vt:lpstr>Eniten puutarhanhoidosta ja kasveista kiinnostuneita lukijoita </vt:lpstr>
      <vt:lpstr>Eniten rakentamisesta ja remontoinnista kiinnostuneita lukijoita </vt:lpstr>
      <vt:lpstr>Eniten ruuasta ja juomasta kiinnostuneita lukijoita </vt:lpstr>
      <vt:lpstr>Eniten ruoanlaitosta ja leivonnasta kiinnostuneita lukijoita </vt:lpstr>
      <vt:lpstr>Eniten sijoittamisesta kiinnostuneita lukijoita </vt:lpstr>
      <vt:lpstr>Eniten sisustamisesta kiinnostuneita lukijoita </vt:lpstr>
      <vt:lpstr>Eniten taloudesta ja raha-asioista kiinnostuneita lukijoita </vt:lpstr>
      <vt:lpstr>Eniten tieteestä kiinnostuneita lukijoita </vt:lpstr>
      <vt:lpstr>Eniten ulkomaanmatkailusta kiinnostuneita lukijoita </vt:lpstr>
      <vt:lpstr>Eniten urheilusta ja liikunnasta kiinnostuneita lukijoita </vt:lpstr>
      <vt:lpstr>Eniten veneilystä ja purjehduksesta kiinnostuneita lukijoita </vt:lpstr>
      <vt:lpstr>Eniten viihde-elektroniikasta ja tietotekniikasta kiinnostuneita lukijoita</vt:lpstr>
      <vt:lpstr>Eniten ympäristöasioista kiinnostuneita lukijoita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Lukutavat &amp;  mainontaan suhtautuminen</dc:title>
  <dc:creator>Outi Itävuo</dc:creator>
  <cp:lastModifiedBy>Outi Itävuo</cp:lastModifiedBy>
  <cp:revision>159</cp:revision>
  <dcterms:created xsi:type="dcterms:W3CDTF">2021-09-08T08:35:08Z</dcterms:created>
  <dcterms:modified xsi:type="dcterms:W3CDTF">2025-10-13T12:52:17Z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0x010100C4458EC40896444B91DD79CC67A8CBDA</vt:lpwstr>
  </property>
  <property fmtid="{D5CDD505-2E9C-101B-9397-08002B2CF9AE}" pid="3" name="MediaServiceImageTags">
    <vt:lpwstr/>
  </property>
</Properties>
</file>