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256" r:id="rId5"/>
    <p:sldId id="1235" r:id="rId6"/>
    <p:sldId id="285" r:id="rId7"/>
    <p:sldId id="1197" r:id="rId8"/>
    <p:sldId id="1198" r:id="rId9"/>
    <p:sldId id="1199" r:id="rId10"/>
    <p:sldId id="1191" r:id="rId11"/>
    <p:sldId id="1192" r:id="rId12"/>
    <p:sldId id="1193" r:id="rId13"/>
    <p:sldId id="1194" r:id="rId14"/>
    <p:sldId id="1195" r:id="rId15"/>
    <p:sldId id="1196" r:id="rId16"/>
    <p:sldId id="1231" r:id="rId17"/>
    <p:sldId id="1208" r:id="rId18"/>
    <p:sldId id="1203" r:id="rId19"/>
    <p:sldId id="1204" r:id="rId20"/>
    <p:sldId id="1205" r:id="rId21"/>
    <p:sldId id="1206" r:id="rId22"/>
    <p:sldId id="1207" r:id="rId23"/>
    <p:sldId id="1236" r:id="rId24"/>
    <p:sldId id="1214" r:id="rId25"/>
    <p:sldId id="1211" r:id="rId26"/>
    <p:sldId id="1210" r:id="rId27"/>
    <p:sldId id="1212" r:id="rId28"/>
    <p:sldId id="1213" r:id="rId29"/>
    <p:sldId id="1215" r:id="rId30"/>
    <p:sldId id="1217" r:id="rId31"/>
    <p:sldId id="1202" r:id="rId32"/>
    <p:sldId id="1255" r:id="rId33"/>
    <p:sldId id="1233" r:id="rId34"/>
    <p:sldId id="1252" r:id="rId35"/>
    <p:sldId id="1253" r:id="rId36"/>
    <p:sldId id="1254" r:id="rId37"/>
    <p:sldId id="1239" r:id="rId38"/>
    <p:sldId id="275" r:id="rId39"/>
  </p:sldIdLst>
  <p:sldSz cx="12192000" cy="6858000"/>
  <p:notesSz cx="6858000" cy="9144000"/>
  <p:embeddedFontLst>
    <p:embeddedFont>
      <p:font typeface="Canela Medium" pitchFamily="2" charset="77"/>
      <p:regular r:id="rId42"/>
    </p:embeddedFont>
    <p:embeddedFont>
      <p:font typeface="Clattering" pitchFamily="2" charset="0"/>
      <p:regular r:id="rId43"/>
    </p:embeddedFont>
    <p:embeddedFont>
      <p:font typeface="Neue Haas Unica Pro" panose="020B0504030206020203" pitchFamily="34" charset="77"/>
      <p:regular r:id="rId44"/>
      <p:bold r:id="rId45"/>
      <p:italic r:id="rId46"/>
      <p:boldItalic r:id="rId47"/>
    </p:embeddedFont>
    <p:embeddedFont>
      <p:font typeface="Neue Haas Unica W1G" panose="020B0604030206020203" pitchFamily="34" charset="0"/>
      <p:regular r:id="rId48"/>
      <p:bold r:id="rId49"/>
      <p:italic r:id="rId50"/>
      <p:boldItalic r:id="rId51"/>
    </p:embeddedFont>
    <p:embeddedFont>
      <p:font typeface="Neue Haas Unica W1G Light" panose="020B0404030206020203" pitchFamily="34" charset="0"/>
      <p:regular r:id="rId52"/>
      <p:italic r:id="rId53"/>
    </p:embeddedFont>
    <p:embeddedFont>
      <p:font typeface="Neue Haas Unica W1G Medium" panose="020B0604030206020203" pitchFamily="34" charset="0"/>
      <p:regular r:id="rId54"/>
      <p:italic r:id="rId55"/>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AA7C5-21D3-3747-8B1E-7BFF86C06B06}" v="10" dt="2024-04-12T09:02:38.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2" autoAdjust="0"/>
    <p:restoredTop sz="96259"/>
  </p:normalViewPr>
  <p:slideViewPr>
    <p:cSldViewPr snapToGrid="0" snapToObjects="1">
      <p:cViewPr varScale="1">
        <p:scale>
          <a:sx n="102" d="100"/>
          <a:sy n="102" d="100"/>
        </p:scale>
        <p:origin x="216" y="632"/>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2 272 438</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2272438</c:v>
                </c:pt>
                <c:pt idx="1">
                  <c:v>1664345</c:v>
                </c:pt>
                <c:pt idx="2">
                  <c:v>642332</c:v>
                </c:pt>
                <c:pt idx="3">
                  <c:v>174330</c:v>
                </c:pt>
                <c:pt idx="4">
                  <c:v>96878</c:v>
                </c:pt>
                <c:pt idx="5">
                  <c:v>66137</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89887</c:v>
                </c:pt>
                <c:pt idx="1">
                  <c:v>90251</c:v>
                </c:pt>
                <c:pt idx="2">
                  <c:v>90687</c:v>
                </c:pt>
                <c:pt idx="3">
                  <c:v>90747</c:v>
                </c:pt>
                <c:pt idx="4">
                  <c:v>91092</c:v>
                </c:pt>
                <c:pt idx="5">
                  <c:v>91407</c:v>
                </c:pt>
                <c:pt idx="6">
                  <c:v>91778</c:v>
                </c:pt>
                <c:pt idx="7">
                  <c:v>92145</c:v>
                </c:pt>
                <c:pt idx="8">
                  <c:v>92497</c:v>
                </c:pt>
                <c:pt idx="9">
                  <c:v>92841</c:v>
                </c:pt>
                <c:pt idx="10">
                  <c:v>93992</c:v>
                </c:pt>
                <c:pt idx="11">
                  <c:v>95546</c:v>
                </c:pt>
                <c:pt idx="12">
                  <c:v>96878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46512</c:v>
                </c:pt>
                <c:pt idx="1">
                  <c:v>47815</c:v>
                </c:pt>
                <c:pt idx="2">
                  <c:v>50076</c:v>
                </c:pt>
                <c:pt idx="3">
                  <c:v>50004</c:v>
                </c:pt>
                <c:pt idx="4">
                  <c:v>50841</c:v>
                </c:pt>
                <c:pt idx="5">
                  <c:v>55399</c:v>
                </c:pt>
                <c:pt idx="6">
                  <c:v>56072</c:v>
                </c:pt>
                <c:pt idx="7">
                  <c:v>57697</c:v>
                </c:pt>
                <c:pt idx="8">
                  <c:v>58814</c:v>
                </c:pt>
                <c:pt idx="9">
                  <c:v>60382</c:v>
                </c:pt>
                <c:pt idx="10">
                  <c:v>61642</c:v>
                </c:pt>
                <c:pt idx="11">
                  <c:v>63231</c:v>
                </c:pt>
                <c:pt idx="12">
                  <c:v>66137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2 272 438</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41009065841339"/>
                      <c:h val="7.0338651926692433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 (entinen Twitter)</c:v>
                </c:pt>
                <c:pt idx="4">
                  <c:v>YouTube</c:v>
                </c:pt>
                <c:pt idx="5">
                  <c:v>Pinterest</c:v>
                </c:pt>
                <c:pt idx="6">
                  <c:v>TikTok</c:v>
                </c:pt>
              </c:strCache>
            </c:strRef>
          </c:cat>
          <c:val>
            <c:numRef>
              <c:f>Sheet1!$B$2:$B$8</c:f>
              <c:numCache>
                <c:formatCode>#,##0</c:formatCode>
                <c:ptCount val="7"/>
                <c:pt idx="0">
                  <c:v>4916460</c:v>
                </c:pt>
                <c:pt idx="1">
                  <c:v>2272438</c:v>
                </c:pt>
                <c:pt idx="2">
                  <c:v>1664345</c:v>
                </c:pt>
                <c:pt idx="3">
                  <c:v>642332</c:v>
                </c:pt>
                <c:pt idx="4">
                  <c:v>174330</c:v>
                </c:pt>
                <c:pt idx="5">
                  <c:v>96878</c:v>
                </c:pt>
                <c:pt idx="6">
                  <c:v>66137</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177</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 (entinen Twitter)</c:v>
                </c:pt>
                <c:pt idx="4">
                  <c:v>YouTube</c:v>
                </c:pt>
                <c:pt idx="5">
                  <c:v>Pinterest</c:v>
                </c:pt>
                <c:pt idx="6">
                  <c:v>TikTok</c:v>
                </c:pt>
              </c:strCache>
            </c:strRef>
          </c:cat>
          <c:val>
            <c:numRef>
              <c:f>Sheet1!$B$2:$B$8</c:f>
              <c:numCache>
                <c:formatCode>#\ ##0;\-#\ ##0;;@</c:formatCode>
                <c:ptCount val="7"/>
                <c:pt idx="0">
                  <c:v>505</c:v>
                </c:pt>
                <c:pt idx="1">
                  <c:v>177</c:v>
                </c:pt>
                <c:pt idx="2">
                  <c:v>141</c:v>
                </c:pt>
                <c:pt idx="3">
                  <c:v>71</c:v>
                </c:pt>
                <c:pt idx="4">
                  <c:v>65</c:v>
                </c:pt>
                <c:pt idx="5">
                  <c:v>32</c:v>
                </c:pt>
                <c:pt idx="6">
                  <c:v>19</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12 839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 (entinen Twitter)</c:v>
                </c:pt>
                <c:pt idx="4">
                  <c:v>TikTok</c:v>
                </c:pt>
                <c:pt idx="5">
                  <c:v>Pinterest</c:v>
                </c:pt>
                <c:pt idx="6">
                  <c:v>YouTube</c:v>
                </c:pt>
              </c:strCache>
            </c:strRef>
          </c:cat>
          <c:val>
            <c:numRef>
              <c:f>Sheet1!$B$2:$B$8</c:f>
              <c:numCache>
                <c:formatCode>#,##0</c:formatCode>
                <c:ptCount val="7"/>
                <c:pt idx="0">
                  <c:v>24705.829145728643</c:v>
                </c:pt>
                <c:pt idx="1">
                  <c:v>12838.632768361582</c:v>
                </c:pt>
                <c:pt idx="2">
                  <c:v>11803.86524822695</c:v>
                </c:pt>
                <c:pt idx="3">
                  <c:v>9046.929577464789</c:v>
                </c:pt>
                <c:pt idx="4">
                  <c:v>3480.8947368421054</c:v>
                </c:pt>
                <c:pt idx="5">
                  <c:v>3027.4375</c:v>
                </c:pt>
                <c:pt idx="6">
                  <c:v>2682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4855741</c:v>
                </c:pt>
                <c:pt idx="1">
                  <c:v>4873779</c:v>
                </c:pt>
                <c:pt idx="2">
                  <c:v>4890300</c:v>
                </c:pt>
                <c:pt idx="3">
                  <c:v>4859872</c:v>
                </c:pt>
                <c:pt idx="4">
                  <c:v>4858729</c:v>
                </c:pt>
                <c:pt idx="5">
                  <c:v>4868957</c:v>
                </c:pt>
                <c:pt idx="6">
                  <c:v>4870468</c:v>
                </c:pt>
                <c:pt idx="7">
                  <c:v>4934330</c:v>
                </c:pt>
                <c:pt idx="8">
                  <c:v>4951012</c:v>
                </c:pt>
                <c:pt idx="9">
                  <c:v>4962188</c:v>
                </c:pt>
                <c:pt idx="10">
                  <c:v>4975330</c:v>
                </c:pt>
                <c:pt idx="11">
                  <c:v>4986221</c:v>
                </c:pt>
                <c:pt idx="12">
                  <c:v>4916460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2271145</c:v>
                </c:pt>
                <c:pt idx="1">
                  <c:v>2275835</c:v>
                </c:pt>
                <c:pt idx="2">
                  <c:v>2278788</c:v>
                </c:pt>
                <c:pt idx="3">
                  <c:v>2258081</c:v>
                </c:pt>
                <c:pt idx="4">
                  <c:v>2248462</c:v>
                </c:pt>
                <c:pt idx="5">
                  <c:v>2247789</c:v>
                </c:pt>
                <c:pt idx="6">
                  <c:v>2243989</c:v>
                </c:pt>
                <c:pt idx="7">
                  <c:v>2265071</c:v>
                </c:pt>
                <c:pt idx="8">
                  <c:v>2272491</c:v>
                </c:pt>
                <c:pt idx="9">
                  <c:v>2276880</c:v>
                </c:pt>
                <c:pt idx="10">
                  <c:v>2279429</c:v>
                </c:pt>
                <c:pt idx="11">
                  <c:v>2281592</c:v>
                </c:pt>
                <c:pt idx="12">
                  <c:v>2272438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1580146</c:v>
                </c:pt>
                <c:pt idx="1">
                  <c:v>1589740</c:v>
                </c:pt>
                <c:pt idx="2">
                  <c:v>1598686</c:v>
                </c:pt>
                <c:pt idx="3">
                  <c:v>1589754</c:v>
                </c:pt>
                <c:pt idx="4">
                  <c:v>1595541</c:v>
                </c:pt>
                <c:pt idx="5">
                  <c:v>1599122</c:v>
                </c:pt>
                <c:pt idx="6">
                  <c:v>1602973</c:v>
                </c:pt>
                <c:pt idx="7">
                  <c:v>1639584</c:v>
                </c:pt>
                <c:pt idx="8">
                  <c:v>1646528</c:v>
                </c:pt>
                <c:pt idx="9">
                  <c:v>1652285</c:v>
                </c:pt>
                <c:pt idx="10">
                  <c:v>1659714</c:v>
                </c:pt>
                <c:pt idx="11">
                  <c:v>1664781</c:v>
                </c:pt>
                <c:pt idx="12">
                  <c:v>1664345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687133</c:v>
                </c:pt>
                <c:pt idx="1">
                  <c:v>688115</c:v>
                </c:pt>
                <c:pt idx="2">
                  <c:v>688666</c:v>
                </c:pt>
                <c:pt idx="3">
                  <c:v>687232</c:v>
                </c:pt>
                <c:pt idx="4">
                  <c:v>687604</c:v>
                </c:pt>
                <c:pt idx="5">
                  <c:v>688223</c:v>
                </c:pt>
                <c:pt idx="6">
                  <c:v>687681</c:v>
                </c:pt>
                <c:pt idx="7">
                  <c:v>687079</c:v>
                </c:pt>
                <c:pt idx="8">
                  <c:v>686739</c:v>
                </c:pt>
                <c:pt idx="9">
                  <c:v>684603</c:v>
                </c:pt>
                <c:pt idx="10">
                  <c:v>684499</c:v>
                </c:pt>
                <c:pt idx="11">
                  <c:v>684334</c:v>
                </c:pt>
                <c:pt idx="12">
                  <c:v>642332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numCache>
            </c:numRef>
          </c:cat>
          <c:val>
            <c:numRef>
              <c:f>Sheet1!$B$2:$B$14</c:f>
              <c:numCache>
                <c:formatCode>#,##0</c:formatCode>
                <c:ptCount val="13"/>
                <c:pt idx="0">
                  <c:v>180918</c:v>
                </c:pt>
                <c:pt idx="1">
                  <c:v>182023</c:v>
                </c:pt>
                <c:pt idx="2">
                  <c:v>183397</c:v>
                </c:pt>
                <c:pt idx="3">
                  <c:v>184054</c:v>
                </c:pt>
                <c:pt idx="4">
                  <c:v>185189</c:v>
                </c:pt>
                <c:pt idx="5">
                  <c:v>187017</c:v>
                </c:pt>
                <c:pt idx="6">
                  <c:v>187975</c:v>
                </c:pt>
                <c:pt idx="7">
                  <c:v>192754</c:v>
                </c:pt>
                <c:pt idx="8">
                  <c:v>193943</c:v>
                </c:pt>
                <c:pt idx="9">
                  <c:v>195197</c:v>
                </c:pt>
                <c:pt idx="10">
                  <c:v>196054</c:v>
                </c:pt>
                <c:pt idx="11">
                  <c:v>196737</c:v>
                </c:pt>
                <c:pt idx="12">
                  <c:v>174330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4 916 460</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12.4.2024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12.4.2024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Tammikuu 2024</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X:ssä</a:t>
            </a:r>
            <a:br>
              <a:rPr lang="fi-FI" sz="3200" dirty="0"/>
            </a:br>
            <a:r>
              <a:rPr lang="fi-FI" sz="3200" dirty="0"/>
              <a:t>1/2023 – 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40451239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X-tilien seuraajat.</a:t>
            </a:r>
          </a:p>
        </p:txBody>
      </p:sp>
    </p:spTree>
    <p:extLst>
      <p:ext uri="{BB962C8B-B14F-4D97-AF65-F5344CB8AC3E}">
        <p14:creationId xmlns:p14="http://schemas.microsoft.com/office/powerpoint/2010/main" val="48056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1/2023 – 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56271443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7986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1/2023 – 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2142892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92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1/2023 – 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24744331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8486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3405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109083095"/>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246 686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240 987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211 351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195 285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187 293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183 699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181 795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135 226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126 658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121 202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70150789"/>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103 566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93 816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85 067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76 232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75 640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72 257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68 849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68 253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63 204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61 960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653302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368453521"/>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HS Meidän perhe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50886823"/>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122 403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84 606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71 173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68 117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62 532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61 092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57 554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52 849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45 965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42 472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801592891"/>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ruoka&amp;viini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41 458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40 352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39 554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34 511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33 018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31 589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31 245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29 945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29 292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53928239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188 085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142 562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50 257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18 797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17 478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14 826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13 113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11 601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11 251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9 636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004969240"/>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7 772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7 107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6 696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6 362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4 910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51288818"/>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4 360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4 270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022490578"/>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35 381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5 306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4 216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1 767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a beanie and a white shirt and black hat&#10;&#10;Description automatically generated">
            <a:extLst>
              <a:ext uri="{FF2B5EF4-FFF2-40B4-BE49-F238E27FC236}">
                <a16:creationId xmlns:a16="http://schemas.microsoft.com/office/drawing/2014/main" id="{AC4D9701-3609-9B1B-22CC-444793E9803B}"/>
              </a:ext>
            </a:extLst>
          </p:cNvPr>
          <p:cNvPicPr>
            <a:picLocks noGrp="1" noChangeAspect="1"/>
          </p:cNvPicPr>
          <p:nvPr>
            <p:ph type="pic" idx="1"/>
          </p:nvPr>
        </p:nvPicPr>
        <p:blipFill>
          <a:blip r:embed="rId2"/>
          <a:srcRect t="1308" b="1308"/>
          <a:stretch>
            <a:fillRect/>
          </a:stretch>
        </p:blipFill>
        <p:spPr>
          <a:scene3d>
            <a:camera prst="orthographicFront">
              <a:rot lat="0" lon="0" rev="0"/>
            </a:camera>
            <a:lightRig rig="threePt" dir="t"/>
          </a:scene3d>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166254" y="107761"/>
            <a:ext cx="6307281" cy="938934"/>
          </a:xfrm>
        </p:spPr>
        <p:txBody>
          <a:bodyPr>
            <a:noAutofit/>
          </a:bodyPr>
          <a:lstStyle/>
          <a:p>
            <a:r>
              <a:rPr lang="fi-FI" sz="3000" dirty="0"/>
              <a:t>Tammikuu – muutoksia seurannassa</a:t>
            </a:r>
            <a:endParaRPr lang="en-FI" sz="30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1590874"/>
            <a:ext cx="5046785" cy="4067553"/>
          </a:xfrm>
        </p:spPr>
        <p:txBody>
          <a:bodyPr anchor="ctr">
            <a:noAutofit/>
          </a:bodyPr>
          <a:lstStyle/>
          <a:p>
            <a:pPr fontAlgn="b"/>
            <a:r>
              <a:rPr lang="fi-FI" sz="1400" dirty="0" err="1"/>
              <a:t>Aikakausmedioilla</a:t>
            </a:r>
            <a:r>
              <a:rPr lang="fi-FI" sz="1400" dirty="0"/>
              <a:t> oli yhteensä 4 916 460 seuraajaa.</a:t>
            </a:r>
          </a:p>
          <a:p>
            <a:pPr fontAlgn="b"/>
            <a:r>
              <a:rPr lang="fi-FI" sz="1400" dirty="0"/>
              <a:t>Seuraajamäärä laski tammikuussa 69 761 seuraajalla. Lasku johtui epäaktiivisten tilien poistamisesta. Seurantaan lisättiin 22 uutta sometiliä ja siitä poistettiin 105 tiliä. </a:t>
            </a:r>
          </a:p>
          <a:p>
            <a:pPr fontAlgn="b"/>
            <a:r>
              <a:rPr lang="fi-FI" sz="1400" dirty="0"/>
              <a:t>Eniten seuraajamäärä laski X:ssä, josta poistui yli 42 000 seuraajaa poistettujen kanavien myötä. Ainoastaan </a:t>
            </a:r>
            <a:r>
              <a:rPr lang="fi-FI" sz="1400" dirty="0" err="1"/>
              <a:t>Tiktok</a:t>
            </a:r>
            <a:r>
              <a:rPr lang="fi-FI" sz="1400" dirty="0"/>
              <a:t> ja Pinterest nousivat. </a:t>
            </a:r>
          </a:p>
          <a:p>
            <a:pPr fontAlgn="b"/>
            <a:r>
              <a:rPr lang="fi-FI" sz="1400" dirty="0"/>
              <a:t>Seurannan kriteerien </a:t>
            </a:r>
            <a:r>
              <a:rPr lang="fi-FI" sz="1400" dirty="0" err="1"/>
              <a:t>tiukennutuminen</a:t>
            </a:r>
            <a:r>
              <a:rPr lang="fi-FI" sz="1400" dirty="0"/>
              <a:t> vaikutti myös </a:t>
            </a:r>
            <a:r>
              <a:rPr lang="fi-FI" sz="1400" dirty="0" err="1"/>
              <a:t>aikakausmedioiden</a:t>
            </a:r>
            <a:r>
              <a:rPr lang="fi-FI" sz="1400" dirty="0"/>
              <a:t> käyttämien kanavien määrään. Yhdellä </a:t>
            </a:r>
            <a:r>
              <a:rPr lang="fi-FI" sz="1400" dirty="0" err="1"/>
              <a:t>aikakausmedialla</a:t>
            </a:r>
            <a:r>
              <a:rPr lang="fi-FI" sz="1400" dirty="0"/>
              <a:t> oli käytössään keskimäärin 2,5 somekanavaa (joulukuussa 2,8).</a:t>
            </a:r>
          </a:p>
          <a:p>
            <a:pPr fontAlgn="b"/>
            <a:r>
              <a:rPr lang="fi-FI" sz="1400" dirty="0"/>
              <a:t>Yleisön keskimääräinen koko sen sijaan kasvoi. Yleisön keskimääräinen koko yhdellä </a:t>
            </a:r>
            <a:r>
              <a:rPr lang="fi-FI" sz="1400" dirty="0" err="1"/>
              <a:t>aikakausmedialla</a:t>
            </a:r>
            <a:r>
              <a:rPr lang="fi-FI" sz="1400" dirty="0"/>
              <a:t> oli 24 706 (joulukuussa 23 631).</a:t>
            </a:r>
          </a:p>
          <a:p>
            <a:pPr fontAlgn="b"/>
            <a:r>
              <a:rPr lang="fi-FI" sz="1400" dirty="0"/>
              <a:t>Eniten yleisöään kasvattivat Kotiliesi (+1 220), Meillä kotona (+1 157) ja Tieteen Kuvalehti Historia (+1 000).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6095999" y="0"/>
            <a:ext cx="2240085" cy="1317356"/>
          </a:xfrm>
          <a:prstGeom prst="rect">
            <a:avLst/>
          </a:prstGeom>
        </p:spPr>
      </p:pic>
    </p:spTree>
    <p:extLst>
      <p:ext uri="{BB962C8B-B14F-4D97-AF65-F5344CB8AC3E}">
        <p14:creationId xmlns:p14="http://schemas.microsoft.com/office/powerpoint/2010/main" val="31674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146629147"/>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4 616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4 269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4 136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3 613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2 740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1 867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UUSI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36664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35995675"/>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207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Pellervo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942888154"/>
              </p:ext>
            </p:extLst>
          </p:nvPr>
        </p:nvGraphicFramePr>
        <p:xfrm>
          <a:off x="6344421" y="1410790"/>
          <a:ext cx="4785132" cy="46693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Metsästys ja Kalastus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Luontaisterveys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22111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tammikuu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viime vuonna,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443673338"/>
              </p:ext>
            </p:extLst>
          </p:nvPr>
        </p:nvGraphicFramePr>
        <p:xfrm>
          <a:off x="3194541" y="1410787"/>
          <a:ext cx="4785132" cy="482469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54322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48268">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Avotakka, Kodin Pellervo, 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89653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Meidän Mökki, Metsästys ja Kalastus, 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26896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Luontaisterveys, Metsälehti, Opettaja, Sana, Suomen Lääkärilehti, </a:t>
                      </a:r>
                      <a:r>
                        <a:rPr lang="fi-FI" sz="1500" b="0" i="0" u="none" strike="noStrike" dirty="0" err="1">
                          <a:solidFill>
                            <a:srgbClr val="002649"/>
                          </a:solidFill>
                          <a:effectLst/>
                          <a:latin typeface="Neue Haas Unica W1G" panose="020B0504030206020203" pitchFamily="34" charset="0"/>
                        </a:rPr>
                        <a:t>Tivi</a:t>
                      </a:r>
                      <a:r>
                        <a:rPr lang="fi-FI" sz="1500" b="0" i="0" u="none" strike="noStrike" dirty="0">
                          <a:solidFill>
                            <a:srgbClr val="002649"/>
                          </a:solidFill>
                          <a:effectLst/>
                          <a:latin typeface="Neue Haas Unica W1G" panose="020B0504030206020203" pitchFamily="34" charset="0"/>
                        </a:rPr>
                        <a:t>, Ultra, Vapaa-ajan Kalastaja, Vauhdin Maailma, 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bl>
          </a:graphicData>
        </a:graphic>
      </p:graphicFrame>
    </p:spTree>
    <p:extLst>
      <p:ext uri="{BB962C8B-B14F-4D97-AF65-F5344CB8AC3E}">
        <p14:creationId xmlns:p14="http://schemas.microsoft.com/office/powerpoint/2010/main" val="812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30542851"/>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9284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tammikuu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16003728"/>
              </p:ext>
            </p:extLst>
          </p:nvPr>
        </p:nvGraphicFramePr>
        <p:xfrm>
          <a:off x="3703434" y="1410788"/>
          <a:ext cx="4785132" cy="452384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125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Elintarvike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Pelit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41125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Ympäristö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55966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16353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199 </a:t>
            </a:r>
            <a:r>
              <a:rPr lang="en-FI" sz="3400" dirty="0">
                <a:solidFill>
                  <a:schemeClr val="tx2"/>
                </a:solidFill>
                <a:latin typeface="Canela Medium" pitchFamily="2" charset="77"/>
              </a:rPr>
              <a:t>kpl) /</a:t>
            </a:r>
            <a:r>
              <a:rPr lang="fi-FI" sz="3400" dirty="0"/>
              <a:t> tammikuu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Aivoterveys     Aku Ankka     Anna     Antiikki &amp; Design     Apteekkarilehti     Apu     Arkkitehti     Arkkitehtiuutiset     Arvopaperi     Ase &amp; Erä     ASE-lehti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ruoka&amp;viini</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HS Meidän perhe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Kotilääkäri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Metsätrans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5387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199</a:t>
            </a:r>
            <a:r>
              <a:rPr lang="en-FI" sz="3400" dirty="0">
                <a:solidFill>
                  <a:schemeClr val="tx2"/>
                </a:solidFill>
                <a:latin typeface="Canela Medium" pitchFamily="2" charset="77"/>
              </a:rPr>
              <a:t> kpl) /</a:t>
            </a:r>
            <a:r>
              <a:rPr lang="fi-FI" sz="3400" dirty="0"/>
              <a:t> tammikuu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Autolehti     Suomen Hammaslääkärilehti     Suomen Kiinteistölehti     Suomen Kuvalehti     Suomen Luonto     Suomen Lääkärilehti     Suomen Sotilas     </a:t>
            </a:r>
            <a:r>
              <a:rPr lang="fi-FI" sz="1600" dirty="0" err="1">
                <a:effectLst/>
                <a:latin typeface="+mn-lt"/>
                <a:ea typeface="Calibri" panose="020F0502020204030204" pitchFamily="34" charset="0"/>
                <a:cs typeface="Times New Roman" panose="02020603050405020304" pitchFamily="18" charset="0"/>
              </a:rPr>
              <a:t>SuomiViihde</a:t>
            </a:r>
            <a:r>
              <a:rPr lang="fi-FI" sz="1600" dirty="0">
                <a:effectLst/>
                <a:latin typeface="+mn-lt"/>
                <a:ea typeface="Calibri" panose="020F0502020204030204" pitchFamily="34" charset="0"/>
                <a:cs typeface="Times New Roman" panose="02020603050405020304" pitchFamily="18" charset="0"/>
              </a:rPr>
              <a:t>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 &amp; Talous     Tiede     </a:t>
            </a:r>
            <a:r>
              <a:rPr lang="fi-FI" sz="1600" dirty="0" err="1">
                <a:effectLst/>
                <a:latin typeface="+mn-lt"/>
                <a:ea typeface="Calibri" panose="020F0502020204030204" pitchFamily="34" charset="0"/>
                <a:cs typeface="Times New Roman" panose="02020603050405020304" pitchFamily="18" charset="0"/>
              </a:rPr>
              <a:t>Tiede</a:t>
            </a:r>
            <a:r>
              <a:rPr lang="fi-FI" sz="1600" dirty="0">
                <a:effectLst/>
                <a:latin typeface="+mn-lt"/>
                <a:ea typeface="Calibri" panose="020F0502020204030204" pitchFamily="34" charset="0"/>
                <a:cs typeface="Times New Roman" panose="02020603050405020304" pitchFamily="18" charset="0"/>
              </a:rPr>
              <a:t>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Uusiouutiset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91392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D8ABA5-7379-1107-57CF-B24008902AE6}"/>
              </a:ext>
            </a:extLst>
          </p:cNvPr>
          <p:cNvSpPr>
            <a:spLocks noGrp="1"/>
          </p:cNvSpPr>
          <p:nvPr>
            <p:ph type="title"/>
          </p:nvPr>
        </p:nvSpPr>
        <p:spPr/>
        <p:txBody>
          <a:bodyPr/>
          <a:lstStyle/>
          <a:p>
            <a:r>
              <a:rPr lang="fi-FI" dirty="0"/>
              <a:t>Seurantaan lisätyt ja poistetut kanavat</a:t>
            </a:r>
          </a:p>
        </p:txBody>
      </p:sp>
      <p:sp>
        <p:nvSpPr>
          <p:cNvPr id="6" name="Content Placeholder 5">
            <a:extLst>
              <a:ext uri="{FF2B5EF4-FFF2-40B4-BE49-F238E27FC236}">
                <a16:creationId xmlns:a16="http://schemas.microsoft.com/office/drawing/2014/main" id="{151DA23A-3B0D-9E7D-909B-E819867282A9}"/>
              </a:ext>
            </a:extLst>
          </p:cNvPr>
          <p:cNvSpPr>
            <a:spLocks noGrp="1"/>
          </p:cNvSpPr>
          <p:nvPr>
            <p:ph idx="11"/>
          </p:nvPr>
        </p:nvSpPr>
        <p:spPr/>
        <p:txBody>
          <a:bodyPr>
            <a:normAutofit/>
          </a:bodyPr>
          <a:lstStyle/>
          <a:p>
            <a:r>
              <a:rPr lang="fi-FI" dirty="0"/>
              <a:t>Seurannasta poistettiin tammikuussa runsaasti kanavia ja seuraajia. Syynä tähän oli päätös tiukentaa kriteerejä, jotta pystymme tuottamaan mahdollisimman todenmukaista ja relevanttia tietoa. Edellytämme jatkossa, että seurannassa mukana olevat julkaisevat aktiivisesti sisältöä. Epäaktiiviset tilit poistetaan seurannasta jokaisen vuoden ensimmäisessä seurannassa. </a:t>
            </a:r>
          </a:p>
          <a:p>
            <a:r>
              <a:rPr lang="fi-FI" dirty="0"/>
              <a:t>Seurantaan lisättiin 22 uutta sometiliä ja siitä poistettiin 105 tiliä.</a:t>
            </a:r>
          </a:p>
        </p:txBody>
      </p:sp>
    </p:spTree>
    <p:extLst>
      <p:ext uri="{BB962C8B-B14F-4D97-AF65-F5344CB8AC3E}">
        <p14:creationId xmlns:p14="http://schemas.microsoft.com/office/powerpoint/2010/main" val="288098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tammikuu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–0,6</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+1,3</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–1,1</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–0,2</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+0,1</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325676497"/>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Seurantaan lisätyt kanavat / </a:t>
            </a:r>
            <a:r>
              <a:rPr lang="fi-FI" sz="3400" dirty="0"/>
              <a:t>tammikuu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1081761" y="1628000"/>
            <a:ext cx="5014240" cy="609539"/>
          </a:xfrm>
        </p:spPr>
        <p:txBody>
          <a:bodyPr anchor="t">
            <a:no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Lisätyt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+8 632 seuraajaa</a:t>
            </a: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5" name="Content Placeholder 6">
            <a:extLst>
              <a:ext uri="{FF2B5EF4-FFF2-40B4-BE49-F238E27FC236}">
                <a16:creationId xmlns:a16="http://schemas.microsoft.com/office/drawing/2014/main" id="{4CC17D4B-A269-0E4E-8086-C0728CD6205C}"/>
              </a:ext>
            </a:extLst>
          </p:cNvPr>
          <p:cNvSpPr txBox="1">
            <a:spLocks/>
          </p:cNvSpPr>
          <p:nvPr/>
        </p:nvSpPr>
        <p:spPr>
          <a:xfrm>
            <a:off x="6183309" y="1780370"/>
            <a:ext cx="4926930" cy="4396312"/>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endParaRPr lang="en-GB" sz="1600" dirty="0"/>
          </a:p>
        </p:txBody>
      </p:sp>
      <p:sp>
        <p:nvSpPr>
          <p:cNvPr id="3" name="Content Placeholder 6">
            <a:extLst>
              <a:ext uri="{FF2B5EF4-FFF2-40B4-BE49-F238E27FC236}">
                <a16:creationId xmlns:a16="http://schemas.microsoft.com/office/drawing/2014/main" id="{45E388C0-12DB-802D-2D07-4194490491D3}"/>
              </a:ext>
            </a:extLst>
          </p:cNvPr>
          <p:cNvSpPr txBox="1">
            <a:spLocks/>
          </p:cNvSpPr>
          <p:nvPr/>
        </p:nvSpPr>
        <p:spPr>
          <a:xfrm>
            <a:off x="1169070" y="2289808"/>
            <a:ext cx="10447965" cy="3414802"/>
          </a:xfrm>
          <a:prstGeom prst="rect">
            <a:avLst/>
          </a:prstGeom>
        </p:spPr>
        <p:txBody>
          <a:bodyPr vert="horz" lIns="91440" tIns="45720" rIns="91440" bIns="45720" numCol="3"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Aivoterveys: Instagram</a:t>
            </a:r>
            <a:endPar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Ase &amp; Erä: </a:t>
            </a:r>
            <a:r>
              <a:rPr kumimoji="0" lang="fi-FI" sz="1600" b="0" i="0" u="none" strike="noStrike" kern="1200" cap="none" spc="0" normalizeH="0" baseline="0" noProof="0" dirty="0" err="1">
                <a:ln>
                  <a:noFill/>
                </a:ln>
                <a:solidFill>
                  <a:srgbClr val="002649"/>
                </a:solidFill>
                <a:effectLst/>
                <a:uLnTx/>
                <a:uFillTx/>
                <a:latin typeface="Neue Haas Unica W1G Light" panose="020B0404030206020203" pitchFamily="34" charset="0"/>
                <a:ea typeface="+mn-ea"/>
                <a:cs typeface="+mn-cs"/>
              </a:rPr>
              <a:t>Youtube</a:t>
            </a:r>
            <a:endPar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Hevosmaailma</a:t>
            </a:r>
            <a:r>
              <a:rPr lang="fi-FI" sz="1600" dirty="0">
                <a:solidFill>
                  <a:srgbClr val="002649"/>
                </a:solidFill>
              </a:rPr>
              <a:t>: Instagram</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Hyvä Elämä: Facebook, Instagram</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solidFill>
                  <a:srgbClr val="002649"/>
                </a:solidFill>
              </a:rPr>
              <a:t>Juoksija: TikTok</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Kaikkien aikojen Joulu: Facebook</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Kauneus &amp; Terveys</a:t>
            </a:r>
            <a:r>
              <a:rPr lang="fi-FI" sz="1600" dirty="0">
                <a:solidFill>
                  <a:srgbClr val="002649"/>
                </a:solidFill>
              </a:rPr>
              <a:t>: TikTok</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Kiinteistö &amp; energia: </a:t>
            </a:r>
            <a:r>
              <a:rPr kumimoji="0" lang="fi-FI" sz="1600" b="0" i="0" u="none" strike="noStrike" kern="1200" cap="none" spc="0" normalizeH="0" baseline="0" noProof="0" dirty="0" err="1">
                <a:ln>
                  <a:noFill/>
                </a:ln>
                <a:solidFill>
                  <a:srgbClr val="002649"/>
                </a:solidFill>
                <a:effectLst/>
                <a:uLnTx/>
                <a:uFillTx/>
                <a:latin typeface="Neue Haas Unica W1G Light" panose="020B0404030206020203" pitchFamily="34" charset="0"/>
                <a:ea typeface="+mn-ea"/>
                <a:cs typeface="+mn-cs"/>
              </a:rPr>
              <a:t>Instagra</a:t>
            </a:r>
            <a:r>
              <a:rPr lang="fi-FI" sz="1600" dirty="0">
                <a:solidFill>
                  <a:srgbClr val="002649"/>
                </a:solidFill>
              </a:rPr>
              <a:t>m</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Kodin Pellervo: X</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srgbClr val="002649"/>
                </a:solidFill>
                <a:effectLst/>
                <a:uLnTx/>
                <a:uFillTx/>
                <a:latin typeface="Neue Haas Unica W1G Light" panose="020B0404030206020203" pitchFamily="34" charset="0"/>
                <a:ea typeface="+mn-ea"/>
                <a:cs typeface="+mn-cs"/>
              </a:rPr>
              <a:t>Kommuntorget</a:t>
            </a: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 – </a:t>
            </a:r>
            <a:r>
              <a:rPr kumimoji="0" lang="fi-FI" sz="1600" b="0" i="0" u="none" strike="noStrike" kern="1200" cap="none" spc="0" normalizeH="0" baseline="0" noProof="0" dirty="0" err="1">
                <a:ln>
                  <a:noFill/>
                </a:ln>
                <a:solidFill>
                  <a:srgbClr val="002649"/>
                </a:solidFill>
                <a:effectLst/>
                <a:uLnTx/>
                <a:uFillTx/>
                <a:latin typeface="Neue Haas Unica W1G Light" panose="020B0404030206020203" pitchFamily="34" charset="0"/>
                <a:ea typeface="+mn-ea"/>
                <a:cs typeface="+mn-cs"/>
              </a:rPr>
              <a:t>Finlands</a:t>
            </a: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 </a:t>
            </a:r>
            <a:r>
              <a:rPr kumimoji="0" lang="fi-FI" sz="1600" b="0" i="0" u="none" strike="noStrike" kern="1200" cap="none" spc="0" normalizeH="0" baseline="0" noProof="0" dirty="0" err="1">
                <a:ln>
                  <a:noFill/>
                </a:ln>
                <a:solidFill>
                  <a:srgbClr val="002649"/>
                </a:solidFill>
                <a:effectLst/>
                <a:uLnTx/>
                <a:uFillTx/>
                <a:latin typeface="Neue Haas Unica W1G Light" panose="020B0404030206020203" pitchFamily="34" charset="0"/>
                <a:ea typeface="+mn-ea"/>
                <a:cs typeface="+mn-cs"/>
              </a:rPr>
              <a:t>kommuntidning</a:t>
            </a: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 X</a:t>
            </a:r>
          </a:p>
          <a:p>
            <a:pPr marL="285750" indent="-285750" algn="l">
              <a:lnSpc>
                <a:spcPct val="100000"/>
              </a:lnSpc>
              <a:buFont typeface="Arial" panose="020B0604020202020204" pitchFamily="34" charset="0"/>
              <a:buChar char="•"/>
              <a:defRPr/>
            </a:pPr>
            <a:r>
              <a:rPr lang="fi-FI" sz="1600" dirty="0">
                <a:solidFill>
                  <a:srgbClr val="002649"/>
                </a:solidFill>
              </a:rPr>
              <a:t>Kotimaa: Instagram</a:t>
            </a:r>
          </a:p>
          <a:p>
            <a:pPr marL="285750" indent="-285750" algn="l">
              <a:lnSpc>
                <a:spcPct val="100000"/>
              </a:lnSpc>
              <a:buFont typeface="Arial" panose="020B0604020202020204" pitchFamily="34" charset="0"/>
              <a:buChar char="•"/>
              <a:defRPr/>
            </a:pPr>
            <a:r>
              <a:rPr lang="fi-FI" sz="1600" dirty="0">
                <a:solidFill>
                  <a:srgbClr val="002649"/>
                </a:solidFill>
              </a:rPr>
              <a:t>Kotitalo: </a:t>
            </a:r>
            <a:r>
              <a:rPr lang="fi-FI" sz="1600" dirty="0" err="1">
                <a:solidFill>
                  <a:srgbClr val="002649"/>
                </a:solidFill>
              </a:rPr>
              <a:t>Youtube</a:t>
            </a: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a:solidFill>
                  <a:srgbClr val="002649"/>
                </a:solidFill>
              </a:rPr>
              <a:t>Maailman Kuvalehti: </a:t>
            </a:r>
            <a:r>
              <a:rPr lang="fi-FI" sz="1600" dirty="0" err="1">
                <a:solidFill>
                  <a:srgbClr val="002649"/>
                </a:solidFill>
              </a:rPr>
              <a:t>Youtube</a:t>
            </a: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a:solidFill>
                  <a:srgbClr val="002649"/>
                </a:solidFill>
              </a:rPr>
              <a:t>Maatilan Pellervo: Facebook</a:t>
            </a:r>
          </a:p>
          <a:p>
            <a:pPr marL="285750" indent="-285750" algn="l">
              <a:lnSpc>
                <a:spcPct val="100000"/>
              </a:lnSpc>
              <a:buFont typeface="Arial" panose="020B0604020202020204" pitchFamily="34" charset="0"/>
              <a:buChar char="•"/>
              <a:defRPr/>
            </a:pPr>
            <a:r>
              <a:rPr lang="fi-FI" sz="1600" dirty="0" err="1">
                <a:solidFill>
                  <a:srgbClr val="002649"/>
                </a:solidFill>
              </a:rPr>
              <a:t>Metsätrans</a:t>
            </a:r>
            <a:r>
              <a:rPr lang="fi-FI" sz="1600" dirty="0">
                <a:solidFill>
                  <a:srgbClr val="002649"/>
                </a:solidFill>
              </a:rPr>
              <a:t>: X</a:t>
            </a:r>
          </a:p>
          <a:p>
            <a:pPr marL="285750" indent="-285750" algn="l">
              <a:lnSpc>
                <a:spcPct val="100000"/>
              </a:lnSpc>
              <a:buFont typeface="Arial" panose="020B0604020202020204" pitchFamily="34" charset="0"/>
              <a:buChar char="•"/>
              <a:defRPr/>
            </a:pPr>
            <a:r>
              <a:rPr lang="fi-FI" sz="1600" dirty="0">
                <a:solidFill>
                  <a:srgbClr val="002649"/>
                </a:solidFill>
              </a:rPr>
              <a:t>Pelastustieto: TikTok</a:t>
            </a:r>
          </a:p>
          <a:p>
            <a:pPr marL="285750" indent="-285750" algn="l">
              <a:lnSpc>
                <a:spcPct val="100000"/>
              </a:lnSpc>
              <a:buFont typeface="Arial" panose="020B0604020202020204" pitchFamily="34" charset="0"/>
              <a:buChar char="•"/>
              <a:defRPr/>
            </a:pPr>
            <a:r>
              <a:rPr lang="fi-FI" sz="1600" dirty="0">
                <a:solidFill>
                  <a:srgbClr val="002649"/>
                </a:solidFill>
              </a:rPr>
              <a:t>Potilaan Lääkärilehti: Instagram</a:t>
            </a:r>
          </a:p>
          <a:p>
            <a:pPr marL="285750" indent="-285750" algn="l">
              <a:lnSpc>
                <a:spcPct val="100000"/>
              </a:lnSpc>
              <a:buFont typeface="Arial" panose="020B0604020202020204" pitchFamily="34" charset="0"/>
              <a:buChar char="•"/>
              <a:defRPr/>
            </a:pPr>
            <a:r>
              <a:rPr lang="fi-FI" sz="1600" dirty="0" err="1">
                <a:solidFill>
                  <a:srgbClr val="002649"/>
                </a:solidFill>
              </a:rPr>
              <a:t>Print&amp;Media</a:t>
            </a:r>
            <a:r>
              <a:rPr lang="fi-FI" sz="1600" dirty="0">
                <a:solidFill>
                  <a:srgbClr val="002649"/>
                </a:solidFill>
              </a:rPr>
              <a:t>: </a:t>
            </a:r>
            <a:r>
              <a:rPr lang="fi-FI" sz="1600" dirty="0" err="1">
                <a:solidFill>
                  <a:srgbClr val="002649"/>
                </a:solidFill>
              </a:rPr>
              <a:t>Youtube</a:t>
            </a:r>
            <a:endParaRPr lang="fi-FI" sz="1600" dirty="0">
              <a:solidFill>
                <a:srgbClr val="002649"/>
              </a:solidFill>
            </a:endParaRPr>
          </a:p>
          <a:p>
            <a:pPr marL="285750" indent="-285750" algn="l">
              <a:lnSpc>
                <a:spcPct val="100000"/>
              </a:lnSpc>
              <a:buFont typeface="Arial" panose="020B0604020202020204" pitchFamily="34" charset="0"/>
              <a:buChar char="•"/>
              <a:defRPr/>
            </a:pPr>
            <a:r>
              <a:rPr lang="fi-FI" sz="1600" dirty="0">
                <a:solidFill>
                  <a:srgbClr val="002649"/>
                </a:solidFill>
              </a:rPr>
              <a:t>Suomen Lääkärilehti: Instagram</a:t>
            </a:r>
          </a:p>
          <a:p>
            <a:pPr marL="285750" indent="-285750" algn="l">
              <a:lnSpc>
                <a:spcPct val="100000"/>
              </a:lnSpc>
              <a:buFont typeface="Arial" panose="020B0604020202020204" pitchFamily="34" charset="0"/>
              <a:buChar char="•"/>
              <a:defRPr/>
            </a:pPr>
            <a:r>
              <a:rPr lang="fi-FI" sz="1600" dirty="0">
                <a:solidFill>
                  <a:srgbClr val="002649"/>
                </a:solidFill>
              </a:rPr>
              <a:t>Suomen Sotilas: Instagram</a:t>
            </a:r>
          </a:p>
          <a:p>
            <a:pPr marL="285750" indent="-285750" algn="l">
              <a:lnSpc>
                <a:spcPct val="100000"/>
              </a:lnSpc>
              <a:buFont typeface="Arial" panose="020B0604020202020204" pitchFamily="34" charset="0"/>
              <a:buChar char="•"/>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Uusiouutiset: Instagram</a:t>
            </a:r>
          </a:p>
        </p:txBody>
      </p:sp>
    </p:spTree>
    <p:extLst>
      <p:ext uri="{BB962C8B-B14F-4D97-AF65-F5344CB8AC3E}">
        <p14:creationId xmlns:p14="http://schemas.microsoft.com/office/powerpoint/2010/main" val="2808894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tammikuu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1081761" y="1628000"/>
            <a:ext cx="5014240" cy="609539"/>
          </a:xfrm>
        </p:spPr>
        <p:txBody>
          <a:bodyPr anchor="t">
            <a:no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Poistetut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–91 901 seuraajaa</a:t>
            </a: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5" name="Content Placeholder 6">
            <a:extLst>
              <a:ext uri="{FF2B5EF4-FFF2-40B4-BE49-F238E27FC236}">
                <a16:creationId xmlns:a16="http://schemas.microsoft.com/office/drawing/2014/main" id="{4CC17D4B-A269-0E4E-8086-C0728CD6205C}"/>
              </a:ext>
            </a:extLst>
          </p:cNvPr>
          <p:cNvSpPr txBox="1">
            <a:spLocks/>
          </p:cNvSpPr>
          <p:nvPr/>
        </p:nvSpPr>
        <p:spPr>
          <a:xfrm>
            <a:off x="6183309" y="1780370"/>
            <a:ext cx="4926930" cy="4396312"/>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endParaRPr lang="en-GB" sz="1600" dirty="0"/>
          </a:p>
        </p:txBody>
      </p:sp>
      <p:sp>
        <p:nvSpPr>
          <p:cNvPr id="3" name="Content Placeholder 6">
            <a:extLst>
              <a:ext uri="{FF2B5EF4-FFF2-40B4-BE49-F238E27FC236}">
                <a16:creationId xmlns:a16="http://schemas.microsoft.com/office/drawing/2014/main" id="{45E388C0-12DB-802D-2D07-4194490491D3}"/>
              </a:ext>
            </a:extLst>
          </p:cNvPr>
          <p:cNvSpPr txBox="1">
            <a:spLocks/>
          </p:cNvSpPr>
          <p:nvPr/>
        </p:nvSpPr>
        <p:spPr>
          <a:xfrm>
            <a:off x="1169070" y="2289808"/>
            <a:ext cx="10447965" cy="3632020"/>
          </a:xfrm>
          <a:prstGeom prst="rect">
            <a:avLst/>
          </a:prstGeom>
        </p:spPr>
        <p:txBody>
          <a:bodyPr vert="horz" lIns="91440" tIns="45720" rIns="91440" bIns="45720" numCol="3"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600" dirty="0" err="1">
                <a:solidFill>
                  <a:srgbClr val="002649"/>
                </a:solidFill>
              </a:rPr>
              <a:t>Allergia</a:t>
            </a:r>
            <a:r>
              <a:rPr lang="en-GB" sz="1600" dirty="0">
                <a:solidFill>
                  <a:srgbClr val="002649"/>
                </a:solidFill>
              </a:rPr>
              <a:t>, </a:t>
            </a:r>
            <a:r>
              <a:rPr lang="en-GB" sz="1600" dirty="0" err="1">
                <a:solidFill>
                  <a:srgbClr val="002649"/>
                </a:solidFill>
              </a:rPr>
              <a:t>Iho</a:t>
            </a:r>
            <a:r>
              <a:rPr lang="en-GB" sz="1600" dirty="0">
                <a:solidFill>
                  <a:srgbClr val="002649"/>
                </a:solidFill>
              </a:rPr>
              <a:t> &amp; </a:t>
            </a:r>
            <a:r>
              <a:rPr lang="en-GB" sz="1600" dirty="0" err="1">
                <a:solidFill>
                  <a:srgbClr val="002649"/>
                </a:solidFill>
              </a:rPr>
              <a:t>Astma</a:t>
            </a:r>
            <a:r>
              <a:rPr lang="en-GB" sz="1600" dirty="0">
                <a:solidFill>
                  <a:srgbClr val="002649"/>
                </a:solidFill>
              </a:rPr>
              <a:t>: Instagram,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Anna: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Apteekkarilehti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Apu</a:t>
            </a:r>
            <a:r>
              <a:rPr lang="en-GB" sz="1600" dirty="0">
                <a:solidFill>
                  <a:srgbClr val="002649"/>
                </a:solidFill>
              </a:rPr>
              <a:t> </a:t>
            </a:r>
            <a:r>
              <a:rPr lang="en-GB" sz="1600" dirty="0" err="1">
                <a:solidFill>
                  <a:srgbClr val="002649"/>
                </a:solidFill>
              </a:rPr>
              <a:t>Juniori</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Aromi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Arvopaperi</a:t>
            </a:r>
            <a:r>
              <a:rPr lang="en-GB" sz="1600" dirty="0">
                <a:solidFill>
                  <a:srgbClr val="002649"/>
                </a:solidFill>
              </a:rPr>
              <a:t>: Instagram,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Auto Bild Suomi: X</a:t>
            </a:r>
          </a:p>
          <a:p>
            <a:pPr marL="285750" indent="-285750" algn="l">
              <a:lnSpc>
                <a:spcPct val="100000"/>
              </a:lnSpc>
              <a:buFont typeface="Arial" panose="020B0604020202020204" pitchFamily="34" charset="0"/>
              <a:buChar char="•"/>
            </a:pPr>
            <a:r>
              <a:rPr lang="en-GB" sz="1600" dirty="0" err="1">
                <a:solidFill>
                  <a:srgbClr val="002649"/>
                </a:solidFill>
              </a:rPr>
              <a:t>Avotakka</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Deko</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Demokraatti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ET: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Evento: X</a:t>
            </a:r>
          </a:p>
          <a:p>
            <a:pPr marL="285750" indent="-285750" algn="l">
              <a:lnSpc>
                <a:spcPct val="100000"/>
              </a:lnSpc>
              <a:buFont typeface="Arial" panose="020B0604020202020204" pitchFamily="34" charset="0"/>
              <a:buChar char="•"/>
            </a:pPr>
            <a:r>
              <a:rPr lang="en-GB" sz="1600" dirty="0" err="1">
                <a:solidFill>
                  <a:srgbClr val="002649"/>
                </a:solidFill>
              </a:rPr>
              <a:t>GTi</a:t>
            </a:r>
            <a:r>
              <a:rPr lang="en-GB" sz="1600" dirty="0">
                <a:solidFill>
                  <a:srgbClr val="002649"/>
                </a:solidFill>
              </a:rPr>
              <a:t>-Magazine: X</a:t>
            </a:r>
          </a:p>
          <a:p>
            <a:pPr marL="285750" indent="-285750" algn="l">
              <a:lnSpc>
                <a:spcPct val="100000"/>
              </a:lnSpc>
              <a:buFont typeface="Arial" panose="020B0604020202020204" pitchFamily="34" charset="0"/>
              <a:buChar char="•"/>
            </a:pPr>
            <a:r>
              <a:rPr lang="en-GB" sz="1600" dirty="0" err="1">
                <a:solidFill>
                  <a:srgbClr val="002649"/>
                </a:solidFill>
              </a:rPr>
              <a:t>Hevoshullu</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err="1">
                <a:solidFill>
                  <a:srgbClr val="002649"/>
                </a:solidFill>
              </a:rPr>
              <a:t>Hifimaailma</a:t>
            </a:r>
            <a:r>
              <a:rPr lang="en-GB" sz="1600" dirty="0">
                <a:solidFill>
                  <a:srgbClr val="002649"/>
                </a:solidFill>
              </a:rPr>
              <a:t>: Instagram,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HR </a:t>
            </a:r>
            <a:r>
              <a:rPr lang="en-GB" sz="1600" dirty="0" err="1">
                <a:solidFill>
                  <a:srgbClr val="002649"/>
                </a:solidFill>
              </a:rPr>
              <a:t>Viesti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HS </a:t>
            </a:r>
            <a:r>
              <a:rPr lang="en-GB" sz="1600" dirty="0" err="1">
                <a:solidFill>
                  <a:srgbClr val="002649"/>
                </a:solidFill>
              </a:rPr>
              <a:t>Meidän</a:t>
            </a:r>
            <a:r>
              <a:rPr lang="en-GB" sz="1600" dirty="0">
                <a:solidFill>
                  <a:srgbClr val="002649"/>
                </a:solidFill>
              </a:rPr>
              <a:t> </a:t>
            </a:r>
            <a:r>
              <a:rPr lang="en-GB" sz="1600" dirty="0" err="1">
                <a:solidFill>
                  <a:srgbClr val="002649"/>
                </a:solidFill>
              </a:rPr>
              <a:t>perhe</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Hymy</a:t>
            </a:r>
            <a:r>
              <a:rPr lang="en-GB" sz="1600" dirty="0">
                <a:solidFill>
                  <a:srgbClr val="002649"/>
                </a:solidFill>
              </a:rPr>
              <a:t>: Instagram, Twitter</a:t>
            </a:r>
          </a:p>
          <a:p>
            <a:pPr marL="285750" indent="-285750" algn="l">
              <a:lnSpc>
                <a:spcPct val="100000"/>
              </a:lnSpc>
              <a:buFont typeface="Arial" panose="020B0604020202020204" pitchFamily="34" charset="0"/>
              <a:buChar char="•"/>
            </a:pPr>
            <a:r>
              <a:rPr lang="en-GB" sz="1600" dirty="0" err="1">
                <a:solidFill>
                  <a:srgbClr val="002649"/>
                </a:solidFill>
              </a:rPr>
              <a:t>Hyvä</a:t>
            </a:r>
            <a:r>
              <a:rPr lang="en-GB" sz="1600" dirty="0">
                <a:solidFill>
                  <a:srgbClr val="002649"/>
                </a:solidFill>
              </a:rPr>
              <a:t> </a:t>
            </a:r>
            <a:r>
              <a:rPr lang="en-GB" sz="1600" dirty="0" err="1">
                <a:solidFill>
                  <a:srgbClr val="002649"/>
                </a:solidFill>
              </a:rPr>
              <a:t>Elämä</a:t>
            </a:r>
            <a:r>
              <a:rPr lang="en-GB" sz="1600" dirty="0">
                <a:solidFill>
                  <a:srgbClr val="002649"/>
                </a:solidFill>
              </a:rPr>
              <a:t>: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Improbatur</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err="1">
                <a:solidFill>
                  <a:srgbClr val="002649"/>
                </a:solidFill>
              </a:rPr>
              <a:t>Juoksija</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Kaksplus</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Kamera-lehti</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Katso</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Kauneus</a:t>
            </a:r>
            <a:r>
              <a:rPr lang="en-GB" sz="1600" dirty="0">
                <a:solidFill>
                  <a:srgbClr val="002649"/>
                </a:solidFill>
              </a:rPr>
              <a:t> &amp; </a:t>
            </a:r>
            <a:r>
              <a:rPr lang="en-GB" sz="1600" dirty="0" err="1">
                <a:solidFill>
                  <a:srgbClr val="002649"/>
                </a:solidFill>
              </a:rPr>
              <a:t>Terveys</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Kauppalehti</a:t>
            </a:r>
            <a:r>
              <a:rPr lang="en-GB" sz="1600" dirty="0">
                <a:solidFill>
                  <a:srgbClr val="002649"/>
                </a:solidFill>
              </a:rPr>
              <a:t> Fakta: Facebook</a:t>
            </a:r>
          </a:p>
          <a:p>
            <a:pPr marL="285750" indent="-285750" algn="l">
              <a:lnSpc>
                <a:spcPct val="100000"/>
              </a:lnSpc>
              <a:buFont typeface="Arial" panose="020B0604020202020204" pitchFamily="34" charset="0"/>
              <a:buChar char="•"/>
            </a:pPr>
            <a:r>
              <a:rPr lang="en-GB" sz="1600" dirty="0" err="1">
                <a:solidFill>
                  <a:srgbClr val="002649"/>
                </a:solidFill>
              </a:rPr>
              <a:t>Kodin</a:t>
            </a:r>
            <a:r>
              <a:rPr lang="en-GB" sz="1600" dirty="0">
                <a:solidFill>
                  <a:srgbClr val="002649"/>
                </a:solidFill>
              </a:rPr>
              <a:t> </a:t>
            </a:r>
            <a:r>
              <a:rPr lang="en-GB" sz="1600" dirty="0" err="1">
                <a:solidFill>
                  <a:srgbClr val="002649"/>
                </a:solidFill>
              </a:rPr>
              <a:t>Kuvalehti</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Kodin</a:t>
            </a:r>
            <a:r>
              <a:rPr lang="en-GB" sz="1600" dirty="0">
                <a:solidFill>
                  <a:srgbClr val="002649"/>
                </a:solidFill>
              </a:rPr>
              <a:t> </a:t>
            </a:r>
            <a:r>
              <a:rPr lang="en-GB" sz="1600" dirty="0" err="1">
                <a:solidFill>
                  <a:srgbClr val="002649"/>
                </a:solidFill>
              </a:rPr>
              <a:t>Pellervo</a:t>
            </a:r>
            <a:r>
              <a:rPr lang="en-GB" sz="1600" dirty="0">
                <a:solidFill>
                  <a:srgbClr val="002649"/>
                </a:solidFill>
              </a:rPr>
              <a:t>: Instagram</a:t>
            </a:r>
          </a:p>
        </p:txBody>
      </p:sp>
    </p:spTree>
    <p:extLst>
      <p:ext uri="{BB962C8B-B14F-4D97-AF65-F5344CB8AC3E}">
        <p14:creationId xmlns:p14="http://schemas.microsoft.com/office/powerpoint/2010/main" val="3954222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tammikuu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1081761" y="1628000"/>
            <a:ext cx="5014240" cy="609539"/>
          </a:xfrm>
        </p:spPr>
        <p:txBody>
          <a:bodyPr anchor="t">
            <a:no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Poistetut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–91 901 seuraajaa</a:t>
            </a: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5" name="Content Placeholder 6">
            <a:extLst>
              <a:ext uri="{FF2B5EF4-FFF2-40B4-BE49-F238E27FC236}">
                <a16:creationId xmlns:a16="http://schemas.microsoft.com/office/drawing/2014/main" id="{4CC17D4B-A269-0E4E-8086-C0728CD6205C}"/>
              </a:ext>
            </a:extLst>
          </p:cNvPr>
          <p:cNvSpPr txBox="1">
            <a:spLocks/>
          </p:cNvSpPr>
          <p:nvPr/>
        </p:nvSpPr>
        <p:spPr>
          <a:xfrm>
            <a:off x="6183309" y="1780370"/>
            <a:ext cx="4926930" cy="4396312"/>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endParaRPr lang="en-GB" sz="1600" dirty="0"/>
          </a:p>
        </p:txBody>
      </p:sp>
      <p:sp>
        <p:nvSpPr>
          <p:cNvPr id="3" name="Content Placeholder 6">
            <a:extLst>
              <a:ext uri="{FF2B5EF4-FFF2-40B4-BE49-F238E27FC236}">
                <a16:creationId xmlns:a16="http://schemas.microsoft.com/office/drawing/2014/main" id="{45E388C0-12DB-802D-2D07-4194490491D3}"/>
              </a:ext>
            </a:extLst>
          </p:cNvPr>
          <p:cNvSpPr txBox="1">
            <a:spLocks/>
          </p:cNvSpPr>
          <p:nvPr/>
        </p:nvSpPr>
        <p:spPr>
          <a:xfrm>
            <a:off x="1169070" y="2289808"/>
            <a:ext cx="10447965" cy="3414802"/>
          </a:xfrm>
          <a:prstGeom prst="rect">
            <a:avLst/>
          </a:prstGeom>
        </p:spPr>
        <p:txBody>
          <a:bodyPr vert="horz" lIns="91440" tIns="45720" rIns="91440" bIns="45720" numCol="3"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600" dirty="0" err="1">
                <a:solidFill>
                  <a:srgbClr val="002649"/>
                </a:solidFill>
              </a:rPr>
              <a:t>Koiramme</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Konekuriiri</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Kodin</a:t>
            </a:r>
            <a:r>
              <a:rPr lang="en-GB" sz="1600" dirty="0">
                <a:solidFill>
                  <a:srgbClr val="002649"/>
                </a:solidFill>
              </a:rPr>
              <a:t> </a:t>
            </a:r>
            <a:r>
              <a:rPr lang="en-GB" sz="1600" dirty="0" err="1">
                <a:solidFill>
                  <a:srgbClr val="002649"/>
                </a:solidFill>
              </a:rPr>
              <a:t>Pellervo</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Koiramme</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Konekuriiri</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Kotivinkki</a:t>
            </a:r>
            <a:r>
              <a:rPr lang="en-GB" sz="1600" dirty="0">
                <a:solidFill>
                  <a:srgbClr val="002649"/>
                </a:solidFill>
              </a:rPr>
              <a:t>: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Kuluttaja</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Kunto</a:t>
            </a:r>
            <a:r>
              <a:rPr lang="en-GB" sz="1600" dirty="0">
                <a:solidFill>
                  <a:srgbClr val="002649"/>
                </a:solidFill>
              </a:rPr>
              <a:t> Plus: X</a:t>
            </a:r>
          </a:p>
          <a:p>
            <a:pPr marL="285750" indent="-285750" algn="l">
              <a:lnSpc>
                <a:spcPct val="100000"/>
              </a:lnSpc>
              <a:buFont typeface="Arial" panose="020B0604020202020204" pitchFamily="34" charset="0"/>
              <a:buChar char="•"/>
            </a:pPr>
            <a:r>
              <a:rPr lang="en-GB" sz="1600" dirty="0" err="1">
                <a:solidFill>
                  <a:srgbClr val="002649"/>
                </a:solidFill>
              </a:rPr>
              <a:t>Linja</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a:solidFill>
                  <a:srgbClr val="002649"/>
                </a:solidFill>
              </a:rPr>
              <a:t>Maku: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Me </a:t>
            </a:r>
            <a:r>
              <a:rPr lang="en-GB" sz="1600" dirty="0" err="1">
                <a:solidFill>
                  <a:srgbClr val="002649"/>
                </a:solidFill>
              </a:rPr>
              <a:t>Naiset</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Meillä</a:t>
            </a:r>
            <a:r>
              <a:rPr lang="en-GB" sz="1600" dirty="0">
                <a:solidFill>
                  <a:srgbClr val="002649"/>
                </a:solidFill>
              </a:rPr>
              <a:t> </a:t>
            </a:r>
            <a:r>
              <a:rPr lang="en-GB" sz="1600" dirty="0" err="1">
                <a:solidFill>
                  <a:srgbClr val="002649"/>
                </a:solidFill>
              </a:rPr>
              <a:t>kotona</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Metsälehti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Nuotta</a:t>
            </a:r>
            <a:r>
              <a:rPr lang="en-GB" sz="1600" dirty="0">
                <a:solidFill>
                  <a:srgbClr val="002649"/>
                </a:solidFill>
              </a:rPr>
              <a:t>: Instagram,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Nyyrikki</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a:solidFill>
                  <a:srgbClr val="002649"/>
                </a:solidFill>
              </a:rPr>
              <a:t>Oma PIHA: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Pelastustieto</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Pelit</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err="1">
                <a:solidFill>
                  <a:srgbClr val="002649"/>
                </a:solidFill>
              </a:rPr>
              <a:t>Perusta</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a:solidFill>
                  <a:srgbClr val="002649"/>
                </a:solidFill>
              </a:rPr>
              <a:t>Pinni: X</a:t>
            </a:r>
          </a:p>
          <a:p>
            <a:pPr marL="285750" indent="-285750" algn="l">
              <a:lnSpc>
                <a:spcPct val="100000"/>
              </a:lnSpc>
              <a:buFont typeface="Arial" panose="020B0604020202020204" pitchFamily="34" charset="0"/>
              <a:buChar char="•"/>
            </a:pPr>
            <a:r>
              <a:rPr lang="en-GB" sz="1600" dirty="0" err="1">
                <a:solidFill>
                  <a:srgbClr val="002649"/>
                </a:solidFill>
              </a:rPr>
              <a:t>Pirkka</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Polemiikki</a:t>
            </a:r>
            <a:r>
              <a:rPr lang="en-GB" sz="1600" dirty="0">
                <a:solidFill>
                  <a:srgbClr val="002649"/>
                </a:solidFill>
              </a:rPr>
              <a:t>: Facebook, X</a:t>
            </a:r>
          </a:p>
          <a:p>
            <a:pPr marL="285750" indent="-285750" algn="l">
              <a:lnSpc>
                <a:spcPct val="100000"/>
              </a:lnSpc>
              <a:buFont typeface="Arial" panose="020B0604020202020204" pitchFamily="34" charset="0"/>
              <a:buChar char="•"/>
            </a:pPr>
            <a:r>
              <a:rPr lang="en-GB" sz="1600" dirty="0" err="1">
                <a:solidFill>
                  <a:srgbClr val="002649"/>
                </a:solidFill>
              </a:rPr>
              <a:t>Potilaan</a:t>
            </a:r>
            <a:r>
              <a:rPr lang="en-GB" sz="1600" dirty="0">
                <a:solidFill>
                  <a:srgbClr val="002649"/>
                </a:solidFill>
              </a:rPr>
              <a:t> </a:t>
            </a:r>
            <a:r>
              <a:rPr lang="en-GB" sz="1600" dirty="0" err="1">
                <a:solidFill>
                  <a:srgbClr val="002649"/>
                </a:solidFill>
              </a:rPr>
              <a:t>Lääkärilehti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Promaint</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Pyöräily+Triathlon</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err="1">
                <a:solidFill>
                  <a:srgbClr val="002649"/>
                </a:solidFill>
              </a:rPr>
              <a:t>Rakennuslehti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Rakennustaito</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err="1">
                <a:solidFill>
                  <a:srgbClr val="002649"/>
                </a:solidFill>
              </a:rPr>
              <a:t>Riffi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RONDO Classic: X, </a:t>
            </a:r>
            <a:r>
              <a:rPr lang="en-GB" sz="1600" dirty="0" err="1">
                <a:solidFill>
                  <a:srgbClr val="002649"/>
                </a:solidFill>
              </a:rPr>
              <a:t>Youtube</a:t>
            </a:r>
            <a:endParaRPr lang="en-GB" sz="1600" dirty="0">
              <a:solidFill>
                <a:srgbClr val="002649"/>
              </a:solidFill>
            </a:endParaRPr>
          </a:p>
        </p:txBody>
      </p:sp>
    </p:spTree>
    <p:extLst>
      <p:ext uri="{BB962C8B-B14F-4D97-AF65-F5344CB8AC3E}">
        <p14:creationId xmlns:p14="http://schemas.microsoft.com/office/powerpoint/2010/main" val="2953020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tammikuu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1081761" y="1628000"/>
            <a:ext cx="5014240" cy="609539"/>
          </a:xfrm>
        </p:spPr>
        <p:txBody>
          <a:bodyPr anchor="t">
            <a:no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Poistetut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–91 901 seuraajaa</a:t>
            </a: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5" name="Content Placeholder 6">
            <a:extLst>
              <a:ext uri="{FF2B5EF4-FFF2-40B4-BE49-F238E27FC236}">
                <a16:creationId xmlns:a16="http://schemas.microsoft.com/office/drawing/2014/main" id="{4CC17D4B-A269-0E4E-8086-C0728CD6205C}"/>
              </a:ext>
            </a:extLst>
          </p:cNvPr>
          <p:cNvSpPr txBox="1">
            <a:spLocks/>
          </p:cNvSpPr>
          <p:nvPr/>
        </p:nvSpPr>
        <p:spPr>
          <a:xfrm>
            <a:off x="6183309" y="1780370"/>
            <a:ext cx="4926930" cy="4396312"/>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endParaRPr lang="en-GB" sz="1600" dirty="0"/>
          </a:p>
        </p:txBody>
      </p:sp>
      <p:sp>
        <p:nvSpPr>
          <p:cNvPr id="3" name="Content Placeholder 6">
            <a:extLst>
              <a:ext uri="{FF2B5EF4-FFF2-40B4-BE49-F238E27FC236}">
                <a16:creationId xmlns:a16="http://schemas.microsoft.com/office/drawing/2014/main" id="{45E388C0-12DB-802D-2D07-4194490491D3}"/>
              </a:ext>
            </a:extLst>
          </p:cNvPr>
          <p:cNvSpPr txBox="1">
            <a:spLocks/>
          </p:cNvSpPr>
          <p:nvPr/>
        </p:nvSpPr>
        <p:spPr>
          <a:xfrm>
            <a:off x="1169070" y="2289808"/>
            <a:ext cx="10447965" cy="3414802"/>
          </a:xfrm>
          <a:prstGeom prst="rect">
            <a:avLst/>
          </a:prstGeom>
        </p:spPr>
        <p:txBody>
          <a:bodyPr vert="horz" lIns="91440" tIns="45720" rIns="91440" bIns="45720" numCol="3"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600" dirty="0">
                <a:solidFill>
                  <a:srgbClr val="002649"/>
                </a:solidFill>
              </a:rPr>
              <a:t>Sana: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Sanansaattaja</a:t>
            </a:r>
            <a:r>
              <a:rPr lang="en-GB" sz="1600" dirty="0">
                <a:solidFill>
                  <a:srgbClr val="002649"/>
                </a:solidFill>
              </a:rPr>
              <a:t>: Instagram, X</a:t>
            </a:r>
          </a:p>
          <a:p>
            <a:pPr marL="285750" indent="-285750" algn="l">
              <a:lnSpc>
                <a:spcPct val="100000"/>
              </a:lnSpc>
              <a:buFont typeface="Arial" panose="020B0604020202020204" pitchFamily="34" charset="0"/>
              <a:buChar char="•"/>
            </a:pPr>
            <a:r>
              <a:rPr lang="en-GB" sz="1600" dirty="0">
                <a:solidFill>
                  <a:srgbClr val="002649"/>
                </a:solidFill>
              </a:rPr>
              <a:t>Shaker: Facebook, Instagram,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Sielunpeili</a:t>
            </a:r>
            <a:r>
              <a:rPr lang="en-GB" sz="1600" dirty="0">
                <a:solidFill>
                  <a:srgbClr val="002649"/>
                </a:solidFill>
              </a:rPr>
              <a:t>: Facebook, Instagram</a:t>
            </a:r>
          </a:p>
          <a:p>
            <a:pPr marL="285750" indent="-285750" algn="l">
              <a:lnSpc>
                <a:spcPct val="100000"/>
              </a:lnSpc>
              <a:buFont typeface="Arial" panose="020B0604020202020204" pitchFamily="34" charset="0"/>
              <a:buChar char="•"/>
            </a:pPr>
            <a:r>
              <a:rPr lang="en-GB" sz="1600" dirty="0">
                <a:solidFill>
                  <a:srgbClr val="002649"/>
                </a:solidFill>
              </a:rPr>
              <a:t>Soppa365: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Sosiaalivakuutus</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err="1">
                <a:solidFill>
                  <a:srgbClr val="002649"/>
                </a:solidFill>
              </a:rPr>
              <a:t>Suomen</a:t>
            </a:r>
            <a:r>
              <a:rPr lang="en-GB" sz="1600" dirty="0">
                <a:solidFill>
                  <a:srgbClr val="002649"/>
                </a:solidFill>
              </a:rPr>
              <a:t> </a:t>
            </a:r>
            <a:r>
              <a:rPr lang="en-GB" sz="1600" dirty="0" err="1">
                <a:solidFill>
                  <a:srgbClr val="002649"/>
                </a:solidFill>
              </a:rPr>
              <a:t>Hammaslääkärilehti</a:t>
            </a:r>
            <a:r>
              <a:rPr lang="en-GB" sz="1600" dirty="0">
                <a:solidFill>
                  <a:srgbClr val="002649"/>
                </a:solidFill>
              </a:rPr>
              <a:t>: Facebook</a:t>
            </a:r>
          </a:p>
          <a:p>
            <a:pPr marL="285750" indent="-285750" algn="l">
              <a:lnSpc>
                <a:spcPct val="100000"/>
              </a:lnSpc>
              <a:buFont typeface="Arial" panose="020B0604020202020204" pitchFamily="34" charset="0"/>
              <a:buChar char="•"/>
            </a:pPr>
            <a:r>
              <a:rPr lang="en-GB" sz="1600" dirty="0" err="1">
                <a:solidFill>
                  <a:srgbClr val="002649"/>
                </a:solidFill>
              </a:rPr>
              <a:t>Suomen</a:t>
            </a:r>
            <a:r>
              <a:rPr lang="en-GB" sz="1600" dirty="0">
                <a:solidFill>
                  <a:srgbClr val="002649"/>
                </a:solidFill>
              </a:rPr>
              <a:t> </a:t>
            </a:r>
            <a:r>
              <a:rPr lang="en-GB" sz="1600" dirty="0" err="1">
                <a:solidFill>
                  <a:srgbClr val="002649"/>
                </a:solidFill>
              </a:rPr>
              <a:t>Kuvalehti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Suomen</a:t>
            </a:r>
            <a:r>
              <a:rPr lang="en-GB" sz="1600" dirty="0">
                <a:solidFill>
                  <a:srgbClr val="002649"/>
                </a:solidFill>
              </a:rPr>
              <a:t> </a:t>
            </a:r>
            <a:r>
              <a:rPr lang="en-GB" sz="1600" dirty="0" err="1">
                <a:solidFill>
                  <a:srgbClr val="002649"/>
                </a:solidFill>
              </a:rPr>
              <a:t>Sotilas</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Suuri</a:t>
            </a:r>
            <a:r>
              <a:rPr lang="en-GB" sz="1600" dirty="0">
                <a:solidFill>
                  <a:srgbClr val="002649"/>
                </a:solidFill>
              </a:rPr>
              <a:t> </a:t>
            </a:r>
            <a:r>
              <a:rPr lang="en-GB" sz="1600" dirty="0" err="1">
                <a:solidFill>
                  <a:srgbClr val="002649"/>
                </a:solidFill>
              </a:rPr>
              <a:t>Käsityö</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Teatteri&amp;Tanssi+Sirkus</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Terassi-lehti</a:t>
            </a:r>
            <a:r>
              <a:rPr lang="en-GB" sz="1600" dirty="0">
                <a:solidFill>
                  <a:srgbClr val="002649"/>
                </a:solidFill>
              </a:rPr>
              <a:t>: Facebook, X</a:t>
            </a:r>
          </a:p>
          <a:p>
            <a:pPr marL="285750" indent="-285750" algn="l">
              <a:lnSpc>
                <a:spcPct val="100000"/>
              </a:lnSpc>
              <a:buFont typeface="Arial" panose="020B0604020202020204" pitchFamily="34" charset="0"/>
              <a:buChar char="•"/>
            </a:pPr>
            <a:r>
              <a:rPr lang="en-GB" sz="1600" dirty="0" err="1">
                <a:solidFill>
                  <a:srgbClr val="002649"/>
                </a:solidFill>
              </a:rPr>
              <a:t>Tiede</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Tieteen</a:t>
            </a:r>
            <a:r>
              <a:rPr lang="en-GB" sz="1600" dirty="0">
                <a:solidFill>
                  <a:srgbClr val="002649"/>
                </a:solidFill>
              </a:rPr>
              <a:t> </a:t>
            </a:r>
            <a:r>
              <a:rPr lang="en-GB" sz="1600" dirty="0" err="1">
                <a:solidFill>
                  <a:srgbClr val="002649"/>
                </a:solidFill>
              </a:rPr>
              <a:t>Kuvalehti</a:t>
            </a:r>
            <a:r>
              <a:rPr lang="en-GB" sz="1600" dirty="0">
                <a:solidFill>
                  <a:srgbClr val="002649"/>
                </a:solidFill>
              </a:rPr>
              <a:t>: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Tilisanomat</a:t>
            </a:r>
            <a:r>
              <a:rPr lang="en-GB" sz="1600" dirty="0">
                <a:solidFill>
                  <a:srgbClr val="002649"/>
                </a:solidFill>
              </a:rPr>
              <a:t>: X,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Tivi: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TM </a:t>
            </a:r>
            <a:r>
              <a:rPr lang="en-GB" sz="1600" dirty="0" err="1">
                <a:solidFill>
                  <a:srgbClr val="002649"/>
                </a:solidFill>
              </a:rPr>
              <a:t>Rakennusmaailma</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TTT-</a:t>
            </a:r>
            <a:r>
              <a:rPr lang="en-GB" sz="1600" dirty="0" err="1">
                <a:solidFill>
                  <a:srgbClr val="002649"/>
                </a:solidFill>
              </a:rPr>
              <a:t>lehti</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Tunne</a:t>
            </a:r>
            <a:r>
              <a:rPr lang="en-GB" sz="1600" dirty="0">
                <a:solidFill>
                  <a:srgbClr val="002649"/>
                </a:solidFill>
              </a:rPr>
              <a:t> &amp; </a:t>
            </a:r>
            <a:r>
              <a:rPr lang="en-GB" sz="1600" dirty="0" err="1">
                <a:solidFill>
                  <a:srgbClr val="002649"/>
                </a:solidFill>
              </a:rPr>
              <a:t>Mieli</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Tuulilasi</a:t>
            </a:r>
            <a:r>
              <a:rPr lang="en-GB" sz="1600" dirty="0">
                <a:solidFill>
                  <a:srgbClr val="002649"/>
                </a:solidFill>
              </a:rPr>
              <a:t>: Instagram</a:t>
            </a:r>
          </a:p>
          <a:p>
            <a:pPr marL="285750" indent="-285750" algn="l">
              <a:lnSpc>
                <a:spcPct val="100000"/>
              </a:lnSpc>
              <a:buFont typeface="Arial" panose="020B0604020202020204" pitchFamily="34" charset="0"/>
              <a:buChar char="•"/>
            </a:pPr>
            <a:r>
              <a:rPr lang="en-GB" sz="1600" dirty="0">
                <a:solidFill>
                  <a:srgbClr val="002649"/>
                </a:solidFill>
              </a:rPr>
              <a:t>TV-</a:t>
            </a:r>
            <a:r>
              <a:rPr lang="en-GB" sz="1600" dirty="0" err="1">
                <a:solidFill>
                  <a:srgbClr val="002649"/>
                </a:solidFill>
              </a:rPr>
              <a:t>maailma</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Valitut</a:t>
            </a:r>
            <a:r>
              <a:rPr lang="en-GB" sz="1600" dirty="0">
                <a:solidFill>
                  <a:srgbClr val="002649"/>
                </a:solidFill>
              </a:rPr>
              <a:t> </a:t>
            </a:r>
            <a:r>
              <a:rPr lang="en-GB" sz="1600" dirty="0" err="1">
                <a:solidFill>
                  <a:srgbClr val="002649"/>
                </a:solidFill>
              </a:rPr>
              <a:t>Palat</a:t>
            </a:r>
            <a:r>
              <a:rPr lang="en-GB" sz="1600" dirty="0">
                <a:solidFill>
                  <a:srgbClr val="002649"/>
                </a:solidFill>
              </a:rPr>
              <a:t> - Reader's Digest: X</a:t>
            </a:r>
          </a:p>
          <a:p>
            <a:pPr marL="285750" indent="-285750" algn="l">
              <a:lnSpc>
                <a:spcPct val="100000"/>
              </a:lnSpc>
              <a:buFont typeface="Arial" panose="020B0604020202020204" pitchFamily="34" charset="0"/>
              <a:buChar char="•"/>
            </a:pPr>
            <a:r>
              <a:rPr lang="en-GB" sz="1600" dirty="0" err="1">
                <a:solidFill>
                  <a:srgbClr val="002649"/>
                </a:solidFill>
              </a:rPr>
              <a:t>Vene</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Viherpiha</a:t>
            </a:r>
            <a:r>
              <a:rPr lang="en-GB" sz="1600" dirty="0">
                <a:solidFill>
                  <a:srgbClr val="002649"/>
                </a:solidFill>
              </a:rPr>
              <a:t>: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err="1">
                <a:solidFill>
                  <a:srgbClr val="002649"/>
                </a:solidFill>
              </a:rPr>
              <a:t>Viini</a:t>
            </a:r>
            <a:r>
              <a:rPr lang="en-GB" sz="1600" dirty="0">
                <a:solidFill>
                  <a:srgbClr val="002649"/>
                </a:solidFill>
              </a:rPr>
              <a:t>: X</a:t>
            </a:r>
          </a:p>
          <a:p>
            <a:pPr marL="285750" indent="-285750" algn="l">
              <a:lnSpc>
                <a:spcPct val="100000"/>
              </a:lnSpc>
              <a:buFont typeface="Arial" panose="020B0604020202020204" pitchFamily="34" charset="0"/>
              <a:buChar char="•"/>
            </a:pPr>
            <a:r>
              <a:rPr lang="en-GB" sz="1600" dirty="0" err="1">
                <a:solidFill>
                  <a:srgbClr val="002649"/>
                </a:solidFill>
              </a:rPr>
              <a:t>Viisas</a:t>
            </a:r>
            <a:r>
              <a:rPr lang="en-GB" sz="1600" dirty="0">
                <a:solidFill>
                  <a:srgbClr val="002649"/>
                </a:solidFill>
              </a:rPr>
              <a:t> Raha: </a:t>
            </a:r>
            <a:r>
              <a:rPr lang="en-GB" sz="1600" dirty="0" err="1">
                <a:solidFill>
                  <a:srgbClr val="002649"/>
                </a:solidFill>
              </a:rPr>
              <a:t>Youtube</a:t>
            </a:r>
            <a:endParaRPr lang="en-GB" sz="1600" dirty="0">
              <a:solidFill>
                <a:srgbClr val="002649"/>
              </a:solidFill>
            </a:endParaRPr>
          </a:p>
          <a:p>
            <a:pPr marL="285750" indent="-285750" algn="l">
              <a:lnSpc>
                <a:spcPct val="100000"/>
              </a:lnSpc>
              <a:buFont typeface="Arial" panose="020B0604020202020204" pitchFamily="34" charset="0"/>
              <a:buChar char="•"/>
            </a:pPr>
            <a:r>
              <a:rPr lang="en-GB" sz="1600" dirty="0">
                <a:solidFill>
                  <a:srgbClr val="002649"/>
                </a:solidFill>
              </a:rPr>
              <a:t>VIVA: Instagram</a:t>
            </a:r>
          </a:p>
          <a:p>
            <a:pPr marL="285750" indent="-285750" algn="l">
              <a:lnSpc>
                <a:spcPct val="100000"/>
              </a:lnSpc>
              <a:buFont typeface="Arial" panose="020B0604020202020204" pitchFamily="34" charset="0"/>
              <a:buChar char="•"/>
            </a:pPr>
            <a:r>
              <a:rPr lang="en-GB" sz="1600" dirty="0">
                <a:solidFill>
                  <a:srgbClr val="002649"/>
                </a:solidFill>
              </a:rPr>
              <a:t>X: Instagram</a:t>
            </a:r>
          </a:p>
        </p:txBody>
      </p:sp>
    </p:spTree>
    <p:extLst>
      <p:ext uri="{BB962C8B-B14F-4D97-AF65-F5344CB8AC3E}">
        <p14:creationId xmlns:p14="http://schemas.microsoft.com/office/powerpoint/2010/main" val="2023622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a:srcRect t="6495" b="6495"/>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41219"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42804"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000" dirty="0"/>
              <a:t>Saatko jo</a:t>
            </a:r>
            <a:br>
              <a:rPr lang="fi-FI" sz="3000" dirty="0"/>
            </a:br>
            <a:r>
              <a:rPr lang="fi-FI" sz="3000" dirty="0"/>
              <a:t>uutiskirjeemme?</a:t>
            </a:r>
            <a:endParaRPr lang="fi-FI" sz="3000" dirty="0">
              <a:solidFill>
                <a:schemeClr val="accent1"/>
              </a:solidFill>
            </a:endParaRPr>
          </a:p>
        </p:txBody>
      </p:sp>
    </p:spTree>
    <p:extLst>
      <p:ext uri="{BB962C8B-B14F-4D97-AF65-F5344CB8AC3E}">
        <p14:creationId xmlns:p14="http://schemas.microsoft.com/office/powerpoint/2010/main" val="297575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tammikuu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tammikuussa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dirty="0">
                <a:solidFill>
                  <a:schemeClr val="bg2"/>
                </a:solidFill>
                <a:latin typeface="Neue Haas Unica W1G" panose="020B0504030206020203" pitchFamily="34" charset="0"/>
              </a:rPr>
              <a:t>–69 761</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–9 154</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–436</a:t>
            </a:r>
          </a:p>
          <a:p>
            <a:pPr algn="ctr"/>
            <a:r>
              <a:rPr lang="fi-FI" sz="2000" i="1" dirty="0">
                <a:solidFill>
                  <a:schemeClr val="bg2"/>
                </a:solidFill>
                <a:latin typeface="Neue Haas Unica W1G" panose="020B0504030206020203" pitchFamily="34" charset="0"/>
              </a:rPr>
              <a:t>X (ent. Twitter)</a:t>
            </a:r>
            <a:r>
              <a:rPr lang="fi-FI" sz="2000" dirty="0">
                <a:solidFill>
                  <a:schemeClr val="bg2"/>
                </a:solidFill>
                <a:latin typeface="Neue Haas Unica W1G" panose="020B0504030206020203" pitchFamily="34" charset="0"/>
              </a:rPr>
              <a:t> –42 002</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–22 407</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+1 332</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+2 906</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437000869"/>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17432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tammikuu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199 aikakausmediaa, joilla oli käytössään yhteensä 505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17265096"/>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8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tammikuu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24 706</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561194346"/>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1/2023 – 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391149489"/>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8481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1/2023 – 1/2024</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35923160"/>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2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1/2023 – 1/2024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4006476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1019087664"/>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21824-3573-4170-BB97-352BE88B69B2}">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b8458977-e6f2-40e9-9621-96f4298c6bb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DA6F7B2-FEAB-4CB6-A7A2-EF9A4F133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11426</TotalTime>
  <Words>2725</Words>
  <Application>Microsoft Macintosh PowerPoint</Application>
  <PresentationFormat>Widescreen</PresentationFormat>
  <Paragraphs>816</Paragraphs>
  <Slides>35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Neue Haas Unica W1G</vt:lpstr>
      <vt:lpstr>Canela Medium</vt:lpstr>
      <vt:lpstr>Neue Haas Unica W1G Medium</vt:lpstr>
      <vt:lpstr>Neue Haas Unica W1G Light</vt:lpstr>
      <vt:lpstr>Arial</vt:lpstr>
      <vt:lpstr>Neue Haas Unica Pro</vt:lpstr>
      <vt:lpstr>Clattering</vt:lpstr>
      <vt:lpstr>Calibri</vt:lpstr>
      <vt:lpstr>Office Theme</vt:lpstr>
      <vt:lpstr>Aikakausmediat somessa</vt:lpstr>
      <vt:lpstr>Tammikuu – muutoksia seurannassa</vt:lpstr>
      <vt:lpstr>Aikakausmedioiden someyleisö / tammikuu 2024</vt:lpstr>
      <vt:lpstr>Aikakausmedioiden seuraajamäärä / tammikuu 2024</vt:lpstr>
      <vt:lpstr>Aikakausmedioiden somekanavien määrä / tammikuu 2024</vt:lpstr>
      <vt:lpstr>Yleisön keskimääräinen koko /  tammikuu 2024</vt:lpstr>
      <vt:lpstr>Yleisömäärän kehitys kaikissa seuratuissa kanavissa 1/2023 – 1/2024</vt:lpstr>
      <vt:lpstr>Yleisömäärän kehitys Facebookissa 1/2023 – 1/2024</vt:lpstr>
      <vt:lpstr>Yleisömäärän kehitys Instagramissa 1/2023 – 1/2024</vt:lpstr>
      <vt:lpstr>Yleisömäärän kehitys X:ssä 1/2023 – 1/2024</vt:lpstr>
      <vt:lpstr>Yleisömäärän kehitys YouTubessa 1/2023 – 1/2024</vt:lpstr>
      <vt:lpstr>Yleisömäärän kehitys Pinterestissä 1/2023 – 1/2024</vt:lpstr>
      <vt:lpstr>Yleisömäärän kehitys Tiktokissa 1/2023 – 1/2024</vt:lpstr>
      <vt:lpstr>Somen suurimmat</vt:lpstr>
      <vt:lpstr>Eniten seuraajia kaikissa kanavissa TOP 20 / tammikuu 2024</vt:lpstr>
      <vt:lpstr>Eniten tykkääjiä Facebookissa TOP 20 / tammikuu 2024</vt:lpstr>
      <vt:lpstr>Eniten seuraajia Instagramissa TOP 20 / tammikuu 2024</vt:lpstr>
      <vt:lpstr>Eniten seuraajia X:ssä TOP 20 / tammikuu 2024</vt:lpstr>
      <vt:lpstr>Eniten seuraajia YouTubessa ja Pinterestissä TOP 10 /  tammikuu 2024</vt:lpstr>
      <vt:lpstr>Eniten seuraajia TikTokissa TOP 10 /  tammikuu 2024</vt:lpstr>
      <vt:lpstr>Eniten yleisöään  kasvattaneet</vt:lpstr>
      <vt:lpstr>Eniten uusia seuraajia kaikissa kanavissa TOP 20 / tammikuu 2024</vt:lpstr>
      <vt:lpstr>Eniten uusia seuraajia Facebookissa TOP 10 / tammikuu 2024</vt:lpstr>
      <vt:lpstr>Eniten uusia seuraajia Instagramissa TOP 10 / tammikuu 2024</vt:lpstr>
      <vt:lpstr>Eniten uusia seuraajia X:ssä TOP 10 / tammikuu 2024</vt:lpstr>
      <vt:lpstr>Seuratut mediat</vt:lpstr>
      <vt:lpstr>Seurannassa olleet mediat (199 kpl) / tammikuu 2024</vt:lpstr>
      <vt:lpstr>Seurannassa olleet mediat (199 kpl) / tammikuu 2024</vt:lpstr>
      <vt:lpstr>Seurantaan lisätyt ja poistetut kanavat</vt:lpstr>
      <vt:lpstr>Seurantaan lisätyt kanavat / tammikuu 2024</vt:lpstr>
      <vt:lpstr>Seurannasta poistetut kanavat / tammikuu 2024</vt:lpstr>
      <vt:lpstr>Seurannasta poistetut kanavat / tammikuu 2024</vt:lpstr>
      <vt:lpstr>Seurannasta poistetut kanavat / tammikuu 2024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Katja Pietilä-Seppä</dc:creator>
  <cp:lastModifiedBy>Outi Itävuo</cp:lastModifiedBy>
  <cp:revision>494</cp:revision>
  <dcterms:created xsi:type="dcterms:W3CDTF">2021-01-05T09:04:45Z</dcterms:created>
  <dcterms:modified xsi:type="dcterms:W3CDTF">2024-04-12T09:03:43Z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