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93" r:id="rId4"/>
    <p:sldId id="294" r:id="rId5"/>
    <p:sldId id="291" r:id="rId6"/>
    <p:sldId id="301" r:id="rId7"/>
    <p:sldId id="295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4" r:id="rId16"/>
    <p:sldId id="270" r:id="rId17"/>
    <p:sldId id="28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6" r:id="rId27"/>
    <p:sldId id="297" r:id="rId28"/>
    <p:sldId id="298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99" r:id="rId38"/>
    <p:sldId id="325" r:id="rId39"/>
  </p:sldIdLst>
  <p:sldSz cx="12192000" cy="6858000"/>
  <p:notesSz cx="6858000" cy="9144000"/>
  <p:embeddedFontLs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/>
    <p:restoredTop sz="96190"/>
  </p:normalViewPr>
  <p:slideViewPr>
    <p:cSldViewPr snapToGrid="0" snapToObjects="1">
      <p:cViewPr varScale="1">
        <p:scale>
          <a:sx n="106" d="100"/>
          <a:sy n="106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21.9.2023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21.9.2023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11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181E93-9156-8C49-B94A-A04CAE14B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C4688-6F34-6346-B828-92AE5B455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5CB4D-753D-DA4D-821D-497E7E241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8F104-0182-464E-AC52-BC8C5D194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21.9.2023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lying on a ramp reading a book&#10;&#10;Description automatically generated">
            <a:extLst>
              <a:ext uri="{FF2B5EF4-FFF2-40B4-BE49-F238E27FC236}">
                <a16:creationId xmlns:a16="http://schemas.microsoft.com/office/drawing/2014/main" id="{FD3CD055-457A-7F17-3BD1-527EF841DA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Readership, digital reach &amp; </a:t>
            </a:r>
            <a:br>
              <a:rPr lang="en" b="0" i="0" u="none" baseline="0" dirty="0"/>
            </a:br>
            <a:r>
              <a:rPr lang="en-GB" b="0" i="0" u="none" baseline="0" dirty="0"/>
              <a:t>total</a:t>
            </a:r>
            <a:r>
              <a:rPr lang="en" b="0" i="0" u="none" baseline="0" dirty="0"/>
              <a:t> 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2023</a:t>
            </a:r>
            <a:endParaRPr lang="en" sz="1600" b="0" i="0" u="none" baseline="0" dirty="0">
              <a:solidFill>
                <a:schemeClr val="bg1"/>
              </a:solidFill>
            </a:endParaRPr>
          </a:p>
        </p:txBody>
      </p:sp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F7ED9-A0BA-6950-8258-2B2162CA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25–34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38641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8BBE5B31-CE52-4B59-941A-2B3A73098F84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35–44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0100088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persons aged 35</a:t>
                      </a:r>
                      <a:r>
                        <a:rPr lang="en" sz="1400" b="0" i="1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4F14F54F-802E-4D0E-A8C6-E813C3CAB6A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764351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9C082E09-8B9E-4C86-A3FE-7B6A049AAB4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3173879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675,000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CEF098A-9956-4ABE-9693-2CDBD8803D4A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65+years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56139629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over 65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over 65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1,264,000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01201B7A-CBD9-423E-8CA5-18332BFE1FB7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89EEF033-E2DA-583D-0375-4998E43A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pPr algn="l" rtl="0"/>
            <a:r>
              <a:rPr lang="en" sz="8000" b="0" i="0" u="none" baseline="0">
                <a:solidFill>
                  <a:schemeClr val="bg1"/>
                </a:solidFill>
                <a:latin typeface="Clattering" pitchFamily="2" charset="0"/>
                <a:ea typeface="Clattering" pitchFamily="2" charset="0"/>
                <a:cs typeface="Clattering" pitchFamily="2" charset="0"/>
                <a:sym typeface="Clattering" pitchFamily="2" charset="0"/>
              </a:rPr>
              <a:t>Number of readers (print)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79D8-0920-B008-F529-C0BE9917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Readership</a:t>
            </a:r>
            <a:r>
              <a:rPr lang="en" sz="3000" b="0" i="0" u="none" baseline="0" dirty="0"/>
              <a:t> of a magazine indicates how readers the average issue of each </a:t>
            </a:r>
            <a:r>
              <a:rPr lang="en" sz="3000" b="0" i="1" u="none" baseline="0" dirty="0"/>
              <a:t>printed magazine</a:t>
            </a:r>
            <a:r>
              <a:rPr lang="en" sz="3000" b="0" i="0" u="none" baseline="0" dirty="0"/>
              <a:t> has.</a:t>
            </a:r>
          </a:p>
          <a:p>
            <a:pPr marL="0" indent="0" algn="l" rtl="0">
              <a:buNone/>
            </a:pPr>
            <a:br>
              <a:rPr lang="en" sz="1500" b="0" i="0" u="none" baseline="0" dirty="0"/>
            </a:br>
            <a:r>
              <a:rPr lang="en" sz="1500" b="0" i="0" u="none" baseline="0" dirty="0"/>
              <a:t>(Average </a:t>
            </a:r>
            <a:r>
              <a:rPr lang="en" sz="1500" dirty="0"/>
              <a:t>Issue Readership = AIR)</a:t>
            </a:r>
            <a:endParaRPr lang="en" sz="1500" b="0" i="0" u="non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ACBA2923-8860-29D3-E508-9D01CB3772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the largest readership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all 15+ population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0544946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4,295,000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2,103,300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1,635,400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798,200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605,400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462,600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308,700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293,100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288,400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264,100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262,100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896DB6D-B734-4F2B-9091-5D72110FA836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59469994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8288619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2,099,000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" b="0" i="0" u="none" baseline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0187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380118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5684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091899" y="3048976"/>
            <a:ext cx="8523432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Magazines (print + digital) with highest </a:t>
            </a:r>
            <a:r>
              <a:rPr lang="en-GB" sz="2000" b="0" i="0" u="none" baseline="0" dirty="0"/>
              <a:t>total</a:t>
            </a:r>
            <a:r>
              <a:rPr lang="en" sz="2000" b="0" i="0" u="none" baseline="0" dirty="0"/>
              <a:t> reach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091898" y="3887202"/>
            <a:ext cx="8523433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largest average issue readership (print)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091899" y="4654462"/>
            <a:ext cx="8523432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Magazines with the highest digital weekly reach</a:t>
            </a:r>
            <a:endParaRPr lang="en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47BC72-597B-8146-8A9C-56E5BC224754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2023</a:t>
            </a:r>
            <a:endParaRPr lang="e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0198985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549,000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25–34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1319926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25–34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35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748613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21027820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918024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675,000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65+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000415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1,264,000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Veronmaksajan 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E6814847-DBBF-3381-7EE6-38B2A894D7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34" y="821266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" sz="8000" b="0" i="0" u="none" baseline="0" dirty="0">
                <a:solidFill>
                  <a:schemeClr val="accent1"/>
                </a:solidFill>
              </a:rPr>
              <a:t>Weekly digital reach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17E79-5A82-0B2A-5455-A436DF91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The weekly digital reach</a:t>
            </a:r>
            <a:r>
              <a:rPr lang="en" sz="3000" b="1" i="0" u="none" baseline="0" dirty="0"/>
              <a:t> </a:t>
            </a:r>
            <a:r>
              <a:rPr lang="en" sz="3000" b="0" i="0" u="none" baseline="0" dirty="0"/>
              <a:t>is the net number of people who have used different </a:t>
            </a:r>
            <a:r>
              <a:rPr lang="en" sz="3000" b="0" i="1" u="none" baseline="0" dirty="0"/>
              <a:t>digital versions</a:t>
            </a:r>
            <a:r>
              <a:rPr lang="en" sz="3000" b="0" i="0" u="none" baseline="0" dirty="0"/>
              <a:t>* of the magazine during an average week.</a:t>
            </a:r>
          </a:p>
          <a:p>
            <a:pPr marL="0" indent="0" algn="l" rtl="0">
              <a:buNone/>
            </a:pPr>
            <a:br>
              <a:rPr lang="en" sz="1500" b="0" i="0" u="none" baseline="0" dirty="0"/>
            </a:br>
            <a:r>
              <a:rPr lang="en" sz="1500" b="0" i="0" u="none" baseline="0" dirty="0"/>
              <a:t>*) desktop, mobile,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8546EFAE-AA16-8881-7690-0FBAF6FA48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47" r="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total 15+ population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02606209"/>
              </p:ext>
            </p:extLst>
          </p:nvPr>
        </p:nvGraphicFramePr>
        <p:xfrm>
          <a:off x="1790700" y="1634066"/>
          <a:ext cx="8610600" cy="44317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</a:t>
                      </a:r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 over 15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4,295,000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1,207,000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1,094,200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613,800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565,100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515,600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324,300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255,400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212,700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207,800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03070799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62214115-E8F0-0B55-6D8F-639A292764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-GB" sz="8000" dirty="0"/>
              <a:t>T</a:t>
            </a:r>
            <a:r>
              <a:rPr lang="en-GB" sz="8000" b="0" i="0" u="none" baseline="0" dirty="0"/>
              <a:t>otal</a:t>
            </a:r>
            <a:r>
              <a:rPr lang="en" sz="8000" b="0" i="0" u="none" baseline="0" dirty="0"/>
              <a:t> reach</a:t>
            </a:r>
            <a:br>
              <a:rPr lang="en" sz="8000" b="0" i="0" u="none" baseline="0" dirty="0"/>
            </a:br>
            <a:r>
              <a:rPr lang="en" sz="4000" b="0" i="0" u="none" baseline="0" dirty="0"/>
              <a:t>(print + digital)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2052A-07D1-34A5-C5F8-21A1AF6A5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8476669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2,099,000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250977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549,000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25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34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65067206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25–34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35–44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153615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608,000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2392222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54617414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675,000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2023,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65+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6072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65+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1,264,000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" sz="2800" b="1" i="0" u="none" baseline="0" dirty="0">
                <a:solidFill>
                  <a:schemeClr val="accent2"/>
                </a:solidFill>
              </a:rPr>
              <a:t>Average issue readership </a:t>
            </a:r>
            <a:br>
              <a:rPr lang="en" sz="2800" b="1" i="0" u="none" baseline="0" dirty="0">
                <a:solidFill>
                  <a:schemeClr val="accent2"/>
                </a:solidFill>
              </a:rPr>
            </a:br>
            <a:r>
              <a:rPr lang="en" sz="2800" b="1" i="0" u="none" baseline="0" dirty="0">
                <a:solidFill>
                  <a:schemeClr val="accent2"/>
                </a:solidFill>
              </a:rPr>
              <a:t>+ digital weekly reach </a:t>
            </a:r>
            <a:br>
              <a:rPr lang="en" sz="2800" b="1" i="0" u="none" baseline="0" dirty="0">
                <a:solidFill>
                  <a:schemeClr val="accent2"/>
                </a:solidFill>
              </a:rPr>
            </a:br>
            <a:r>
              <a:rPr lang="en" sz="2800" b="1" i="0" u="none" baseline="0" dirty="0">
                <a:solidFill>
                  <a:schemeClr val="accent2"/>
                </a:solidFill>
              </a:rPr>
              <a:t>= total reach</a:t>
            </a:r>
          </a:p>
          <a:p>
            <a:pPr marL="0" indent="0" algn="l" rtl="0">
              <a:buNone/>
            </a:pPr>
            <a:r>
              <a:rPr lang="en" sz="2500" b="0" i="0" u="none" baseline="0" dirty="0"/>
              <a:t>The </a:t>
            </a:r>
            <a:r>
              <a:rPr lang="en" sz="2500" dirty="0"/>
              <a:t>total reachability figure </a:t>
            </a:r>
            <a:r>
              <a:rPr lang="en" sz="2500" b="0" i="0" u="none" baseline="0" dirty="0"/>
              <a:t>of the magazine is the number of print readers of the average magazine issue (AIR = average issue readership), plus the net number of users of different digital versions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C7461ED3-6EC9-0512-3EC5-6A758858FF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916" r="7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200" b="0" i="0" u="none" baseline="0" dirty="0">
                <a:solidFill>
                  <a:schemeClr val="accent2"/>
                </a:solidFill>
              </a:rPr>
              <a:t>The </a:t>
            </a:r>
            <a:r>
              <a:rPr lang="en" sz="3200" dirty="0">
                <a:solidFill>
                  <a:schemeClr val="accent2"/>
                </a:solidFill>
              </a:rPr>
              <a:t>percentage of </a:t>
            </a:r>
            <a:r>
              <a:rPr lang="en-GB" sz="3200" dirty="0">
                <a:solidFill>
                  <a:schemeClr val="accent2"/>
                </a:solidFill>
              </a:rPr>
              <a:t>coverage</a:t>
            </a:r>
            <a:r>
              <a:rPr lang="en" sz="3200" dirty="0">
                <a:solidFill>
                  <a:schemeClr val="accent2"/>
                </a:solidFill>
              </a:rPr>
              <a:t> </a:t>
            </a:r>
            <a:r>
              <a:rPr lang="en" sz="3200" b="0" i="0" u="none" baseline="0" dirty="0"/>
              <a:t>indicates how much of the target group the media in question reaches.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total 15+ population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651825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4,295,000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2,189,800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1,698,600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1,332,400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1,153,600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892,900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768,300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666,100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623,900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616,700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505,700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29A82102-DEA5-4C05-A034-BC6B2AED3D80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| 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2171947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2,195,000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F6890891-9781-44B0-96D9-9083C5D7DB9B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914735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2,099,000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44BA47E-AE05-49C3-988D-FA774B3089A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2023,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9847254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549,000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10.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FC86DB35-CF65-49E4-8257-F601E3B1711B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2023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N: 46,862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N: 23,130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men N: 23,732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3264</Words>
  <Application>Microsoft Macintosh PowerPoint</Application>
  <PresentationFormat>Widescreen</PresentationFormat>
  <Paragraphs>1251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Clattering</vt:lpstr>
      <vt:lpstr>Arial</vt:lpstr>
      <vt:lpstr>Neue Haas Unica W1G Light</vt:lpstr>
      <vt:lpstr>Neue Haas Unica W1G</vt:lpstr>
      <vt:lpstr>Canela Medium</vt:lpstr>
      <vt:lpstr>Aikakausmedia-presentaatiopohja-v2</vt:lpstr>
      <vt:lpstr>Readership, digital reach &amp;  total reach</vt:lpstr>
      <vt:lpstr>Contents</vt:lpstr>
      <vt:lpstr>Total reach (print + digital)</vt:lpstr>
      <vt:lpstr>PowerPoint Presentation</vt:lpstr>
      <vt:lpstr>PowerPoint Presentation</vt:lpstr>
      <vt:lpstr>Magazines with the highest total reach in 2023, total 15+ population</vt:lpstr>
      <vt:lpstr>Magazines with the highest total reach in 2023, women</vt:lpstr>
      <vt:lpstr>Magazines with the highest total reach in 2023, men</vt:lpstr>
      <vt:lpstr>Magazines with the highest total reach in 2023, 15–24 years old</vt:lpstr>
      <vt:lpstr>Magazines with the highest total reach in 2023, 25–34 years old</vt:lpstr>
      <vt:lpstr>Magazines with the highest total reach in 2023,  35–44 years old</vt:lpstr>
      <vt:lpstr>Magazines with the highest total reach in 2023, 45–54 years old</vt:lpstr>
      <vt:lpstr>Magazines with the highest total reach in 2023, 55–64 years old</vt:lpstr>
      <vt:lpstr>Magazines with the highest total reach in 2023, 65+years old</vt:lpstr>
      <vt:lpstr>Number of readers (print)</vt:lpstr>
      <vt:lpstr>PowerPoint Presentation</vt:lpstr>
      <vt:lpstr>Printed magazines with the largest readership in 2023, all 15+ population</vt:lpstr>
      <vt:lpstr>Printed magazines with the largest readership in 2023, women</vt:lpstr>
      <vt:lpstr>Printed magazines with the largest readership in 2023, men</vt:lpstr>
      <vt:lpstr>Printed magazines with the largest readership in 2023, 15–24 years old</vt:lpstr>
      <vt:lpstr>Printed magazines with the largest readership in 2023, 25–34 years old</vt:lpstr>
      <vt:lpstr>Printed magazines with the largest readership in 2023, 35–44 years old</vt:lpstr>
      <vt:lpstr>Printed magazines with the largest readership in 2023, 45–54 years old</vt:lpstr>
      <vt:lpstr>Printed magazines with the largest readership in 2023, 55–64 years old</vt:lpstr>
      <vt:lpstr>Printed magazines with the largest readership in 2023, 65+ years old</vt:lpstr>
      <vt:lpstr>Weekly digital reach</vt:lpstr>
      <vt:lpstr>PowerPoint Presentation</vt:lpstr>
      <vt:lpstr>Magazines with the highest digital reach in 2023, total 15+ population</vt:lpstr>
      <vt:lpstr>Magazines with the highest digital reach in 2023, women</vt:lpstr>
      <vt:lpstr>Magazines with the highest digital reach in 2023, men</vt:lpstr>
      <vt:lpstr>Magazines with the highest digital reach in 2023,  15–24 years old</vt:lpstr>
      <vt:lpstr>Magazines with the highest digital reach in 2023,  25–34 years old</vt:lpstr>
      <vt:lpstr>Magazines with the highest digital reach in 2023,  35–44 years old</vt:lpstr>
      <vt:lpstr>Magazines with the highest digital reach in 2023,  45–54 years old</vt:lpstr>
      <vt:lpstr>Magazines with the highest digital reach in 2023,  55–64 years old</vt:lpstr>
      <vt:lpstr>Magazines with the highest digital reach in 2023,  65+ years old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97</cp:revision>
  <dcterms:created xsi:type="dcterms:W3CDTF">2020-11-20T10:03:58Z</dcterms:created>
  <dcterms:modified xsi:type="dcterms:W3CDTF">2023-09-21T17:01:09Z</dcterms:modified>
</cp:coreProperties>
</file>