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3" r:id="rId4"/>
  </p:sldMasterIdLst>
  <p:notesMasterIdLst>
    <p:notesMasterId r:id="rId67"/>
  </p:notesMasterIdLst>
  <p:handoutMasterIdLst>
    <p:handoutMasterId r:id="rId68"/>
  </p:handoutMasterIdLst>
  <p:sldIdLst>
    <p:sldId id="299" r:id="rId5"/>
    <p:sldId id="1191" r:id="rId6"/>
    <p:sldId id="1275" r:id="rId7"/>
    <p:sldId id="1291" r:id="rId8"/>
    <p:sldId id="1293" r:id="rId9"/>
    <p:sldId id="1294" r:id="rId10"/>
    <p:sldId id="1292" r:id="rId11"/>
    <p:sldId id="1350" r:id="rId12"/>
    <p:sldId id="1290" r:id="rId13"/>
    <p:sldId id="1153" r:id="rId14"/>
    <p:sldId id="1274" r:id="rId15"/>
    <p:sldId id="1349" r:id="rId16"/>
    <p:sldId id="280" r:id="rId17"/>
    <p:sldId id="285" r:id="rId18"/>
    <p:sldId id="283" r:id="rId19"/>
    <p:sldId id="1279" r:id="rId20"/>
    <p:sldId id="1278" r:id="rId21"/>
    <p:sldId id="1209" r:id="rId22"/>
    <p:sldId id="1162" r:id="rId23"/>
    <p:sldId id="1288" r:id="rId24"/>
    <p:sldId id="257" r:id="rId25"/>
    <p:sldId id="1342" r:id="rId26"/>
    <p:sldId id="1313" r:id="rId27"/>
    <p:sldId id="1346" r:id="rId28"/>
    <p:sldId id="1312" r:id="rId29"/>
    <p:sldId id="1315" r:id="rId30"/>
    <p:sldId id="1319" r:id="rId31"/>
    <p:sldId id="1323" r:id="rId32"/>
    <p:sldId id="1331" r:id="rId33"/>
    <p:sldId id="1332" r:id="rId34"/>
    <p:sldId id="312" r:id="rId35"/>
    <p:sldId id="1309" r:id="rId36"/>
    <p:sldId id="1284" r:id="rId37"/>
    <p:sldId id="1296" r:id="rId38"/>
    <p:sldId id="1326" r:id="rId39"/>
    <p:sldId id="1339" r:id="rId40"/>
    <p:sldId id="1321" r:id="rId41"/>
    <p:sldId id="1338" r:id="rId42"/>
    <p:sldId id="1340" r:id="rId43"/>
    <p:sldId id="1341" r:id="rId44"/>
    <p:sldId id="1276" r:id="rId45"/>
    <p:sldId id="1307" r:id="rId46"/>
    <p:sldId id="1280" r:id="rId47"/>
    <p:sldId id="1283" r:id="rId48"/>
    <p:sldId id="1328" r:id="rId49"/>
    <p:sldId id="1325" r:id="rId50"/>
    <p:sldId id="1324" r:id="rId51"/>
    <p:sldId id="1335" r:id="rId52"/>
    <p:sldId id="1316" r:id="rId53"/>
    <p:sldId id="1336" r:id="rId54"/>
    <p:sldId id="1348" r:id="rId55"/>
    <p:sldId id="1337" r:id="rId56"/>
    <p:sldId id="1317" r:id="rId57"/>
    <p:sldId id="1320" r:id="rId58"/>
    <p:sldId id="1347" r:id="rId59"/>
    <p:sldId id="1333" r:id="rId60"/>
    <p:sldId id="1334" r:id="rId61"/>
    <p:sldId id="1304" r:id="rId62"/>
    <p:sldId id="1303" r:id="rId63"/>
    <p:sldId id="1302" r:id="rId64"/>
    <p:sldId id="1181" r:id="rId65"/>
    <p:sldId id="275" r:id="rId66"/>
  </p:sldIdLst>
  <p:sldSz cx="12192000" cy="6858000"/>
  <p:notesSz cx="6858000" cy="9144000"/>
  <p:embeddedFontLst>
    <p:embeddedFont>
      <p:font typeface="Canela Medium" pitchFamily="2" charset="77"/>
      <p:regular r:id="rId69"/>
    </p:embeddedFont>
    <p:embeddedFont>
      <p:font typeface="Clattering" pitchFamily="2" charset="0"/>
      <p:regular r:id="rId70"/>
    </p:embeddedFont>
    <p:embeddedFont>
      <p:font typeface="Neue Haas Unica Pro" panose="020B0504030206020203" pitchFamily="34" charset="77"/>
      <p:regular r:id="rId71"/>
      <p:bold r:id="rId72"/>
      <p:italic r:id="rId73"/>
      <p:boldItalic r:id="rId74"/>
    </p:embeddedFont>
    <p:embeddedFont>
      <p:font typeface="Neue Haas Unica W1G" panose="020B0404030206020203" pitchFamily="34" charset="0"/>
      <p:regular r:id="rId75"/>
      <p:bold r:id="rId76"/>
      <p:italic r:id="rId77"/>
      <p:boldItalic r:id="rId78"/>
    </p:embeddedFont>
    <p:embeddedFont>
      <p:font typeface="Neue Haas Unica W1G Light" panose="020B0404030206020203" pitchFamily="34" charset="0"/>
      <p:regular r:id="rId79"/>
      <p:italic r:id="rId80"/>
    </p:embeddedFont>
    <p:embeddedFont>
      <p:font typeface="Neue Haas Unica W1G Medium" panose="020B0404030206020203" pitchFamily="34" charset="0"/>
      <p:regular r:id="rId81"/>
      <p:italic r:id="rId82"/>
    </p:embeddedFont>
    <p:embeddedFont>
      <p:font typeface="Play" panose="020F0502020204030204" pitchFamily="34" charset="0"/>
      <p:regular r:id="rId83"/>
      <p:bold r:id="rId84"/>
      <p:italic r:id="rId85"/>
      <p:boldItalic r:id="rId86"/>
    </p:embeddedFont>
    <p:embeddedFont>
      <p:font typeface="Space Grotesk SemiBold" panose="020B0604020202020204" pitchFamily="34" charset="0"/>
      <p:regular r:id="rId87"/>
      <p:bold r:id="rId88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49"/>
    <a:srgbClr val="F5F5F5"/>
    <a:srgbClr val="FFE0E0"/>
    <a:srgbClr val="FF6464"/>
    <a:srgbClr val="F4CF67"/>
    <a:srgbClr val="F5F4F7"/>
    <a:srgbClr val="9CFFF8"/>
    <a:srgbClr val="8D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4" autoAdjust="0"/>
    <p:restoredTop sz="95782" autoAdjust="0"/>
  </p:normalViewPr>
  <p:slideViewPr>
    <p:cSldViewPr snapToGrid="0" snapToObjects="1">
      <p:cViewPr>
        <p:scale>
          <a:sx n="95" d="100"/>
          <a:sy n="95" d="100"/>
        </p:scale>
        <p:origin x="67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04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84" Type="http://schemas.openxmlformats.org/officeDocument/2006/relationships/font" Target="fonts/font16.fntdata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8.fntdata"/><Relationship Id="rId7" Type="http://schemas.openxmlformats.org/officeDocument/2006/relationships/slide" Target="slides/slide3.xml"/><Relationship Id="rId71" Type="http://schemas.openxmlformats.org/officeDocument/2006/relationships/font" Target="fonts/font3.fntdata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9.fntdata"/><Relationship Id="rId61" Type="http://schemas.openxmlformats.org/officeDocument/2006/relationships/slide" Target="slides/slide57.xml"/><Relationship Id="rId82" Type="http://schemas.openxmlformats.org/officeDocument/2006/relationships/font" Target="fonts/font14.fntdata"/><Relationship Id="rId1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638645678267321"/>
          <c:y val="5.9053870953830599E-2"/>
          <c:w val="0.42024677158462648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Tuotemainonta (n=475)</c:v>
                </c:pt>
                <c:pt idx="1">
                  <c:v>Yhteiskunnallinen mainonta (n=23)</c:v>
                </c:pt>
                <c:pt idx="2">
                  <c:v>Brändimainonta (n=32)</c:v>
                </c:pt>
                <c:pt idx="3">
                  <c:v>Palvelumainonta (n=37)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0.69</c:v>
                </c:pt>
                <c:pt idx="1">
                  <c:v>0.68</c:v>
                </c:pt>
                <c:pt idx="2">
                  <c:v>0.63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EE-45E0-9092-EB0043B0C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Neue Haas Unica W1G" panose="020B0504030206020203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527198283697929"/>
          <c:y val="5.5613391640775875E-2"/>
          <c:w val="0.47471163203274769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Liite (n = 88)</c:v>
                </c:pt>
                <c:pt idx="1">
                  <c:v>Tuotenäyte (n = 11)</c:v>
                </c:pt>
                <c:pt idx="2">
                  <c:v>Resepti (n = 16)</c:v>
                </c:pt>
                <c:pt idx="3">
                  <c:v>Advertoriaali (n = 41)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0.8</c:v>
                </c:pt>
                <c:pt idx="1">
                  <c:v>0.77</c:v>
                </c:pt>
                <c:pt idx="2">
                  <c:v>0.68</c:v>
                </c:pt>
                <c:pt idx="3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62-4C34-9DF8-A0CD2EDE5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latin typeface="Neue Haas Unica W1G" panose="020B0504030206020203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125643076020048"/>
          <c:y val="3.3735071265036193E-2"/>
          <c:w val="0.60986712442157953"/>
          <c:h val="0.932529857469927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eue Haas Unica W1G" panose="020B0504030206020203" pitchFamily="34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19"/>
                <c:pt idx="0">
                  <c:v> Koulut, kurssit ja konsultointipalvelut *</c:v>
                </c:pt>
                <c:pt idx="1">
                  <c:v> Pankit, rahoitus, vakuutukset</c:v>
                </c:pt>
                <c:pt idx="2">
                  <c:v> Kodin tekniikka *</c:v>
                </c:pt>
                <c:pt idx="3">
                  <c:v> Asuminen, rakentaminen</c:v>
                </c:pt>
                <c:pt idx="4">
                  <c:v> Auto- ja moottoriajoneuvotarvikkeet</c:v>
                </c:pt>
                <c:pt idx="5">
                  <c:v> Kustannusala</c:v>
                </c:pt>
                <c:pt idx="6">
                  <c:v> Lääkkeet, luontaistuotteet, vitamiinit</c:v>
                </c:pt>
                <c:pt idx="7">
                  <c:v> Matkailu ja liikenne</c:v>
                </c:pt>
                <c:pt idx="8">
                  <c:v> Yrityskuva ja yhteiskunnallinen</c:v>
                </c:pt>
                <c:pt idx="9">
                  <c:v> Muut tuotealat *</c:v>
                </c:pt>
                <c:pt idx="10">
                  <c:v> Autot, moottoriajoneuvot</c:v>
                </c:pt>
                <c:pt idx="11">
                  <c:v> Pukeutuminen, vaatteet</c:v>
                </c:pt>
                <c:pt idx="12">
                  <c:v> Muut palvelut</c:v>
                </c:pt>
                <c:pt idx="13">
                  <c:v> Kauneudenhoito ja hygienia</c:v>
                </c:pt>
                <c:pt idx="14">
                  <c:v> Veneet</c:v>
                </c:pt>
                <c:pt idx="15">
                  <c:v> Elintarvikkeet</c:v>
                </c:pt>
                <c:pt idx="16">
                  <c:v> Silmälasit, kellot, korut</c:v>
                </c:pt>
                <c:pt idx="17">
                  <c:v> Sisustaminen</c:v>
                </c:pt>
                <c:pt idx="18">
                  <c:v> Urheilu, kalastus ja metsästys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19"/>
                <c:pt idx="0">
                  <c:v>0.52</c:v>
                </c:pt>
                <c:pt idx="1">
                  <c:v>0.55000000000000004</c:v>
                </c:pt>
                <c:pt idx="2">
                  <c:v>0.63</c:v>
                </c:pt>
                <c:pt idx="3">
                  <c:v>0.65</c:v>
                </c:pt>
                <c:pt idx="4">
                  <c:v>0.65</c:v>
                </c:pt>
                <c:pt idx="5">
                  <c:v>0.66</c:v>
                </c:pt>
                <c:pt idx="6">
                  <c:v>0.66</c:v>
                </c:pt>
                <c:pt idx="7">
                  <c:v>0.66</c:v>
                </c:pt>
                <c:pt idx="8">
                  <c:v>0.66</c:v>
                </c:pt>
                <c:pt idx="9">
                  <c:v>0.66</c:v>
                </c:pt>
                <c:pt idx="10">
                  <c:v>0.7</c:v>
                </c:pt>
                <c:pt idx="11">
                  <c:v>0.7</c:v>
                </c:pt>
                <c:pt idx="12">
                  <c:v>0.7</c:v>
                </c:pt>
                <c:pt idx="13">
                  <c:v>0.71</c:v>
                </c:pt>
                <c:pt idx="14">
                  <c:v>0.71</c:v>
                </c:pt>
                <c:pt idx="15">
                  <c:v>0.72</c:v>
                </c:pt>
                <c:pt idx="16">
                  <c:v>0.73</c:v>
                </c:pt>
                <c:pt idx="17">
                  <c:v>0.74</c:v>
                </c:pt>
                <c:pt idx="18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8-4125-9A09-B8381055E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18958287"/>
        <c:axId val="1844834112"/>
      </c:barChart>
      <c:catAx>
        <c:axId val="141895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Neue Haas Unica W1G" panose="020B0504030206020203" pitchFamily="34" charset="0"/>
                <a:ea typeface="Roboto Medium" panose="02000000000000000000" pitchFamily="2" charset="0"/>
                <a:cs typeface="Roboto Medium" panose="02000000000000000000" pitchFamily="2" charset="0"/>
              </a:defRPr>
            </a:pPr>
            <a:endParaRPr lang="en-FI"/>
          </a:p>
        </c:txPr>
        <c:crossAx val="1844834112"/>
        <c:crosses val="autoZero"/>
        <c:auto val="1"/>
        <c:lblAlgn val="ctr"/>
        <c:lblOffset val="100"/>
        <c:noMultiLvlLbl val="0"/>
      </c:catAx>
      <c:valAx>
        <c:axId val="1844834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895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Neue Haas Unica W1G" panose="020B0504030206020203" pitchFamily="34" charset="0"/>
          <a:ea typeface="Roboto Medium" panose="02000000000000000000" pitchFamily="2" charset="0"/>
          <a:cs typeface="Roboto Medium" panose="02000000000000000000" pitchFamily="2" charset="0"/>
        </a:defRPr>
      </a:pPr>
      <a:endParaRPr lang="en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eue Haas Unica W1G" panose="020B0504030206020203" pitchFamily="34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19"/>
                <c:pt idx="0">
                  <c:v> Koulut, kurssit ja konsultointipalvelut</c:v>
                </c:pt>
                <c:pt idx="1">
                  <c:v> Muut tuotealat</c:v>
                </c:pt>
                <c:pt idx="2">
                  <c:v> Autot, moottoriajoneuvot</c:v>
                </c:pt>
                <c:pt idx="3">
                  <c:v> Lääkkeet, luontaistuotteet, vitamiinit</c:v>
                </c:pt>
                <c:pt idx="4">
                  <c:v> Auto- ja moottoriajoneuvotarvikkeet</c:v>
                </c:pt>
                <c:pt idx="5">
                  <c:v> Kodin tekniikka *</c:v>
                </c:pt>
                <c:pt idx="6">
                  <c:v> Pankit, rahoitus, vakuutukset *</c:v>
                </c:pt>
                <c:pt idx="7">
                  <c:v> Muut palvelut</c:v>
                </c:pt>
                <c:pt idx="8">
                  <c:v> Asuminen, rakentaminen</c:v>
                </c:pt>
                <c:pt idx="9">
                  <c:v> Matkailu ja liikenne</c:v>
                </c:pt>
                <c:pt idx="10">
                  <c:v> Kauneudenhoito ja hygienia</c:v>
                </c:pt>
                <c:pt idx="11">
                  <c:v> Pukeutuminen, vaatteet</c:v>
                </c:pt>
                <c:pt idx="12">
                  <c:v> Silmälasit, kellot, korut</c:v>
                </c:pt>
                <c:pt idx="13">
                  <c:v> Yrityskuva ja yhteiskunnallinen</c:v>
                </c:pt>
                <c:pt idx="14">
                  <c:v> Elintarvikkeet</c:v>
                </c:pt>
                <c:pt idx="15">
                  <c:v> Kustannusala</c:v>
                </c:pt>
                <c:pt idx="16">
                  <c:v> Veneet</c:v>
                </c:pt>
                <c:pt idx="17">
                  <c:v> Urheilu, kalastus ja metsästys</c:v>
                </c:pt>
                <c:pt idx="18">
                  <c:v> Sisustaminen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19"/>
                <c:pt idx="0">
                  <c:v>0.32</c:v>
                </c:pt>
                <c:pt idx="1">
                  <c:v>0.36</c:v>
                </c:pt>
                <c:pt idx="2">
                  <c:v>0.38</c:v>
                </c:pt>
                <c:pt idx="3">
                  <c:v>0.4</c:v>
                </c:pt>
                <c:pt idx="4">
                  <c:v>0.41</c:v>
                </c:pt>
                <c:pt idx="5">
                  <c:v>0.44</c:v>
                </c:pt>
                <c:pt idx="6">
                  <c:v>0.44</c:v>
                </c:pt>
                <c:pt idx="7">
                  <c:v>0.44</c:v>
                </c:pt>
                <c:pt idx="8">
                  <c:v>0.47</c:v>
                </c:pt>
                <c:pt idx="9">
                  <c:v>0.49</c:v>
                </c:pt>
                <c:pt idx="10">
                  <c:v>0.51</c:v>
                </c:pt>
                <c:pt idx="11">
                  <c:v>0.54</c:v>
                </c:pt>
                <c:pt idx="12">
                  <c:v>0.54</c:v>
                </c:pt>
                <c:pt idx="13">
                  <c:v>0.55000000000000004</c:v>
                </c:pt>
                <c:pt idx="14">
                  <c:v>0.56999999999999995</c:v>
                </c:pt>
                <c:pt idx="15">
                  <c:v>0.56999999999999995</c:v>
                </c:pt>
                <c:pt idx="16">
                  <c:v>0.56999999999999995</c:v>
                </c:pt>
                <c:pt idx="17">
                  <c:v>0.57999999999999996</c:v>
                </c:pt>
                <c:pt idx="18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8-4125-9A09-B8381055E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18958287"/>
        <c:axId val="1844834112"/>
      </c:barChart>
      <c:catAx>
        <c:axId val="141895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Neue Haas Unica W1G" panose="020B0504030206020203" pitchFamily="34" charset="0"/>
                <a:ea typeface="Roboto Medium" panose="02000000000000000000" pitchFamily="2" charset="0"/>
                <a:cs typeface="Roboto Medium" panose="02000000000000000000" pitchFamily="2" charset="0"/>
              </a:defRPr>
            </a:pPr>
            <a:endParaRPr lang="en-FI"/>
          </a:p>
        </c:txPr>
        <c:crossAx val="1844834112"/>
        <c:crosses val="autoZero"/>
        <c:auto val="1"/>
        <c:lblAlgn val="ctr"/>
        <c:lblOffset val="100"/>
        <c:noMultiLvlLbl val="0"/>
      </c:catAx>
      <c:valAx>
        <c:axId val="1844834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895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Neue Haas Unica W1G" panose="020B0504030206020203" pitchFamily="34" charset="0"/>
          <a:ea typeface="Roboto Medium" panose="02000000000000000000" pitchFamily="2" charset="0"/>
          <a:cs typeface="Roboto Medium" panose="02000000000000000000" pitchFamily="2" charset="0"/>
        </a:defRPr>
      </a:pPr>
      <a:endParaRPr lang="en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eue Haas Unica W1G" panose="020B0504030206020203" pitchFamily="34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19"/>
                <c:pt idx="0">
                  <c:v> Pankit, rahoitus, vakuutukset</c:v>
                </c:pt>
                <c:pt idx="1">
                  <c:v> Muut tuotealat</c:v>
                </c:pt>
                <c:pt idx="2">
                  <c:v> Asuminen, rakentaminen</c:v>
                </c:pt>
                <c:pt idx="3">
                  <c:v> Kauneudenhoito ja hygienia</c:v>
                </c:pt>
                <c:pt idx="4">
                  <c:v> Urheilu, kalastus ja metsästys</c:v>
                </c:pt>
                <c:pt idx="5">
                  <c:v> Sisustaminen *</c:v>
                </c:pt>
                <c:pt idx="6">
                  <c:v> Veneet *</c:v>
                </c:pt>
                <c:pt idx="7">
                  <c:v> Koulut, kurssit ja konsultointipalvelut</c:v>
                </c:pt>
                <c:pt idx="8">
                  <c:v> Matkailu ja liikenne</c:v>
                </c:pt>
                <c:pt idx="9">
                  <c:v> Silmälasit, kellot ,korut</c:v>
                </c:pt>
                <c:pt idx="10">
                  <c:v> Auto- ja moottoriajoneuvotarvikkeet</c:v>
                </c:pt>
                <c:pt idx="11">
                  <c:v> Autot, moottoriajoneuvot</c:v>
                </c:pt>
                <c:pt idx="12">
                  <c:v> Kodin tekniikka</c:v>
                </c:pt>
                <c:pt idx="13">
                  <c:v> Pukeutuminen, vaatteet</c:v>
                </c:pt>
                <c:pt idx="14">
                  <c:v> Muut palvelut</c:v>
                </c:pt>
                <c:pt idx="15">
                  <c:v> Lääkkeet, luontaistuotteet, vitamiinit</c:v>
                </c:pt>
                <c:pt idx="16">
                  <c:v> Yrityskuva ja yhteiskunnallinen</c:v>
                </c:pt>
                <c:pt idx="17">
                  <c:v> Kustannusala</c:v>
                </c:pt>
                <c:pt idx="18">
                  <c:v> Elintarvikkeet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19"/>
                <c:pt idx="0">
                  <c:v>0.32</c:v>
                </c:pt>
                <c:pt idx="1">
                  <c:v>0.55000000000000004</c:v>
                </c:pt>
                <c:pt idx="2">
                  <c:v>0.6</c:v>
                </c:pt>
                <c:pt idx="3">
                  <c:v>0.61</c:v>
                </c:pt>
                <c:pt idx="4">
                  <c:v>0.61</c:v>
                </c:pt>
                <c:pt idx="5">
                  <c:v>0.61</c:v>
                </c:pt>
                <c:pt idx="6">
                  <c:v>0.63</c:v>
                </c:pt>
                <c:pt idx="7">
                  <c:v>0.65</c:v>
                </c:pt>
                <c:pt idx="8">
                  <c:v>0.65</c:v>
                </c:pt>
                <c:pt idx="9">
                  <c:v>0.66</c:v>
                </c:pt>
                <c:pt idx="10">
                  <c:v>0.69</c:v>
                </c:pt>
                <c:pt idx="11">
                  <c:v>0.71</c:v>
                </c:pt>
                <c:pt idx="12">
                  <c:v>0.71</c:v>
                </c:pt>
                <c:pt idx="13">
                  <c:v>0.74</c:v>
                </c:pt>
                <c:pt idx="14">
                  <c:v>0.75</c:v>
                </c:pt>
                <c:pt idx="15">
                  <c:v>0.76</c:v>
                </c:pt>
                <c:pt idx="16">
                  <c:v>0.78</c:v>
                </c:pt>
                <c:pt idx="17">
                  <c:v>0.79</c:v>
                </c:pt>
                <c:pt idx="18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55-461D-81EA-0AB7B47CD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18958287"/>
        <c:axId val="1844834112"/>
      </c:barChart>
      <c:catAx>
        <c:axId val="141895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Neue Haas Unica W1G" panose="020B0504030206020203" pitchFamily="34" charset="0"/>
                <a:ea typeface="Roboto Medium" panose="02000000000000000000" pitchFamily="2" charset="0"/>
                <a:cs typeface="Roboto Medium" panose="02000000000000000000" pitchFamily="2" charset="0"/>
              </a:defRPr>
            </a:pPr>
            <a:endParaRPr lang="en-FI"/>
          </a:p>
        </c:txPr>
        <c:crossAx val="1844834112"/>
        <c:crosses val="autoZero"/>
        <c:auto val="1"/>
        <c:lblAlgn val="ctr"/>
        <c:lblOffset val="100"/>
        <c:noMultiLvlLbl val="0"/>
      </c:catAx>
      <c:valAx>
        <c:axId val="1844834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895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Neue Haas Unica W1G" panose="020B0504030206020203" pitchFamily="34" charset="0"/>
          <a:ea typeface="Roboto Medium" panose="02000000000000000000" pitchFamily="2" charset="0"/>
          <a:cs typeface="Roboto Medium" panose="02000000000000000000" pitchFamily="2" charset="0"/>
        </a:defRPr>
      </a:pPr>
      <a:endParaRPr lang="en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Neue Haas Unica W1G" panose="020B0504030206020203" pitchFamily="34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19"/>
                <c:pt idx="0">
                  <c:v> Pankit, rahoitus, vakuutukset</c:v>
                </c:pt>
                <c:pt idx="1">
                  <c:v> Muut tuotealat</c:v>
                </c:pt>
                <c:pt idx="2">
                  <c:v> Kauneudenhoito ja hygienia</c:v>
                </c:pt>
                <c:pt idx="3">
                  <c:v> Urheilu,kalastus ja metsästys</c:v>
                </c:pt>
                <c:pt idx="4">
                  <c:v> Sisustaminen</c:v>
                </c:pt>
                <c:pt idx="5">
                  <c:v> Asuminen, rakentaminen *</c:v>
                </c:pt>
                <c:pt idx="6">
                  <c:v> Koulut, kurssit ja konsultointipalvelut *</c:v>
                </c:pt>
                <c:pt idx="7">
                  <c:v> Matkailu ja liikenne</c:v>
                </c:pt>
                <c:pt idx="8">
                  <c:v> Silmälasit,kellot,korut</c:v>
                </c:pt>
                <c:pt idx="9">
                  <c:v> Kodin tekniikka</c:v>
                </c:pt>
                <c:pt idx="10">
                  <c:v> Autot, moottoriajoneuvot</c:v>
                </c:pt>
                <c:pt idx="11">
                  <c:v> Auto- ja moottoriajoneuvotarvikkeet</c:v>
                </c:pt>
                <c:pt idx="12">
                  <c:v> Kustannusala</c:v>
                </c:pt>
                <c:pt idx="13">
                  <c:v> Muut palvelut</c:v>
                </c:pt>
                <c:pt idx="14">
                  <c:v> Pukeutuminen, vaatteet</c:v>
                </c:pt>
                <c:pt idx="15">
                  <c:v> Veneet</c:v>
                </c:pt>
                <c:pt idx="16">
                  <c:v> Lääkkeet, luontaistuotteet, vitamiinit *</c:v>
                </c:pt>
                <c:pt idx="17">
                  <c:v> Yrityskuva ja yhteiskunnallinen</c:v>
                </c:pt>
                <c:pt idx="18">
                  <c:v> Elintarvikkeet</c:v>
                </c:pt>
              </c:strCache>
            </c:strRef>
          </c:cat>
          <c:val>
            <c:numRef>
              <c:f>Sheet1!$B$2:$B$27</c:f>
              <c:numCache>
                <c:formatCode>0%</c:formatCode>
                <c:ptCount val="19"/>
                <c:pt idx="0">
                  <c:v>0.22</c:v>
                </c:pt>
                <c:pt idx="1">
                  <c:v>0.48</c:v>
                </c:pt>
                <c:pt idx="2">
                  <c:v>0.55000000000000004</c:v>
                </c:pt>
                <c:pt idx="3">
                  <c:v>0.55000000000000004</c:v>
                </c:pt>
                <c:pt idx="4">
                  <c:v>0.55000000000000004</c:v>
                </c:pt>
                <c:pt idx="5">
                  <c:v>0.59</c:v>
                </c:pt>
                <c:pt idx="6">
                  <c:v>0.61</c:v>
                </c:pt>
                <c:pt idx="7">
                  <c:v>0.62</c:v>
                </c:pt>
                <c:pt idx="8">
                  <c:v>0.62</c:v>
                </c:pt>
                <c:pt idx="9">
                  <c:v>0.63</c:v>
                </c:pt>
                <c:pt idx="10">
                  <c:v>0.68</c:v>
                </c:pt>
                <c:pt idx="11">
                  <c:v>0.68</c:v>
                </c:pt>
                <c:pt idx="12">
                  <c:v>0.7</c:v>
                </c:pt>
                <c:pt idx="13">
                  <c:v>0.72</c:v>
                </c:pt>
                <c:pt idx="14">
                  <c:v>0.73</c:v>
                </c:pt>
                <c:pt idx="15">
                  <c:v>0.73</c:v>
                </c:pt>
                <c:pt idx="16">
                  <c:v>0.75</c:v>
                </c:pt>
                <c:pt idx="17">
                  <c:v>0.75</c:v>
                </c:pt>
                <c:pt idx="18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03-4AAE-8508-3924AFA31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18958287"/>
        <c:axId val="1844834112"/>
      </c:barChart>
      <c:catAx>
        <c:axId val="1418958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Neue Haas Unica W1G" panose="020B0504030206020203" pitchFamily="34" charset="0"/>
                <a:ea typeface="Roboto Medium" panose="02000000000000000000" pitchFamily="2" charset="0"/>
                <a:cs typeface="Roboto Medium" panose="02000000000000000000" pitchFamily="2" charset="0"/>
              </a:defRPr>
            </a:pPr>
            <a:endParaRPr lang="en-FI"/>
          </a:p>
        </c:txPr>
        <c:crossAx val="1844834112"/>
        <c:crosses val="autoZero"/>
        <c:auto val="1"/>
        <c:lblAlgn val="ctr"/>
        <c:lblOffset val="100"/>
        <c:noMultiLvlLbl val="0"/>
      </c:catAx>
      <c:valAx>
        <c:axId val="1844834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1895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Neue Haas Unica W1G" panose="020B0504030206020203" pitchFamily="34" charset="0"/>
          <a:ea typeface="Roboto Medium" panose="02000000000000000000" pitchFamily="2" charset="0"/>
          <a:cs typeface="Roboto Medium" panose="02000000000000000000" pitchFamily="2" charset="0"/>
        </a:defRPr>
      </a:pPr>
      <a:endParaRPr lang="en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Myönteinen vaikutus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Tutustumiskiinnostus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AA-E94B-B5FF-B0D3ED4CD9F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Neutraali vaikutus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Tutustumiskiinnostus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AA-E94B-B5FF-B0D3ED4CD9F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Kielteinen vaikutus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Tutustumiskiinnostus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AA-E94B-B5FF-B0D3ED4CD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6893968"/>
        <c:axId val="1532908223"/>
      </c:barChart>
      <c:catAx>
        <c:axId val="97689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Neue Haas Unica Pro" panose="020B0504030206020203" pitchFamily="34" charset="77"/>
                <a:ea typeface="+mn-ea"/>
                <a:cs typeface="+mn-cs"/>
              </a:defRPr>
            </a:pPr>
            <a:endParaRPr lang="en-FI"/>
          </a:p>
        </c:txPr>
        <c:crossAx val="1532908223"/>
        <c:crosses val="autoZero"/>
        <c:auto val="1"/>
        <c:lblAlgn val="ctr"/>
        <c:lblOffset val="100"/>
        <c:noMultiLvlLbl val="0"/>
      </c:catAx>
      <c:valAx>
        <c:axId val="153290822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7689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72490468405123"/>
          <c:y val="0.92490448857975904"/>
          <c:w val="0.55861338365884372"/>
          <c:h val="5.7317950188612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16731-4676-4049-B778-C85831E1F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C887A-2D2F-E940-8170-CB98732492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03909-B5E8-FB4E-AFE4-A87166A88C34}" type="datetimeFigureOut">
              <a:rPr lang="en-FI" smtClean="0">
                <a:latin typeface="Neue Haas Unica W1G" panose="020B0504030206020203" pitchFamily="34" charset="0"/>
              </a:rPr>
              <a:t>1.4.2025</a:t>
            </a:fld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4AAC1-5A48-8D47-9036-9B35BA37D1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B4C95-5904-FB43-9FE2-1A5C1BAD6A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F5268-A0E2-674D-AEA0-0DAD3129F1B4}" type="slidenum">
              <a:rPr lang="en-FI" smtClean="0">
                <a:latin typeface="Neue Haas Unica W1G" panose="020B0504030206020203" pitchFamily="34" charset="0"/>
              </a:rPr>
              <a:t>‹#›</a:t>
            </a:fld>
            <a:endParaRPr lang="en-FI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59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C4E458E5-F7A7-9540-B300-0997209ECD22}" type="datetimeFigureOut">
              <a:rPr lang="en-FI" smtClean="0"/>
              <a:pPr/>
              <a:t>1.4.2025</a:t>
            </a:fld>
            <a:endParaRPr lang="en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ECE063A0-E1D9-054C-B6B8-9DCE4E3BD599}" type="slidenum">
              <a:rPr lang="en-FI" smtClean="0"/>
              <a:pPr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8711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eue Haas Unica W1G" panose="020B0504030206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55974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9BB55CD1-2B6B-E322-8DB4-DE163B866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15A6F22E-86A5-5C3D-17BD-CD18600AC2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5A659F58-EEF7-568F-D0B3-F93657A0C4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1797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E6277F58-8F26-DBF9-BFAE-3C2CCD832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:notes">
            <a:extLst>
              <a:ext uri="{FF2B5EF4-FFF2-40B4-BE49-F238E27FC236}">
                <a16:creationId xmlns:a16="http://schemas.microsoft.com/office/drawing/2014/main" id="{699082D1-0A8F-F909-2F39-7AD2795F45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9:notes">
            <a:extLst>
              <a:ext uri="{FF2B5EF4-FFF2-40B4-BE49-F238E27FC236}">
                <a16:creationId xmlns:a16="http://schemas.microsoft.com/office/drawing/2014/main" id="{34269695-8843-46BE-4563-908194C618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4175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C53326AF-97D0-5355-8B44-52A1A88DD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>
            <a:extLst>
              <a:ext uri="{FF2B5EF4-FFF2-40B4-BE49-F238E27FC236}">
                <a16:creationId xmlns:a16="http://schemas.microsoft.com/office/drawing/2014/main" id="{C90A97BD-0E09-0C3F-8B72-6A6518027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2:notes">
            <a:extLst>
              <a:ext uri="{FF2B5EF4-FFF2-40B4-BE49-F238E27FC236}">
                <a16:creationId xmlns:a16="http://schemas.microsoft.com/office/drawing/2014/main" id="{4D70305C-FB33-9384-81F4-B30E8EA74B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2014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>
          <a:extLst>
            <a:ext uri="{FF2B5EF4-FFF2-40B4-BE49-F238E27FC236}">
              <a16:creationId xmlns:a16="http://schemas.microsoft.com/office/drawing/2014/main" id="{BFAE2A99-E597-4C94-DC73-98367D948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1ff288660d1_0_15:notes">
            <a:extLst>
              <a:ext uri="{FF2B5EF4-FFF2-40B4-BE49-F238E27FC236}">
                <a16:creationId xmlns:a16="http://schemas.microsoft.com/office/drawing/2014/main" id="{E71ADAA0-4152-147C-E3C0-392E4780FE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1ff288660d1_0_15:notes">
            <a:extLst>
              <a:ext uri="{FF2B5EF4-FFF2-40B4-BE49-F238E27FC236}">
                <a16:creationId xmlns:a16="http://schemas.microsoft.com/office/drawing/2014/main" id="{8E01DC83-DC23-513C-9DAD-55D3F91965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863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385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3be5ed41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g33be5ed41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>
          <a:extLst>
            <a:ext uri="{FF2B5EF4-FFF2-40B4-BE49-F238E27FC236}">
              <a16:creationId xmlns:a16="http://schemas.microsoft.com/office/drawing/2014/main" id="{CA5C7239-971A-EE3B-E88C-C515A7E68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3be5ed419a_0_0:notes">
            <a:extLst>
              <a:ext uri="{FF2B5EF4-FFF2-40B4-BE49-F238E27FC236}">
                <a16:creationId xmlns:a16="http://schemas.microsoft.com/office/drawing/2014/main" id="{3FD7C85F-05E2-1BF5-4ACF-F39D9D3122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g33be5ed419a_0_0:notes">
            <a:extLst>
              <a:ext uri="{FF2B5EF4-FFF2-40B4-BE49-F238E27FC236}">
                <a16:creationId xmlns:a16="http://schemas.microsoft.com/office/drawing/2014/main" id="{8255416B-FAF2-E94F-BC12-41B2BA6E2B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215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474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>
          <a:extLst>
            <a:ext uri="{FF2B5EF4-FFF2-40B4-BE49-F238E27FC236}">
              <a16:creationId xmlns:a16="http://schemas.microsoft.com/office/drawing/2014/main" id="{E1A9C4C6-C3CB-D504-437D-1B67412EC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:notes">
            <a:extLst>
              <a:ext uri="{FF2B5EF4-FFF2-40B4-BE49-F238E27FC236}">
                <a16:creationId xmlns:a16="http://schemas.microsoft.com/office/drawing/2014/main" id="{127E949D-EB25-40DF-07DF-7A3AD4A530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5:notes">
            <a:extLst>
              <a:ext uri="{FF2B5EF4-FFF2-40B4-BE49-F238E27FC236}">
                <a16:creationId xmlns:a16="http://schemas.microsoft.com/office/drawing/2014/main" id="{2E839EDD-E8F3-9542-8060-CC08250A12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5111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C9FC29DB-5117-15DE-2873-E319E471B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>
            <a:extLst>
              <a:ext uri="{FF2B5EF4-FFF2-40B4-BE49-F238E27FC236}">
                <a16:creationId xmlns:a16="http://schemas.microsoft.com/office/drawing/2014/main" id="{299B983C-B8EA-419D-B882-1BA5D02F1E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3:notes">
            <a:extLst>
              <a:ext uri="{FF2B5EF4-FFF2-40B4-BE49-F238E27FC236}">
                <a16:creationId xmlns:a16="http://schemas.microsoft.com/office/drawing/2014/main" id="{B7564A62-8050-20FD-6C10-8DD85F69A3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000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>
          <a:extLst>
            <a:ext uri="{FF2B5EF4-FFF2-40B4-BE49-F238E27FC236}">
              <a16:creationId xmlns:a16="http://schemas.microsoft.com/office/drawing/2014/main" id="{B1FB1FD9-6E1B-3E36-FB49-F37D1E602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7b3bdefa11_0_2017:notes">
            <a:extLst>
              <a:ext uri="{FF2B5EF4-FFF2-40B4-BE49-F238E27FC236}">
                <a16:creationId xmlns:a16="http://schemas.microsoft.com/office/drawing/2014/main" id="{0230E2F0-6DF5-5E87-20D7-F89E9FDAB6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7b3bdefa11_0_2017:notes">
            <a:extLst>
              <a:ext uri="{FF2B5EF4-FFF2-40B4-BE49-F238E27FC236}">
                <a16:creationId xmlns:a16="http://schemas.microsoft.com/office/drawing/2014/main" id="{920B651E-D526-0AE3-4A52-CB4DD67BC3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837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>
          <a:extLst>
            <a:ext uri="{FF2B5EF4-FFF2-40B4-BE49-F238E27FC236}">
              <a16:creationId xmlns:a16="http://schemas.microsoft.com/office/drawing/2014/main" id="{68E837FC-866C-1AE7-90F2-8D8C6415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>
            <a:extLst>
              <a:ext uri="{FF2B5EF4-FFF2-40B4-BE49-F238E27FC236}">
                <a16:creationId xmlns:a16="http://schemas.microsoft.com/office/drawing/2014/main" id="{2EEF18B0-748F-4B5E-000C-EFB0686A51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4:notes">
            <a:extLst>
              <a:ext uri="{FF2B5EF4-FFF2-40B4-BE49-F238E27FC236}">
                <a16:creationId xmlns:a16="http://schemas.microsoft.com/office/drawing/2014/main" id="{F625DE7E-B0DC-8619-73E4-BFF78DAF5E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8988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>
          <a:extLst>
            <a:ext uri="{FF2B5EF4-FFF2-40B4-BE49-F238E27FC236}">
              <a16:creationId xmlns:a16="http://schemas.microsoft.com/office/drawing/2014/main" id="{35D4C7A5-ADE2-C81C-1469-03F49A870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7b3bdefa11_0_2017:notes">
            <a:extLst>
              <a:ext uri="{FF2B5EF4-FFF2-40B4-BE49-F238E27FC236}">
                <a16:creationId xmlns:a16="http://schemas.microsoft.com/office/drawing/2014/main" id="{398F4305-BC93-C938-339D-A3ECAD6A3D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7b3bdefa11_0_2017:notes">
            <a:extLst>
              <a:ext uri="{FF2B5EF4-FFF2-40B4-BE49-F238E27FC236}">
                <a16:creationId xmlns:a16="http://schemas.microsoft.com/office/drawing/2014/main" id="{2C8AEA00-D447-5EEF-DD58-AA90606585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17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>
          <a:extLst>
            <a:ext uri="{FF2B5EF4-FFF2-40B4-BE49-F238E27FC236}">
              <a16:creationId xmlns:a16="http://schemas.microsoft.com/office/drawing/2014/main" id="{5C76A55F-FEC3-872F-2B90-6DD31BEC4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7b3bdefa11_0_2017:notes">
            <a:extLst>
              <a:ext uri="{FF2B5EF4-FFF2-40B4-BE49-F238E27FC236}">
                <a16:creationId xmlns:a16="http://schemas.microsoft.com/office/drawing/2014/main" id="{E22F44BE-AF54-CA67-F64A-F3ABD13C20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7b3bdefa11_0_2017:notes">
            <a:extLst>
              <a:ext uri="{FF2B5EF4-FFF2-40B4-BE49-F238E27FC236}">
                <a16:creationId xmlns:a16="http://schemas.microsoft.com/office/drawing/2014/main" id="{BA2B7524-6D42-D837-E2D1-007D7A8DB8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9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53DE6ADA-9792-0129-AAED-E728E40C1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:notes">
            <a:extLst>
              <a:ext uri="{FF2B5EF4-FFF2-40B4-BE49-F238E27FC236}">
                <a16:creationId xmlns:a16="http://schemas.microsoft.com/office/drawing/2014/main" id="{D53BEF9F-0249-7B99-093C-005D4EE4CB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:notes">
            <a:extLst>
              <a:ext uri="{FF2B5EF4-FFF2-40B4-BE49-F238E27FC236}">
                <a16:creationId xmlns:a16="http://schemas.microsoft.com/office/drawing/2014/main" id="{53F457C3-03FF-FBD9-18F7-DA51E716F0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338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>
          <a:extLst>
            <a:ext uri="{FF2B5EF4-FFF2-40B4-BE49-F238E27FC236}">
              <a16:creationId xmlns:a16="http://schemas.microsoft.com/office/drawing/2014/main" id="{7021AC27-50E8-CAB6-EEB4-3DC982B74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>
            <a:extLst>
              <a:ext uri="{FF2B5EF4-FFF2-40B4-BE49-F238E27FC236}">
                <a16:creationId xmlns:a16="http://schemas.microsoft.com/office/drawing/2014/main" id="{41697F74-5A65-3E68-2AC8-C3AC87958F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0:notes">
            <a:extLst>
              <a:ext uri="{FF2B5EF4-FFF2-40B4-BE49-F238E27FC236}">
                <a16:creationId xmlns:a16="http://schemas.microsoft.com/office/drawing/2014/main" id="{27AB45E5-B60F-0B98-942E-B73E44B5BD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75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5.emf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.emf"/><Relationship Id="rId7" Type="http://schemas.openxmlformats.org/officeDocument/2006/relationships/image" Target="../media/image30.emf"/><Relationship Id="rId12" Type="http://schemas.openxmlformats.org/officeDocument/2006/relationships/image" Target="../media/image33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emf"/><Relationship Id="rId11" Type="http://schemas.openxmlformats.org/officeDocument/2006/relationships/image" Target="../media/image4.png"/><Relationship Id="rId5" Type="http://schemas.openxmlformats.org/officeDocument/2006/relationships/image" Target="../media/image28.emf"/><Relationship Id="rId10" Type="http://schemas.openxmlformats.org/officeDocument/2006/relationships/image" Target="../media/image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85B4B8-873E-0F4D-9D77-8033075E11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2" t="54689" r="9393" b="5050"/>
          <a:stretch/>
        </p:blipFill>
        <p:spPr>
          <a:xfrm>
            <a:off x="0" y="-1036"/>
            <a:ext cx="12217400" cy="687228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568D8E-AFC5-9E4A-A6FF-D33AA04BCD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411864"/>
            <a:ext cx="12192000" cy="2619364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000" b="0" i="0">
                <a:solidFill>
                  <a:schemeClr val="bg1"/>
                </a:solidFill>
                <a:latin typeface="Clattering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Lehden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E811F-B1B3-2C47-99A0-362276A99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4219BBAB-C637-FC4E-952A-E23A67D1E6DB}"/>
              </a:ext>
            </a:extLst>
          </p:cNvPr>
          <p:cNvSpPr txBox="1">
            <a:spLocks/>
          </p:cNvSpPr>
          <p:nvPr/>
        </p:nvSpPr>
        <p:spPr>
          <a:xfrm>
            <a:off x="2169459" y="6044014"/>
            <a:ext cx="7853081" cy="760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/>
              <a:t>ADAM – Aikakausmedian tutkimus ammatti- ja järjestömedioille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0442EAC-0833-6741-BC3E-0C161C987107}"/>
              </a:ext>
            </a:extLst>
          </p:cNvPr>
          <p:cNvSpPr txBox="1">
            <a:spLocks/>
          </p:cNvSpPr>
          <p:nvPr/>
        </p:nvSpPr>
        <p:spPr>
          <a:xfrm>
            <a:off x="2169459" y="239562"/>
            <a:ext cx="7853081" cy="760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/>
              <a:t>Lukija- ja huomioarvotutkimus 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AB7A8A-194A-894E-AE44-2BD42E510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D0CB9-7F6C-1446-89C5-46BCC806C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2" t="54689" r="9393" b="5050"/>
          <a:stretch/>
        </p:blipFill>
        <p:spPr>
          <a:xfrm>
            <a:off x="0" y="-1036"/>
            <a:ext cx="12217400" cy="6872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896B9-7572-5247-AB68-71B32FBB1B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59EA204-852C-5732-7BD9-04911CA642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1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lkkä teksti 2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002649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EAE32C15-1040-F8A4-0C0C-204CD48FF29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81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F5F4F7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1091E-6CBC-F94E-82C1-D26EBC3D43DB}"/>
              </a:ext>
            </a:extLst>
          </p:cNvPr>
          <p:cNvSpPr/>
          <p:nvPr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53A99C-DA27-C64C-8A9E-73A08717DE40}"/>
              </a:ext>
            </a:extLst>
          </p:cNvPr>
          <p:cNvSpPr/>
          <p:nvPr userDrawn="1"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132729-A13F-604B-8C3D-C4B23686F6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B4CCEB0-81B5-BA86-2E6A-C17E855491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5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1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8A087-0E54-5548-BBE0-62F93A13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82487-CC65-DF4E-B7FB-142940BCC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DFE61-9C82-874D-91B5-3D1F31183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3AA1F-E368-B543-88FE-1095BFDA89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1BDEF7-650B-D341-B362-16453A3141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8CA5DA7-0A39-53E5-1379-0037689ACA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6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60454D8C-2BB1-9E44-AF4E-03E0D2A69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31199" y="1498600"/>
            <a:ext cx="3835400" cy="535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12A292D3-F376-BC42-8199-EED512B83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199" y="1498600"/>
            <a:ext cx="3835400" cy="53594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D6964FFF-F03F-7347-A53C-ACC842D0497A}"/>
              </a:ext>
            </a:extLst>
          </p:cNvPr>
          <p:cNvSpPr txBox="1">
            <a:spLocks/>
          </p:cNvSpPr>
          <p:nvPr userDrawn="1"/>
        </p:nvSpPr>
        <p:spPr>
          <a:xfrm>
            <a:off x="25401" y="6375470"/>
            <a:ext cx="12192000" cy="166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FI" sz="1400" dirty="0">
              <a:solidFill>
                <a:schemeClr val="tx2"/>
              </a:solidFill>
            </a:endParaRPr>
          </a:p>
        </p:txBody>
      </p:sp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D4B00462-EF71-75F0-93B9-A10BA3A157FF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221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3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ed flower&#10;&#10;Description automatically generated with low confidence">
            <a:extLst>
              <a:ext uri="{FF2B5EF4-FFF2-40B4-BE49-F238E27FC236}">
                <a16:creationId xmlns:a16="http://schemas.microsoft.com/office/drawing/2014/main" id="{3E2321CA-1CEE-C848-BF8A-B8C4D39C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6900"/>
            <a:ext cx="5295900" cy="3721100"/>
          </a:xfrm>
          <a:prstGeom prst="rect">
            <a:avLst/>
          </a:prstGeom>
        </p:spPr>
      </p:pic>
      <p:pic>
        <p:nvPicPr>
          <p:cNvPr id="14" name="Picture 13" descr="A close up of a red flower&#10;&#10;Description automatically generated with low confidence">
            <a:extLst>
              <a:ext uri="{FF2B5EF4-FFF2-40B4-BE49-F238E27FC236}">
                <a16:creationId xmlns:a16="http://schemas.microsoft.com/office/drawing/2014/main" id="{EE49C92E-A468-0A45-8B34-D258A97261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36900"/>
            <a:ext cx="5295900" cy="372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59427579-F19E-ADD5-6569-04161B012F5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240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äliotsikko 3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049F04-7670-3A4C-861F-A424F1F69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761"/>
          <a:stretch/>
        </p:blipFill>
        <p:spPr>
          <a:xfrm>
            <a:off x="511911" y="4451375"/>
            <a:ext cx="4001507" cy="2406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EB528-90B0-0043-9495-31031C9C2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77" t="3102" r="1" b="3435"/>
          <a:stretch/>
        </p:blipFill>
        <p:spPr>
          <a:xfrm rot="5400000">
            <a:off x="3389645" y="-3391020"/>
            <a:ext cx="5438107" cy="12217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62116D-E428-1542-8D91-02F803356A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2" r="-2" b="9528"/>
          <a:stretch/>
        </p:blipFill>
        <p:spPr>
          <a:xfrm rot="10800000">
            <a:off x="8585199" y="-1370"/>
            <a:ext cx="3632201" cy="46933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E727B2-1592-8F47-932B-EA3B02654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77" t="3102" r="1" b="3435"/>
          <a:stretch/>
        </p:blipFill>
        <p:spPr>
          <a:xfrm rot="5400000">
            <a:off x="3389645" y="-3391020"/>
            <a:ext cx="5438107" cy="12217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B7A15B-D8A5-8B44-A90A-23603F06CA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462"/>
          <a:stretch/>
        </p:blipFill>
        <p:spPr>
          <a:xfrm>
            <a:off x="3256223" y="-1373"/>
            <a:ext cx="3183137" cy="1540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38BCEE-3A78-4F40-AA83-5706F07E7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2" r="-2" b="9528"/>
          <a:stretch/>
        </p:blipFill>
        <p:spPr>
          <a:xfrm rot="10800000">
            <a:off x="8585199" y="-1370"/>
            <a:ext cx="3632201" cy="4693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26A7BF-DCA5-034E-9852-684FC817A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462"/>
          <a:stretch/>
        </p:blipFill>
        <p:spPr>
          <a:xfrm>
            <a:off x="3256223" y="-1373"/>
            <a:ext cx="3183137" cy="1540892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53DF975B-2F92-C270-74E2-55080D9AC93A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805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otsikk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F6BB2-C1B8-7740-A54C-80F05EC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59" b="63423"/>
          <a:stretch/>
        </p:blipFill>
        <p:spPr>
          <a:xfrm>
            <a:off x="-25401" y="2311400"/>
            <a:ext cx="4578017" cy="454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4CDB7-CB48-F14C-B643-4823261F3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59" b="63423"/>
          <a:stretch/>
        </p:blipFill>
        <p:spPr>
          <a:xfrm>
            <a:off x="-25401" y="2311400"/>
            <a:ext cx="4578017" cy="4546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B02E8-0C9B-0840-BF76-40E7D4C4F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EA4-FBA3-4D4F-B7C4-52EDB256E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58"/>
          <a:stretch/>
        </p:blipFill>
        <p:spPr>
          <a:xfrm>
            <a:off x="7111999" y="-11205"/>
            <a:ext cx="5105401" cy="2810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054CBC-96B4-864B-AEFE-BCABA3ADD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58"/>
          <a:stretch/>
        </p:blipFill>
        <p:spPr>
          <a:xfrm>
            <a:off x="7111999" y="-11205"/>
            <a:ext cx="5105401" cy="2810155"/>
          </a:xfrm>
          <a:prstGeom prst="rect">
            <a:avLst/>
          </a:prstGeom>
        </p:spPr>
      </p:pic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2F0271F-42D0-7334-ED1B-E9624BEFCF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5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äliotsikk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B02E8-0C9B-0840-BF76-40E7D4C4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72F6B-BE08-2D4B-937C-4E58EDC8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9D8FE-23AB-8E4B-9D11-5650854F07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29AD33-C9D9-F440-9290-7AA5752D5E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7BF4E-5F0E-B54F-8DF9-165B68678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D5A9F0D-B969-9CBD-8774-8320103B91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58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otsikk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B02E8-0C9B-0840-BF76-40E7D4C4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72F6B-BE08-2D4B-937C-4E58EDC8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9D8FE-23AB-8E4B-9D11-5650854F07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29AD33-C9D9-F440-9290-7AA5752D5E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7BF4E-5F0E-B54F-8DF9-165B68678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BC17018-019F-7C5B-E13A-F66A0B8D13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50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tyyl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2510D3-A6F3-1B4D-AB47-636E1C231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5ADD5D-2380-FD4F-B989-003BD17CCF76}"/>
              </a:ext>
            </a:extLst>
          </p:cNvPr>
          <p:cNvGrpSpPr/>
          <p:nvPr/>
        </p:nvGrpSpPr>
        <p:grpSpPr>
          <a:xfrm>
            <a:off x="10422697" y="0"/>
            <a:ext cx="1773462" cy="1333262"/>
            <a:chOff x="10422697" y="0"/>
            <a:chExt cx="1773462" cy="13332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A43EF6-8C10-F142-8BD6-CF718FB7A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618" r="36215"/>
            <a:stretch/>
          </p:blipFill>
          <p:spPr>
            <a:xfrm>
              <a:off x="10422697" y="0"/>
              <a:ext cx="1487022" cy="13332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4222F8-F24A-9B4E-A1BE-271304EBB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380" t="26618" r="14046"/>
            <a:stretch/>
          </p:blipFill>
          <p:spPr>
            <a:xfrm>
              <a:off x="11623279" y="0"/>
              <a:ext cx="572880" cy="133326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7459C2-7B15-6E45-B29B-8CE06D5D13DF}"/>
              </a:ext>
            </a:extLst>
          </p:cNvPr>
          <p:cNvGrpSpPr/>
          <p:nvPr userDrawn="1"/>
        </p:nvGrpSpPr>
        <p:grpSpPr>
          <a:xfrm>
            <a:off x="10422697" y="0"/>
            <a:ext cx="1773462" cy="1333262"/>
            <a:chOff x="10422697" y="0"/>
            <a:chExt cx="1773462" cy="13332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BA95EF-47F3-C140-864F-4566CB13D1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618" r="36215"/>
            <a:stretch/>
          </p:blipFill>
          <p:spPr>
            <a:xfrm>
              <a:off x="10422697" y="0"/>
              <a:ext cx="1487022" cy="13332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08FF52-E7C7-8F46-9F0E-DCD4089155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380" t="26618" r="14046"/>
            <a:stretch/>
          </p:blipFill>
          <p:spPr>
            <a:xfrm>
              <a:off x="11623279" y="0"/>
              <a:ext cx="572880" cy="1333262"/>
            </a:xfrm>
            <a:prstGeom prst="rect">
              <a:avLst/>
            </a:prstGeom>
          </p:spPr>
        </p:pic>
      </p:grp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CF376A7B-74E7-6F06-1D1D-552D8BD7CB60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23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568D8E-AFC5-9E4A-A6FF-D33AA04BCD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411864"/>
            <a:ext cx="12192000" cy="2619364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000" b="0" i="0">
                <a:solidFill>
                  <a:schemeClr val="bg1"/>
                </a:solidFill>
                <a:latin typeface="Clattering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Lehden</a:t>
            </a:r>
            <a:r>
              <a:rPr lang="en-GB" dirty="0"/>
              <a:t> </a:t>
            </a:r>
            <a:r>
              <a:rPr lang="en-GB" dirty="0" err="1"/>
              <a:t>nimi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E811F-B1B3-2C47-99A0-362276A99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4219BBAB-C637-FC4E-952A-E23A67D1E6DB}"/>
              </a:ext>
            </a:extLst>
          </p:cNvPr>
          <p:cNvSpPr txBox="1">
            <a:spLocks/>
          </p:cNvSpPr>
          <p:nvPr/>
        </p:nvSpPr>
        <p:spPr>
          <a:xfrm>
            <a:off x="2169459" y="6044014"/>
            <a:ext cx="7853081" cy="760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/>
              <a:t>ADAM – Aikakausmedian tutkimus ammatti- ja järjestömedioille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0442EAC-0833-6741-BC3E-0C161C987107}"/>
              </a:ext>
            </a:extLst>
          </p:cNvPr>
          <p:cNvSpPr txBox="1">
            <a:spLocks/>
          </p:cNvSpPr>
          <p:nvPr/>
        </p:nvSpPr>
        <p:spPr>
          <a:xfrm>
            <a:off x="2169459" y="239562"/>
            <a:ext cx="7853081" cy="760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/>
              <a:t>Lukija- ja huomioarvotutkimus 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AB7A8A-194A-894E-AE44-2BD42E51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896B9-7572-5247-AB68-71B32FBB1B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59EA204-852C-5732-7BD9-04911CA642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90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palsta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buNone/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buFont typeface="Arial" panose="020B0604020202020204" pitchFamily="34" charset="0"/>
              <a:buChar char="•"/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buFont typeface="Arial" panose="020B0604020202020204" pitchFamily="34" charset="0"/>
              <a:buChar char="•"/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buNone/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buFont typeface="Arial" panose="020B0604020202020204" pitchFamily="34" charset="0"/>
              <a:buChar char="•"/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buFont typeface="Arial" panose="020B0604020202020204" pitchFamily="34" charset="0"/>
              <a:buChar char="•"/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AB6523-61F3-4A4F-9DAF-3C38EA5EAAEE}"/>
              </a:ext>
            </a:extLst>
          </p:cNvPr>
          <p:cNvGrpSpPr/>
          <p:nvPr/>
        </p:nvGrpSpPr>
        <p:grpSpPr>
          <a:xfrm>
            <a:off x="10422697" y="0"/>
            <a:ext cx="1773462" cy="1333262"/>
            <a:chOff x="10422697" y="0"/>
            <a:chExt cx="1773462" cy="13332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32F4FF-B802-0E4B-AF28-35AEA1D7B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618" r="36215"/>
            <a:stretch/>
          </p:blipFill>
          <p:spPr>
            <a:xfrm>
              <a:off x="10422697" y="0"/>
              <a:ext cx="1487022" cy="13332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AAA9BA-67D4-BB43-8654-0CD93EEC6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380" t="26618" r="14046"/>
            <a:stretch/>
          </p:blipFill>
          <p:spPr>
            <a:xfrm>
              <a:off x="11623279" y="0"/>
              <a:ext cx="572880" cy="133326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B6323-2B59-0643-A1BE-74A85B588A64}"/>
              </a:ext>
            </a:extLst>
          </p:cNvPr>
          <p:cNvGrpSpPr/>
          <p:nvPr userDrawn="1"/>
        </p:nvGrpSpPr>
        <p:grpSpPr>
          <a:xfrm>
            <a:off x="10422697" y="0"/>
            <a:ext cx="1773462" cy="1333262"/>
            <a:chOff x="10422697" y="0"/>
            <a:chExt cx="1773462" cy="133326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FF90030-108B-0541-9CC0-DB91BBBE18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618" r="36215"/>
            <a:stretch/>
          </p:blipFill>
          <p:spPr>
            <a:xfrm>
              <a:off x="10422697" y="0"/>
              <a:ext cx="1487022" cy="13332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7E3051-EA67-9F4B-AFC9-B90D98C4CC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380" t="26618" r="14046"/>
            <a:stretch/>
          </p:blipFill>
          <p:spPr>
            <a:xfrm>
              <a:off x="11623279" y="0"/>
              <a:ext cx="572880" cy="1333262"/>
            </a:xfrm>
            <a:prstGeom prst="rect">
              <a:avLst/>
            </a:prstGeom>
          </p:spPr>
        </p:pic>
      </p:grpSp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4AAC96F0-B1EF-723E-BEE7-29C320F181B2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872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tyy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2E815D-6D20-AF49-B68B-D5CD5D77E85D}"/>
              </a:ext>
            </a:extLst>
          </p:cNvPr>
          <p:cNvGrpSpPr/>
          <p:nvPr/>
        </p:nvGrpSpPr>
        <p:grpSpPr>
          <a:xfrm>
            <a:off x="10484812" y="0"/>
            <a:ext cx="1707188" cy="1358662"/>
            <a:chOff x="10484812" y="0"/>
            <a:chExt cx="1707188" cy="13586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2B6D43-EAE1-2C47-9566-14FA25019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434" t="27103" r="13753"/>
            <a:stretch/>
          </p:blipFill>
          <p:spPr>
            <a:xfrm>
              <a:off x="11688417" y="0"/>
              <a:ext cx="503583" cy="13586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A91398-61B8-6947-8E02-9B73D9958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03" r="36959"/>
            <a:stretch/>
          </p:blipFill>
          <p:spPr>
            <a:xfrm>
              <a:off x="10484812" y="0"/>
              <a:ext cx="1455396" cy="135866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7652C0-9BF6-214F-823A-AF36423E2080}"/>
              </a:ext>
            </a:extLst>
          </p:cNvPr>
          <p:cNvGrpSpPr/>
          <p:nvPr userDrawn="1"/>
        </p:nvGrpSpPr>
        <p:grpSpPr>
          <a:xfrm>
            <a:off x="10484812" y="0"/>
            <a:ext cx="1707188" cy="1358662"/>
            <a:chOff x="10484812" y="0"/>
            <a:chExt cx="1707188" cy="13586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A1E8E0-33D2-E542-B7A1-673DAA8196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434" t="27103" r="13753"/>
            <a:stretch/>
          </p:blipFill>
          <p:spPr>
            <a:xfrm>
              <a:off x="11688417" y="0"/>
              <a:ext cx="503583" cy="13586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AB13C0-C3A7-D84F-95AC-675C9A125A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03" r="36959"/>
            <a:stretch/>
          </p:blipFill>
          <p:spPr>
            <a:xfrm>
              <a:off x="10484812" y="0"/>
              <a:ext cx="1455396" cy="1358662"/>
            </a:xfrm>
            <a:prstGeom prst="rect">
              <a:avLst/>
            </a:prstGeom>
          </p:spPr>
        </p:pic>
      </p:grpSp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4C75AEDF-66A5-9914-5B1B-34097133704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05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erustyyli 2 yksi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58282"/>
            <a:ext cx="10515599" cy="479918"/>
          </a:xfrm>
          <a:solidFill>
            <a:schemeClr val="accent1"/>
          </a:solidFill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Canela Medium" pitchFamily="2" charset="77"/>
              </a:defRPr>
            </a:lvl1pPr>
          </a:lstStyle>
          <a:p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8605"/>
            <a:ext cx="10515600" cy="4821195"/>
          </a:xfrm>
        </p:spPr>
        <p:txBody>
          <a:bodyPr/>
          <a:lstStyle>
            <a:lvl1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10D0CA2E-5C03-0A4F-825D-8FCFFAEBF20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913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erustyyli 2 juoksevaa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58281"/>
            <a:ext cx="10515599" cy="826483"/>
          </a:xfrm>
          <a:solidFill>
            <a:schemeClr val="accent1"/>
          </a:solidFill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Canela Medium" pitchFamily="2" charset="77"/>
              </a:defRPr>
            </a:lvl1pPr>
          </a:lstStyle>
          <a:p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837"/>
            <a:ext cx="10515600" cy="4531963"/>
          </a:xfrm>
        </p:spPr>
        <p:txBody>
          <a:bodyPr numCol="2" spcCol="360000"/>
          <a:lstStyle>
            <a:lvl1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7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3C547846-9C5F-6D20-1D42-1BD6AB26941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888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palsta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buNone/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buNone/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EDF2B15-CCEA-AE4B-A94B-A887FAD27BCA}"/>
              </a:ext>
            </a:extLst>
          </p:cNvPr>
          <p:cNvGrpSpPr/>
          <p:nvPr/>
        </p:nvGrpSpPr>
        <p:grpSpPr>
          <a:xfrm>
            <a:off x="10484812" y="0"/>
            <a:ext cx="1707188" cy="1358662"/>
            <a:chOff x="10484812" y="0"/>
            <a:chExt cx="1707188" cy="13586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7BE1E7-6DA1-CA4A-970C-4D8F48D5F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434" t="27103" r="13753"/>
            <a:stretch/>
          </p:blipFill>
          <p:spPr>
            <a:xfrm>
              <a:off x="11688417" y="0"/>
              <a:ext cx="503583" cy="13586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590058-70C9-6444-95DC-D8ACB72BE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03" r="36959"/>
            <a:stretch/>
          </p:blipFill>
          <p:spPr>
            <a:xfrm>
              <a:off x="10484812" y="0"/>
              <a:ext cx="1455396" cy="135866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5D3D1F-ACF7-664C-AAFD-D2665CEDE116}"/>
              </a:ext>
            </a:extLst>
          </p:cNvPr>
          <p:cNvGrpSpPr/>
          <p:nvPr userDrawn="1"/>
        </p:nvGrpSpPr>
        <p:grpSpPr>
          <a:xfrm>
            <a:off x="10484812" y="0"/>
            <a:ext cx="1707188" cy="1358662"/>
            <a:chOff x="10484812" y="0"/>
            <a:chExt cx="1707188" cy="13586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FA6A8C2-86D4-F84D-A660-02F6BEE8B7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434" t="27103" r="13753"/>
            <a:stretch/>
          </p:blipFill>
          <p:spPr>
            <a:xfrm>
              <a:off x="11688417" y="0"/>
              <a:ext cx="503583" cy="13586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B30A04-0D0C-174A-BA8E-BD64330A60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03" r="36959"/>
            <a:stretch/>
          </p:blipFill>
          <p:spPr>
            <a:xfrm>
              <a:off x="10484812" y="0"/>
              <a:ext cx="1455396" cy="1358662"/>
            </a:xfrm>
            <a:prstGeom prst="rect">
              <a:avLst/>
            </a:prstGeom>
          </p:spPr>
        </p:pic>
      </p:grp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9449FC3D-9737-CBFF-B03A-3150B3FF9B9F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555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F9965911-B0BA-84D3-AD5B-707B317630C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261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4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1616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57D93-882A-7348-B149-EEDC6EB2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D72B2-0E38-4441-ACDA-CA2FF42A7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EF82217A-6620-2D22-EF2B-1271607249B0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746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412A1-AF24-0F40-B4BD-83E14FA32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821E695A-88EF-8802-70F4-7749E893063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11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586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7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479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E8F90-944F-6749-BFD9-9F1BC6609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C901F6B9-0969-5943-1302-8F05E73C662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021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8CEF7-0887-7B42-B47B-250C6841D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07328-92F1-AE44-84A6-753113B2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95C89-311C-774B-9D64-C85090C43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F2EC68-C36E-A44D-84B1-3A917E597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2439FDBE-B9FB-25DC-8AE6-5E3DD374DA75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92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87C4-888C-D443-97ED-678CA0198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10515600" cy="1325563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 dirty="0" err="1"/>
              <a:t>Sisältö</a:t>
            </a:r>
            <a:endParaRPr lang="en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1F004C-804C-1149-B4B9-EFF10150B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6031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9B38F8-395F-DC43-9EEA-948E5A663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38554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243C13-36F3-554B-B39E-5B18DAA5684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41528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5BC51B-1ECA-5E44-BCAA-88BEFC96EDC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492973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04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19E771-A6DD-F245-A557-A5F963888D0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89150" y="2689771"/>
            <a:ext cx="3460750" cy="536030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Ensimmäinen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3CD72D-80AF-1245-9965-4E40DEDCD20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89150" y="3491606"/>
            <a:ext cx="3460750" cy="424457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Toinen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227821-A9A2-F144-9C0A-25E20AEC0F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89150" y="4238328"/>
            <a:ext cx="3460750" cy="424458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Kolmas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ACDB04-5B3C-EB47-836C-C3EA4AB145E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89150" y="5015405"/>
            <a:ext cx="3460750" cy="497135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Neljäs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69E9D1-F6E6-0549-AAE5-FB75F727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5B4D369-D98D-4AAF-37E6-9D66235F69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40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8CEF7-0887-7B42-B47B-250C6841D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07328-92F1-AE44-84A6-753113B2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95C89-311C-774B-9D64-C85090C43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F2EC68-C36E-A44D-84B1-3A917E597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89D63161-48FB-C25A-0694-24A6CDDDA467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121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9529-7F45-A74F-0364-F8710C0C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433922A9-E395-618C-D729-9D24524F861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525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2297D2B-70FB-C44F-B6F7-90D9BB2899F8}"/>
              </a:ext>
            </a:extLst>
          </p:cNvPr>
          <p:cNvSpPr txBox="1">
            <a:spLocks/>
          </p:cNvSpPr>
          <p:nvPr/>
        </p:nvSpPr>
        <p:spPr>
          <a:xfrm>
            <a:off x="0" y="315889"/>
            <a:ext cx="5637211" cy="346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400" dirty="0">
                <a:solidFill>
                  <a:schemeClr val="bg1"/>
                </a:solidFill>
              </a:rPr>
              <a:t>ADAM-lukijatutkimus,</a:t>
            </a:r>
            <a:r>
              <a:rPr lang="en-US" sz="1400" dirty="0">
                <a:solidFill>
                  <a:schemeClr val="bg1"/>
                </a:solidFill>
              </a:rPr>
              <a:t>Tehy-lehti2/2021</a:t>
            </a:r>
            <a:endParaRPr lang="en-FI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54BD40-A9F0-DA46-AFA3-A08D0C8FA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6C105F-4D36-E342-B30F-40872D54E4ED}"/>
              </a:ext>
            </a:extLst>
          </p:cNvPr>
          <p:cNvSpPr/>
          <p:nvPr userDrawn="1"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F8ECCBC3-AF2A-67BD-CFCF-9B5435AE6BC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190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+ 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1DF3D-FFF1-544C-9D09-EC9A99E36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5637213" cy="6858000"/>
          </a:xfrm>
        </p:spPr>
        <p:txBody>
          <a:bodyPr lIns="720000" tIns="720000" rIns="720000" bIns="720000" anchor="ctr"/>
          <a:lstStyle>
            <a:lvl1pPr algn="ctr">
              <a:buNone/>
              <a:defRPr sz="20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1pPr>
            <a:lvl2pPr>
              <a:buNone/>
              <a:defRPr sz="16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tekstiä</a:t>
            </a:r>
            <a:r>
              <a:rPr lang="en-GB" dirty="0"/>
              <a:t>. Kuvan </a:t>
            </a:r>
            <a:r>
              <a:rPr lang="en-GB" dirty="0" err="1"/>
              <a:t>paikka</a:t>
            </a:r>
            <a:r>
              <a:rPr lang="en-GB" dirty="0"/>
              <a:t> </a:t>
            </a:r>
            <a:r>
              <a:rPr lang="en-GB" dirty="0" err="1"/>
              <a:t>oikealla</a:t>
            </a:r>
            <a:r>
              <a:rPr lang="en-GB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1CFA4-EDDE-694D-8513-0734361DE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48" r="39959"/>
          <a:stretch/>
        </p:blipFill>
        <p:spPr>
          <a:xfrm>
            <a:off x="10504168" y="0"/>
            <a:ext cx="1687831" cy="1832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246287-90C3-CB4F-A42A-0C9C43F1A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B2955371-8161-1A4C-939E-CE41C32115AB}"/>
              </a:ext>
            </a:extLst>
          </p:cNvPr>
          <p:cNvSpPr txBox="1">
            <a:spLocks/>
          </p:cNvSpPr>
          <p:nvPr/>
        </p:nvSpPr>
        <p:spPr>
          <a:xfrm>
            <a:off x="0" y="315889"/>
            <a:ext cx="5637211" cy="346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400" dirty="0">
                <a:solidFill>
                  <a:schemeClr val="bg1"/>
                </a:solidFill>
              </a:rPr>
              <a:t>ADAM-lukijatutkimus,</a:t>
            </a:r>
            <a:r>
              <a:rPr lang="en-US" sz="1400" dirty="0">
                <a:solidFill>
                  <a:schemeClr val="bg1"/>
                </a:solidFill>
              </a:rPr>
              <a:t>Tehy-lehti2/2021</a:t>
            </a:r>
            <a:endParaRPr lang="en-FI" sz="1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3EE84-4B0B-DB4E-BE31-05FBFB522C32}"/>
              </a:ext>
            </a:extLst>
          </p:cNvPr>
          <p:cNvSpPr/>
          <p:nvPr userDrawn="1"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BD63D1-B894-E440-99CA-30AA64AA2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48" r="39959"/>
          <a:stretch/>
        </p:blipFill>
        <p:spPr>
          <a:xfrm>
            <a:off x="10504168" y="0"/>
            <a:ext cx="1687831" cy="1832516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7DD4C401-2536-A57E-1CDA-761A98D06E39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679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D418292-9197-6C47-84C7-708C2F428EBA}"/>
              </a:ext>
            </a:extLst>
          </p:cNvPr>
          <p:cNvSpPr txBox="1">
            <a:spLocks/>
          </p:cNvSpPr>
          <p:nvPr/>
        </p:nvSpPr>
        <p:spPr>
          <a:xfrm>
            <a:off x="6554789" y="315889"/>
            <a:ext cx="5637211" cy="346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sz="1600" dirty="0">
                <a:solidFill>
                  <a:schemeClr val="bg1"/>
                </a:solidFill>
              </a:rPr>
              <a:t>ADAM-lukijatutkimus,</a:t>
            </a:r>
            <a:r>
              <a:rPr lang="en-US" sz="1600" dirty="0">
                <a:solidFill>
                  <a:schemeClr val="bg1"/>
                </a:solidFill>
              </a:rPr>
              <a:t>Tehy-lehti2/2021</a:t>
            </a:r>
            <a:endParaRPr lang="en-FI" sz="16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265247-AB99-AA44-9D2E-7FC75964748D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62E5F5-DF6B-BA4A-B788-17861E992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317F3660-6128-5C8E-305C-8374FCB872D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7694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+ 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93556-6808-CF4D-9C3C-01F8D686B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59" t="65667"/>
          <a:stretch/>
        </p:blipFill>
        <p:spPr>
          <a:xfrm flipH="1">
            <a:off x="9994839" y="4811"/>
            <a:ext cx="2197161" cy="1048027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B9EC05-4D0B-224B-B696-FFAFD1F981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0"/>
            <a:ext cx="5638800" cy="6858000"/>
          </a:xfrm>
        </p:spPr>
        <p:txBody>
          <a:bodyPr lIns="720000" tIns="720000" rIns="720000" bIns="720000" anchor="ctr"/>
          <a:lstStyle>
            <a:lvl1pPr algn="ctr"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1pPr>
            <a:lvl2pPr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2pPr>
            <a:lvl3pPr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3pPr>
            <a:lvl4pPr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4pPr>
            <a:lvl5pPr>
              <a:buNone/>
              <a:defRPr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5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tekstiä</a:t>
            </a:r>
            <a:r>
              <a:rPr lang="en-GB" dirty="0"/>
              <a:t>. </a:t>
            </a:r>
            <a:r>
              <a:rPr lang="en-GB" dirty="0" err="1"/>
              <a:t>Korostukset</a:t>
            </a:r>
            <a:r>
              <a:rPr lang="en-GB" dirty="0"/>
              <a:t> </a:t>
            </a:r>
            <a:r>
              <a:rPr lang="en-GB" dirty="0" err="1"/>
              <a:t>tekstissä</a:t>
            </a:r>
            <a:r>
              <a:rPr lang="en-GB" dirty="0"/>
              <a:t> 100 % </a:t>
            </a:r>
            <a:r>
              <a:rPr lang="en-GB" dirty="0" err="1"/>
              <a:t>suuremmalla</a:t>
            </a:r>
            <a:r>
              <a:rPr lang="en-GB" dirty="0"/>
              <a:t> </a:t>
            </a:r>
            <a:r>
              <a:rPr lang="en-GB" dirty="0" err="1"/>
              <a:t>pistekoolla</a:t>
            </a:r>
            <a:r>
              <a:rPr lang="en-GB" dirty="0"/>
              <a:t>. Kuvan </a:t>
            </a:r>
            <a:r>
              <a:rPr lang="en-GB" dirty="0" err="1"/>
              <a:t>paikka</a:t>
            </a:r>
            <a:r>
              <a:rPr lang="en-GB" dirty="0"/>
              <a:t> </a:t>
            </a:r>
            <a:r>
              <a:rPr lang="en-GB" dirty="0" err="1"/>
              <a:t>vasemmalla</a:t>
            </a:r>
            <a:r>
              <a:rPr lang="en-GB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362437-199F-DC42-981C-CD6921AF93EF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E3E3B-F57C-7144-9881-4A25B060C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B9825-CE93-0940-B1CF-9B18998E9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59" t="65667"/>
          <a:stretch/>
        </p:blipFill>
        <p:spPr>
          <a:xfrm flipH="1">
            <a:off x="9994839" y="4811"/>
            <a:ext cx="2197161" cy="1048027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FC16E7A0-1CE2-9199-3646-236D1F5C98DD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448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F2DD6-10C4-034F-AA82-6EEC56B5A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32D34A-F893-724A-BF28-4B62C7935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06" y="6383715"/>
            <a:ext cx="1467633" cy="144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9CD57-9E79-7D4C-9BB9-D9E0A5090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47751F15-C4B7-A0D7-2D07-7CA4B3C13892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9532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+ kuv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AACA4-7C56-F040-B12A-A84B400211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81E52-7338-AB4E-BF76-018F6A12A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42" t="29308" r="33165" b="36845"/>
          <a:stretch/>
        </p:blipFill>
        <p:spPr>
          <a:xfrm>
            <a:off x="6551614" y="0"/>
            <a:ext cx="56372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EB798-23E7-AD4B-9106-9780B46A58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4" name="Google Shape;8;p1">
            <a:extLst>
              <a:ext uri="{FF2B5EF4-FFF2-40B4-BE49-F238E27FC236}">
                <a16:creationId xmlns:a16="http://schemas.microsoft.com/office/drawing/2014/main" id="{FD16401B-FB98-7207-CF09-5005BE40A5D5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312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+ nosto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F58508-655F-4D48-B6E9-C52726C90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7BDE-513D-9D45-865F-385EFC00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CD0953-7CA8-4F47-8139-D5CAF8F8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C1489-A868-564A-9E10-8B701469F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862C49C2-D3D6-538A-FE2D-ED11E27D8C4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471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+ nostotek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2CD0953-7CA8-4F47-8139-D5CAF8F8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5000"/>
            <a:ext cx="9144000" cy="1166368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Clattering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87F0F-7838-DDD7-64A6-867764E5E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DC7FF6F4-F4B4-9E9B-79E4-B09B470E9B5A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65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0"/>
            <a:ext cx="10515600" cy="1325563"/>
          </a:xfrm>
        </p:spPr>
        <p:txBody>
          <a:bodyPr/>
          <a:lstStyle>
            <a:lvl1pPr algn="ctr">
              <a:defRPr sz="40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/>
          <p:nvPr/>
        </p:nvCxnSpPr>
        <p:spPr>
          <a:xfrm>
            <a:off x="1169071" y="1366807"/>
            <a:ext cx="99411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AA168A-67B8-4940-97AA-9A3F07F34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A5E9-7226-A446-9E4B-8B10788C8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07442" y="2146246"/>
            <a:ext cx="7464425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F91565-860F-C742-B659-EB6A41EC3461}"/>
              </a:ext>
            </a:extLst>
          </p:cNvPr>
          <p:cNvCxnSpPr/>
          <p:nvPr userDrawn="1"/>
        </p:nvCxnSpPr>
        <p:spPr>
          <a:xfrm>
            <a:off x="1169071" y="1366807"/>
            <a:ext cx="99411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0D17075B-39BB-BE2E-BC86-6937CB91852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548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ppu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707AA-FEB5-B543-868E-5C071A4BB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D04DD-053B-EF42-951B-A77D7F27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9008E-7E94-884C-9CD1-46E94B5FFC1B}"/>
              </a:ext>
            </a:extLst>
          </p:cNvPr>
          <p:cNvSpPr txBox="1"/>
          <p:nvPr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96CF79-66B7-7F4E-AD65-FF1DAA40E9B3}"/>
              </a:ext>
            </a:extLst>
          </p:cNvPr>
          <p:cNvGrpSpPr/>
          <p:nvPr/>
        </p:nvGrpSpPr>
        <p:grpSpPr>
          <a:xfrm>
            <a:off x="5061577" y="4706264"/>
            <a:ext cx="2068842" cy="236236"/>
            <a:chOff x="4864100" y="4828992"/>
            <a:chExt cx="2068842" cy="2362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A2D01A-48EC-8544-9EA9-F53CBB02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1548" y="4837288"/>
              <a:ext cx="264087" cy="2196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180180-65CA-C447-8C72-468BD8975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1981" y="4828992"/>
              <a:ext cx="236236" cy="2362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2B75A8-6F21-094A-8E16-782F041E0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966" y="4846320"/>
              <a:ext cx="218908" cy="2189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CF252A-53B3-4E41-ADE1-608604DED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1205" y="4859893"/>
              <a:ext cx="205335" cy="205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B2E6FB-847A-C846-A69F-4C41DF40A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4100" y="4855247"/>
              <a:ext cx="296937" cy="2099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2C750E-8E6B-7E44-9F33-2740B3FE5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9871" y="4859238"/>
              <a:ext cx="193071" cy="1930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179479C-0F44-7A45-AA75-6A858C230627}"/>
              </a:ext>
            </a:extLst>
          </p:cNvPr>
          <p:cNvSpPr txBox="1"/>
          <p:nvPr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</a:t>
            </a:r>
            <a:r>
              <a:rPr lang="fi-FI" sz="1300" b="0" i="0" dirty="0" err="1">
                <a:solidFill>
                  <a:schemeClr val="bg1"/>
                </a:solidFill>
                <a:latin typeface="Neue Haas Unica W1G" panose="020B0504030206020203" pitchFamily="34" charset="0"/>
              </a:rPr>
              <a:t>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C5B4B8-E971-DE4C-87F0-64091756B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4517" y="5982271"/>
            <a:ext cx="1697189" cy="166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1F66BC-4192-834A-8FC3-7D881C9FA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0BF65F-D7AD-404E-B59A-19C0F7BA36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90C9A2-131F-6B48-A330-816B67558710}"/>
              </a:ext>
            </a:extLst>
          </p:cNvPr>
          <p:cNvSpPr txBox="1"/>
          <p:nvPr userDrawn="1"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9F7252-9543-094A-9667-CEE0D863CE07}"/>
              </a:ext>
            </a:extLst>
          </p:cNvPr>
          <p:cNvSpPr txBox="1"/>
          <p:nvPr userDrawn="1"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512B7FB-5DD0-0FC5-5201-A0DAFD380CC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479458" y="5580219"/>
            <a:ext cx="1148954" cy="2939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1CB3A9-CC46-F80F-3CF0-D669F42FE8AC}"/>
              </a:ext>
            </a:extLst>
          </p:cNvPr>
          <p:cNvGrpSpPr/>
          <p:nvPr userDrawn="1"/>
        </p:nvGrpSpPr>
        <p:grpSpPr>
          <a:xfrm>
            <a:off x="5078690" y="4714137"/>
            <a:ext cx="2068842" cy="236236"/>
            <a:chOff x="5061577" y="4706264"/>
            <a:chExt cx="2068842" cy="2362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199F2-E289-3306-3526-8C9B5C4F2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458" y="4706264"/>
              <a:ext cx="236236" cy="23623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D056D1-93DF-3B59-E347-27510A30D7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6443" y="4723592"/>
              <a:ext cx="218908" cy="2189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8F6A62-1AFD-C774-7A47-25A71FBC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8682" y="4737165"/>
              <a:ext cx="205335" cy="20533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47067D-8765-CF15-BC85-03EE45743C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1577" y="4732519"/>
              <a:ext cx="296937" cy="2099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63E4EFC-054B-666A-C395-DDD9B8E21D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7348" y="4736510"/>
              <a:ext cx="193071" cy="193071"/>
            </a:xfrm>
            <a:prstGeom prst="rect">
              <a:avLst/>
            </a:prstGeom>
          </p:spPr>
        </p:pic>
        <p:pic>
          <p:nvPicPr>
            <p:cNvPr id="32" name="Picture 31" descr="A white butterfly on a black background&#10;&#10;AI-generated content may be incorrect.">
              <a:extLst>
                <a:ext uri="{FF2B5EF4-FFF2-40B4-BE49-F238E27FC236}">
                  <a16:creationId xmlns:a16="http://schemas.microsoft.com/office/drawing/2014/main" id="{70DD768D-A7DD-B375-6718-39FDCC82A9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5856688" y="4723592"/>
              <a:ext cx="248760" cy="218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143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t>4/1/25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79367" y="6056108"/>
            <a:ext cx="1196196" cy="78368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A46B0F-E7D4-784C-A3D7-B0F5B3528ED4}"/>
              </a:ext>
            </a:extLst>
          </p:cNvPr>
          <p:cNvSpPr/>
          <p:nvPr userDrawn="1"/>
        </p:nvSpPr>
        <p:spPr>
          <a:xfrm>
            <a:off x="5279367" y="6056108"/>
            <a:ext cx="1196196" cy="78368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4039273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268" y="2130426"/>
            <a:ext cx="10173464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7CB9FFB-F289-5B47-8F7F-268ABDEC0D28}" type="datetimeFigureOut">
              <a:rPr lang="en-US" smtClean="0"/>
              <a:t>4/1/25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3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+ taulu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0"/>
            <a:ext cx="10515600" cy="1325563"/>
          </a:xfrm>
        </p:spPr>
        <p:txBody>
          <a:bodyPr/>
          <a:lstStyle>
            <a:lvl1pPr algn="ctr">
              <a:defRPr sz="40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/>
          <p:nvPr userDrawn="1"/>
        </p:nvCxnSpPr>
        <p:spPr>
          <a:xfrm>
            <a:off x="1169071" y="1366807"/>
            <a:ext cx="99411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AA168A-67B8-4940-97AA-9A3F07F34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A5E9-7226-A446-9E4B-8B10788C8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07442" y="2146246"/>
            <a:ext cx="7464425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FD591D08-704E-FD57-4993-AAD9B9DAE8C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9400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F5F4F7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1091E-6CBC-F94E-82C1-D26EBC3D43DB}"/>
              </a:ext>
            </a:extLst>
          </p:cNvPr>
          <p:cNvSpPr/>
          <p:nvPr userDrawn="1"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144F991F-9857-DEDB-8072-F1DA4D278D3A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510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F5F4F7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1091E-6CBC-F94E-82C1-D26EBC3D43DB}"/>
              </a:ext>
            </a:extLst>
          </p:cNvPr>
          <p:cNvSpPr/>
          <p:nvPr userDrawn="1"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Google Shape;8;p1">
            <a:extLst>
              <a:ext uri="{FF2B5EF4-FFF2-40B4-BE49-F238E27FC236}">
                <a16:creationId xmlns:a16="http://schemas.microsoft.com/office/drawing/2014/main" id="{41717EDC-FC1C-CD5F-F179-7D3A8008F2BC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968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äliotsikk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B02E8-0C9B-0840-BF76-40E7D4C4F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72F6B-BE08-2D4B-937C-4E58EDC80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3" y="0"/>
            <a:ext cx="4152900" cy="492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9D8FE-23AB-8E4B-9D11-5650854F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19"/>
          <a:stretch/>
        </p:blipFill>
        <p:spPr>
          <a:xfrm rot="5400000">
            <a:off x="9971464" y="3867282"/>
            <a:ext cx="3407833" cy="1084041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BE8A6B4-1926-DD77-911F-89EE46EB54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 type="tx">
  <p:cSld name="Title &amp; Body">
    <p:bg>
      <p:bgPr>
        <a:noFill/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609600" y="365758"/>
            <a:ext cx="6230300" cy="640100"/>
          </a:xfrm>
          <a:prstGeom prst="rect">
            <a:avLst/>
          </a:prstGeom>
        </p:spPr>
        <p:txBody>
          <a:bodyPr spcFirstLastPara="1" wrap="square" lIns="365750" tIns="182875" rIns="0" bIns="1828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64008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52385" lvl="0" indent="-160851" rtl="0">
              <a:spcBef>
                <a:spcPts val="0"/>
              </a:spcBef>
              <a:spcAft>
                <a:spcPts val="0"/>
              </a:spcAft>
              <a:buSzPts val="4000"/>
              <a:buChar char="∙"/>
              <a:defRPr/>
            </a:lvl1pPr>
            <a:lvl2pPr marL="304770" lvl="1" indent="-160851" rtl="0">
              <a:spcBef>
                <a:spcPts val="667"/>
              </a:spcBef>
              <a:spcAft>
                <a:spcPts val="0"/>
              </a:spcAft>
              <a:buSzPts val="4000"/>
              <a:buChar char="‣"/>
              <a:defRPr/>
            </a:lvl2pPr>
            <a:lvl3pPr marL="457154" lvl="2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3pPr>
            <a:lvl4pPr marL="609539" lvl="3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4pPr>
            <a:lvl5pPr marL="761924" lvl="4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5pPr>
            <a:lvl6pPr marL="914309" lvl="5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6pPr>
            <a:lvl7pPr marL="1066693" lvl="6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7pPr>
            <a:lvl8pPr marL="1219078" lvl="7" indent="-160851" rtl="0">
              <a:spcBef>
                <a:spcPts val="667"/>
              </a:spcBef>
              <a:spcAft>
                <a:spcPts val="0"/>
              </a:spcAft>
              <a:buSzPts val="4000"/>
              <a:buChar char="﹣"/>
              <a:defRPr/>
            </a:lvl8pPr>
            <a:lvl9pPr marL="1371463" lvl="8" indent="-160851" rtl="0">
              <a:spcBef>
                <a:spcPts val="667"/>
              </a:spcBef>
              <a:spcAft>
                <a:spcPts val="667"/>
              </a:spcAft>
              <a:buSzPts val="4000"/>
              <a:buChar char="﹣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559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23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7CBBCB-BDB5-E844-B891-0FB0461356A5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063A55-9558-194C-BFCE-FE46B6323888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4947E6E-E23B-124F-BDF7-6AC5F5BA0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142064D4-165F-7A05-3311-6D3CB5771CF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05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C2F2250-BBA7-9D4E-96F6-52CDF50823E1}"/>
              </a:ext>
            </a:extLst>
          </p:cNvPr>
          <p:cNvSpPr txBox="1">
            <a:spLocks/>
          </p:cNvSpPr>
          <p:nvPr userDrawn="1"/>
        </p:nvSpPr>
        <p:spPr>
          <a:xfrm>
            <a:off x="638900" y="6390396"/>
            <a:ext cx="6960505" cy="238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200" noProof="0" dirty="0">
                <a:solidFill>
                  <a:schemeClr val="tx2"/>
                </a:solidFill>
              </a:rPr>
              <a:t>Lähde: Aikakausmediat somessa -seuranta 12/2022  |  </a:t>
            </a:r>
            <a:r>
              <a:rPr lang="fi-FI" sz="1200" noProof="0" dirty="0" err="1">
                <a:solidFill>
                  <a:schemeClr val="tx2"/>
                </a:solidFill>
              </a:rPr>
              <a:t>www.aikakausmedia.fi</a:t>
            </a:r>
            <a:r>
              <a:rPr lang="fi-FI" sz="1200" noProof="0" dirty="0">
                <a:solidFill>
                  <a:schemeClr val="tx2"/>
                </a:solidFill>
              </a:rPr>
              <a:t>/some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7CBBCB-BDB5-E844-B891-0FB0461356A5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063A55-9558-194C-BFCE-FE46B6323888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4947E6E-E23B-124F-BDF7-6AC5F5BA0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72DCBB6E-3FE9-50FC-E656-61F1AF5A814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32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311" y="0"/>
            <a:ext cx="6342187" cy="1554763"/>
          </a:xfrm>
        </p:spPr>
        <p:txBody>
          <a:bodyPr/>
          <a:lstStyle>
            <a:lvl1pPr algn="ctr">
              <a:defRPr sz="2500">
                <a:latin typeface="Canela Medium" pitchFamily="2" charset="77"/>
              </a:defRPr>
            </a:lvl1pPr>
          </a:lstStyle>
          <a:p>
            <a:r>
              <a:rPr lang="en-GB" dirty="0" err="1"/>
              <a:t>Kolmen</a:t>
            </a:r>
            <a:r>
              <a:rPr lang="en-GB" dirty="0"/>
              <a:t> </a:t>
            </a:r>
            <a:r>
              <a:rPr lang="en-GB" dirty="0" err="1"/>
              <a:t>rivin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pitkäpitkä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otsikko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554763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/>
          <a:lstStyle>
            <a:lvl1pPr marL="0" indent="0" algn="ctr">
              <a:lnSpc>
                <a:spcPct val="120000"/>
              </a:lnSpc>
              <a:buNone/>
              <a:defRPr sz="2500" b="0" i="0">
                <a:solidFill>
                  <a:schemeClr val="bg1"/>
                </a:solidFill>
                <a:latin typeface="Neue Haas Unica W1G Medium" panose="020B0404030206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588536-9766-1E43-A706-711F018637EB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DB65F-DC3E-C74D-9F28-E78757C25172}"/>
              </a:ext>
            </a:extLst>
          </p:cNvPr>
          <p:cNvCxnSpPr>
            <a:cxnSpLocks/>
          </p:cNvCxnSpPr>
          <p:nvPr userDrawn="1"/>
        </p:nvCxnSpPr>
        <p:spPr>
          <a:xfrm>
            <a:off x="602312" y="1554763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9C3767C-8500-EE4B-9612-99CDF4EF6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3" name="Google Shape;8;p1">
            <a:extLst>
              <a:ext uri="{FF2B5EF4-FFF2-40B4-BE49-F238E27FC236}">
                <a16:creationId xmlns:a16="http://schemas.microsoft.com/office/drawing/2014/main" id="{949DF468-9E53-DE4E-410C-CC29268E400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40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taulu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latin typeface="Canela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B3F6A1-9752-F848-A102-0EAD89C36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DF08B-3530-C541-8E8B-47BED9E4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56948F-886D-F34E-A2E4-3D9DF87C1C1B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8495CF-B287-8A4E-822F-1879AFBE358B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C1CC8E7-D9D9-5F41-8C20-4794D1CCB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6" name="Google Shape;8;p1">
            <a:extLst>
              <a:ext uri="{FF2B5EF4-FFF2-40B4-BE49-F238E27FC236}">
                <a16:creationId xmlns:a16="http://schemas.microsoft.com/office/drawing/2014/main" id="{ABBF8C10-9554-A531-58C0-1DBA5F49161D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06" y="6331130"/>
            <a:ext cx="1066557" cy="24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5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lkkä teksti 1">
    <p:bg>
      <p:bgPr>
        <a:solidFill>
          <a:srgbClr val="002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9CFFF8"/>
                </a:solidFill>
                <a:latin typeface="Clattering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064BFC-CF3F-C74E-8F1F-09A14FDA40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6D8F9-B370-1A4C-BDFF-A2B663735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F8BB08A-972C-93C0-1644-3014D09EE3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83" y="6294960"/>
            <a:ext cx="1148954" cy="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7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49EBF-CEF6-E44B-B0A4-3E1C3279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A5092-7646-5547-A70B-476FB072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4227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9" r:id="rId2"/>
    <p:sldLayoutId id="2147483695" r:id="rId3"/>
    <p:sldLayoutId id="2147483696" r:id="rId4"/>
    <p:sldLayoutId id="2147483697" r:id="rId5"/>
    <p:sldLayoutId id="2147483732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31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34" r:id="rId30"/>
    <p:sldLayoutId id="2147483735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30" r:id="rId39"/>
    <p:sldLayoutId id="2147483727" r:id="rId40"/>
    <p:sldLayoutId id="2147483728" r:id="rId41"/>
    <p:sldLayoutId id="2147483729" r:id="rId42"/>
    <p:sldLayoutId id="2147483654" r:id="rId43"/>
    <p:sldLayoutId id="2147483676" r:id="rId44"/>
    <p:sldLayoutId id="2147483733" r:id="rId45"/>
    <p:sldLayoutId id="2147483687" r:id="rId46"/>
    <p:sldLayoutId id="2147483737" r:id="rId47"/>
    <p:sldLayoutId id="2147483738" r:id="rId4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nela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Neue Haas Unica W1G Light" panose="020B0404030206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outi.itavuo@aikakausmedia.fi" TargetMode="External"/><Relationship Id="rId2" Type="http://schemas.openxmlformats.org/officeDocument/2006/relationships/hyperlink" Target="mailto:nina.urala@digitalistgroup.com" TargetMode="Externa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D86DC50A-4196-A94F-B452-F51EC2127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19318"/>
            <a:ext cx="12192000" cy="261936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fi-FI" sz="8700" dirty="0"/>
              <a:t>Aikakauslehtimainonnan </a:t>
            </a:r>
          </a:p>
          <a:p>
            <a:pPr>
              <a:spcBef>
                <a:spcPts val="600"/>
              </a:spcBef>
            </a:pPr>
            <a:r>
              <a:rPr lang="fi-FI" sz="8700" dirty="0"/>
              <a:t>tietopankki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C5832-EBDA-A744-B678-3B89C045A145}"/>
              </a:ext>
            </a:extLst>
          </p:cNvPr>
          <p:cNvSpPr txBox="1">
            <a:spLocks/>
          </p:cNvSpPr>
          <p:nvPr/>
        </p:nvSpPr>
        <p:spPr>
          <a:xfrm>
            <a:off x="1887512" y="4738682"/>
            <a:ext cx="8416975" cy="804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FI" sz="1700" dirty="0">
              <a:latin typeface="Neue Haas Unica W1G" panose="020B0504030206020203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7809607-0026-314A-8D68-61117F8372F6}"/>
              </a:ext>
            </a:extLst>
          </p:cNvPr>
          <p:cNvSpPr txBox="1">
            <a:spLocks/>
          </p:cNvSpPr>
          <p:nvPr/>
        </p:nvSpPr>
        <p:spPr>
          <a:xfrm>
            <a:off x="0" y="4844933"/>
            <a:ext cx="12192000" cy="296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Neue Haas Unica W1G" panose="020B0504030206020203" pitchFamily="34" charset="0"/>
              </a:rPr>
              <a:t>2025</a:t>
            </a:r>
            <a:endParaRPr lang="en-FI" sz="28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2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F0BD70-BE53-054E-A9B0-A57BCA5B0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B9984-D4C7-8045-A58F-8A57AE413F0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>
            <a:noAutofit/>
          </a:bodyPr>
          <a:lstStyle/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Aikakauslehdissä mainosten </a:t>
            </a: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huomioarvo noussut vuoteen 2020 verrattuna</a:t>
            </a:r>
            <a:r>
              <a:rPr lang="fi-FI" sz="1700" dirty="0">
                <a:latin typeface="Neue Haas Unica W1G" panose="020B0504030206020203" pitchFamily="34" charset="0"/>
              </a:rPr>
              <a:t>.</a:t>
            </a:r>
          </a:p>
          <a:p>
            <a:pPr>
              <a:spcBef>
                <a:spcPts val="800"/>
              </a:spcBef>
            </a:pPr>
            <a:endParaRPr lang="fi-FI" sz="1700" dirty="0">
              <a:latin typeface="Neue Haas Unica W1G" panose="020B0504030206020203" pitchFamily="34" charset="0"/>
            </a:endParaRPr>
          </a:p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Parhaiten huomataan </a:t>
            </a: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tuotemainonta</a:t>
            </a:r>
            <a:r>
              <a:rPr lang="fi-FI" sz="1700" dirty="0">
                <a:latin typeface="Neue Haas Unica W1G" panose="020B0504030206020203" pitchFamily="34" charset="0"/>
              </a:rPr>
              <a:t> ja mainonta, jossa on </a:t>
            </a: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yhteiskunnallinen</a:t>
            </a:r>
            <a:r>
              <a:rPr lang="fi-FI" sz="1700" dirty="0">
                <a:latin typeface="Neue Haas Unica W1G" panose="020B0504030206020203" pitchFamily="34" charset="0"/>
              </a:rPr>
              <a:t> kulma.</a:t>
            </a:r>
          </a:p>
          <a:p>
            <a:pPr>
              <a:spcBef>
                <a:spcPts val="800"/>
              </a:spcBef>
            </a:pPr>
            <a:endParaRPr lang="fi-FI" sz="1700" dirty="0">
              <a:latin typeface="Neue Haas Unica W1G" panose="020B0504030206020203" pitchFamily="34" charset="0"/>
            </a:endParaRPr>
          </a:p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Useat parhaat mainokset on suunnattu tietylle </a:t>
            </a: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kohderyhmälle</a:t>
            </a:r>
            <a:r>
              <a:rPr lang="fi-FI" sz="1700" dirty="0">
                <a:latin typeface="Neue Haas Unica W1G" panose="020B0504030206020203" pitchFamily="34" charset="0"/>
              </a:rPr>
              <a:t>,</a:t>
            </a: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 </a:t>
            </a:r>
            <a:r>
              <a:rPr lang="fi-FI" sz="1700" dirty="0">
                <a:latin typeface="Neue Haas Unica W1G" panose="020B0504030206020203" pitchFamily="34" charset="0"/>
              </a:rPr>
              <a:t>jota yhdistää samansuuntaiset </a:t>
            </a: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kiinnostuksen kohteet </a:t>
            </a:r>
            <a:r>
              <a:rPr lang="fi-FI" sz="1700" dirty="0">
                <a:latin typeface="Neue Haas Unica W1G" panose="020B0504030206020203" pitchFamily="34" charset="0"/>
              </a:rPr>
              <a:t>(esim. harrastus).</a:t>
            </a:r>
          </a:p>
        </p:txBody>
      </p:sp>
    </p:spTree>
    <p:extLst>
      <p:ext uri="{BB962C8B-B14F-4D97-AF65-F5344CB8AC3E}">
        <p14:creationId xmlns:p14="http://schemas.microsoft.com/office/powerpoint/2010/main" val="1380577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DF1F2-5CBC-CDBE-3CBF-A3FB571BD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9FE87EF-17D9-A99B-2B94-91A788F4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0227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3.  Huomioarvo</a:t>
            </a:r>
          </a:p>
        </p:txBody>
      </p:sp>
    </p:spTree>
    <p:extLst>
      <p:ext uri="{BB962C8B-B14F-4D97-AF65-F5344CB8AC3E}">
        <p14:creationId xmlns:p14="http://schemas.microsoft.com/office/powerpoint/2010/main" val="313913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>
          <a:extLst>
            <a:ext uri="{FF2B5EF4-FFF2-40B4-BE49-F238E27FC236}">
              <a16:creationId xmlns:a16="http://schemas.microsoft.com/office/drawing/2014/main" id="{AD5BAEEC-C81B-AEE8-32B8-5F9D3FDC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61">
            <a:extLst>
              <a:ext uri="{FF2B5EF4-FFF2-40B4-BE49-F238E27FC236}">
                <a16:creationId xmlns:a16="http://schemas.microsoft.com/office/drawing/2014/main" id="{308CBA81-2743-7DA3-8FF1-CE74EFE26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2083" y="1155584"/>
            <a:ext cx="10515600" cy="1325563"/>
          </a:xfrm>
        </p:spPr>
        <p:txBody>
          <a:bodyPr spcFirstLastPara="1" vert="horz" wrap="square" lIns="121917" tIns="60958" rIns="0" bIns="60958" rtlCol="0" anchor="t" anchorCtr="0">
            <a:noAutofit/>
          </a:bodyPr>
          <a:lstStyle/>
          <a:p>
            <a:pPr algn="ctr"/>
            <a:r>
              <a:rPr lang="fi-FI" dirty="0"/>
              <a:t>Kokosivun mainosten </a:t>
            </a:r>
            <a:br>
              <a:rPr lang="fi-FI" dirty="0"/>
            </a:br>
            <a:r>
              <a:rPr lang="fi-FI" dirty="0"/>
              <a:t>huomioarvo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D9670-B497-7386-D1BE-0D54A051C009}"/>
              </a:ext>
            </a:extLst>
          </p:cNvPr>
          <p:cNvSpPr txBox="1"/>
          <p:nvPr/>
        </p:nvSpPr>
        <p:spPr>
          <a:xfrm>
            <a:off x="2891883" y="6316341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sp>
        <p:nvSpPr>
          <p:cNvPr id="4" name="Google Shape;1047;p61">
            <a:extLst>
              <a:ext uri="{FF2B5EF4-FFF2-40B4-BE49-F238E27FC236}">
                <a16:creationId xmlns:a16="http://schemas.microsoft.com/office/drawing/2014/main" id="{2811333F-5D41-0D1B-A64C-3A79CEFD1BFE}"/>
              </a:ext>
            </a:extLst>
          </p:cNvPr>
          <p:cNvSpPr txBox="1"/>
          <p:nvPr/>
        </p:nvSpPr>
        <p:spPr>
          <a:xfrm>
            <a:off x="4005844" y="2642915"/>
            <a:ext cx="412339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14400" b="1" dirty="0">
                <a:solidFill>
                  <a:schemeClr val="dk1"/>
                </a:solidFill>
                <a:latin typeface="Neue Haas Unica W1G" panose="020B0504030206020203" pitchFamily="34" charset="0"/>
                <a:ea typeface="Space Grotesk"/>
                <a:cs typeface="Space Grotesk"/>
                <a:sym typeface="Space Grotesk"/>
              </a:rPr>
              <a:t>69</a:t>
            </a:r>
            <a:r>
              <a:rPr lang="en" sz="8000" b="1" dirty="0">
                <a:solidFill>
                  <a:schemeClr val="dk1"/>
                </a:solidFill>
                <a:latin typeface="Neue Haas Unica W1G" panose="020B0504030206020203" pitchFamily="34" charset="0"/>
                <a:ea typeface="Space Grotesk"/>
                <a:cs typeface="Space Grotesk"/>
                <a:sym typeface="Space Grotesk"/>
              </a:rPr>
              <a:t> </a:t>
            </a:r>
            <a:r>
              <a:rPr lang="en" sz="14400" b="1" dirty="0">
                <a:solidFill>
                  <a:schemeClr val="dk1"/>
                </a:solidFill>
                <a:latin typeface="Neue Haas Unica W1G" panose="020B0504030206020203" pitchFamily="34" charset="0"/>
                <a:ea typeface="Space Grotesk"/>
                <a:cs typeface="Space Grotesk"/>
                <a:sym typeface="Space Grotesk"/>
              </a:rPr>
              <a:t>%</a:t>
            </a:r>
            <a:endParaRPr sz="14400" b="1" dirty="0">
              <a:solidFill>
                <a:schemeClr val="dk1"/>
              </a:solidFill>
              <a:latin typeface="Neue Haas Unica W1G" panose="020B0504030206020203" pitchFamily="34" charset="0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" name="Google Shape;1050;p61">
            <a:extLst>
              <a:ext uri="{FF2B5EF4-FFF2-40B4-BE49-F238E27FC236}">
                <a16:creationId xmlns:a16="http://schemas.microsoft.com/office/drawing/2014/main" id="{FB83E8C9-0244-2B24-5147-974452C0738F}"/>
              </a:ext>
            </a:extLst>
          </p:cNvPr>
          <p:cNvSpPr/>
          <p:nvPr/>
        </p:nvSpPr>
        <p:spPr>
          <a:xfrm>
            <a:off x="3880624" y="4695068"/>
            <a:ext cx="4248615" cy="194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algn="ctr"/>
            <a:endParaRPr sz="600">
              <a:latin typeface="Neue Haas Unica W1G" panose="020B0504030206020203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523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175">
          <a:extLst>
            <a:ext uri="{FF2B5EF4-FFF2-40B4-BE49-F238E27FC236}">
              <a16:creationId xmlns:a16="http://schemas.microsoft.com/office/drawing/2014/main" id="{2543302C-F1CF-34E0-490C-8DFF6DD6C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CBF7DB-D1EB-4F9F-92FF-B0BD3CA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43964"/>
          </a:xfrm>
        </p:spPr>
        <p:txBody>
          <a:bodyPr>
            <a:normAutofit/>
          </a:bodyPr>
          <a:lstStyle/>
          <a:p>
            <a:r>
              <a:rPr lang="fi-FI" sz="4700" noProof="0" dirty="0"/>
              <a:t>Suuri mainos huomataan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EBC4C-6FE4-2BFB-3A6D-2E0A1806D176}"/>
              </a:ext>
            </a:extLst>
          </p:cNvPr>
          <p:cNvSpPr txBox="1"/>
          <p:nvPr/>
        </p:nvSpPr>
        <p:spPr>
          <a:xfrm>
            <a:off x="3390726" y="144210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I"/>
            </a:defPPr>
            <a:lvl1pPr>
              <a:defRPr sz="1467">
                <a:solidFill>
                  <a:schemeClr val="dk1"/>
                </a:solidFill>
                <a:latin typeface="Canela Medium" pitchFamily="50" charset="0"/>
              </a:defRPr>
            </a:lvl1pPr>
          </a:lstStyle>
          <a:p>
            <a:r>
              <a:rPr lang="fi-FI" dirty="0">
                <a:sym typeface="Space Grotesk SemiBold"/>
              </a:rPr>
              <a:t>Mainoksen huomanneet, % lukijoista, keskiarvo kaikilta toimialoilta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564EE6-90C1-F181-D3CF-6413F6AE78F8}"/>
              </a:ext>
            </a:extLst>
          </p:cNvPr>
          <p:cNvGrpSpPr/>
          <p:nvPr/>
        </p:nvGrpSpPr>
        <p:grpSpPr>
          <a:xfrm>
            <a:off x="3200400" y="2293853"/>
            <a:ext cx="5791200" cy="3328905"/>
            <a:chOff x="3194837" y="2314418"/>
            <a:chExt cx="5920217" cy="3811620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8CE6E2DA-A2D5-CD3F-358A-D33421BA6518}"/>
                </a:ext>
              </a:extLst>
            </p:cNvPr>
            <p:cNvSpPr/>
            <p:nvPr/>
          </p:nvSpPr>
          <p:spPr>
            <a:xfrm>
              <a:off x="3194837" y="2314418"/>
              <a:ext cx="2971671" cy="3811620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5530D1FF-898F-20D4-842F-31F081DCA4F1}"/>
                </a:ext>
              </a:extLst>
            </p:cNvPr>
            <p:cNvSpPr/>
            <p:nvPr/>
          </p:nvSpPr>
          <p:spPr>
            <a:xfrm flipH="1">
              <a:off x="6166508" y="2344079"/>
              <a:ext cx="2948546" cy="3781959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B02823-322C-F4F6-8F51-A3ACE8C0F5A5}"/>
                </a:ext>
              </a:extLst>
            </p:cNvPr>
            <p:cNvSpPr/>
            <p:nvPr/>
          </p:nvSpPr>
          <p:spPr>
            <a:xfrm>
              <a:off x="3395063" y="2520158"/>
              <a:ext cx="2618314" cy="3358386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564A22E8-E206-F5D3-8DEE-B266059CC38B}"/>
                </a:ext>
              </a:extLst>
            </p:cNvPr>
            <p:cNvSpPr/>
            <p:nvPr/>
          </p:nvSpPr>
          <p:spPr>
            <a:xfrm>
              <a:off x="7657774" y="2629286"/>
              <a:ext cx="1297169" cy="3348704"/>
            </a:xfrm>
            <a:custGeom>
              <a:avLst/>
              <a:gdLst>
                <a:gd name="connsiteX0" fmla="*/ 0 w 1137149"/>
                <a:gd name="connsiteY0" fmla="*/ 0 h 3219164"/>
                <a:gd name="connsiteX1" fmla="*/ 1137149 w 1137149"/>
                <a:gd name="connsiteY1" fmla="*/ 0 h 3219164"/>
                <a:gd name="connsiteX2" fmla="*/ 1137149 w 1137149"/>
                <a:gd name="connsiteY2" fmla="*/ 3219164 h 3219164"/>
                <a:gd name="connsiteX3" fmla="*/ 0 w 1137149"/>
                <a:gd name="connsiteY3" fmla="*/ 3219164 h 3219164"/>
                <a:gd name="connsiteX4" fmla="*/ 0 w 1137149"/>
                <a:gd name="connsiteY4" fmla="*/ 0 h 321916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0 w 1335269"/>
                <a:gd name="connsiteY3" fmla="*/ 321916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0 w 1335269"/>
                <a:gd name="connsiteY3" fmla="*/ 321916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8382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90489 w 1335269"/>
                <a:gd name="connsiteY1" fmla="*/ 6858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90489 w 1335269"/>
                <a:gd name="connsiteY1" fmla="*/ 6858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259069"/>
                <a:gd name="connsiteY0" fmla="*/ 0 h 3409664"/>
                <a:gd name="connsiteX1" fmla="*/ 1114289 w 1259069"/>
                <a:gd name="connsiteY1" fmla="*/ 160020 h 3409664"/>
                <a:gd name="connsiteX2" fmla="*/ 1259069 w 1259069"/>
                <a:gd name="connsiteY2" fmla="*/ 3409664 h 3409664"/>
                <a:gd name="connsiteX3" fmla="*/ 38100 w 1259069"/>
                <a:gd name="connsiteY3" fmla="*/ 3249644 h 3409664"/>
                <a:gd name="connsiteX4" fmla="*/ 0 w 1259069"/>
                <a:gd name="connsiteY4" fmla="*/ 0 h 3409664"/>
                <a:gd name="connsiteX0" fmla="*/ 0 w 1266689"/>
                <a:gd name="connsiteY0" fmla="*/ 0 h 3341084"/>
                <a:gd name="connsiteX1" fmla="*/ 1121909 w 1266689"/>
                <a:gd name="connsiteY1" fmla="*/ 91440 h 3341084"/>
                <a:gd name="connsiteX2" fmla="*/ 1266689 w 1266689"/>
                <a:gd name="connsiteY2" fmla="*/ 3341084 h 3341084"/>
                <a:gd name="connsiteX3" fmla="*/ 45720 w 1266689"/>
                <a:gd name="connsiteY3" fmla="*/ 3181064 h 3341084"/>
                <a:gd name="connsiteX4" fmla="*/ 0 w 1266689"/>
                <a:gd name="connsiteY4" fmla="*/ 0 h 3341084"/>
                <a:gd name="connsiteX0" fmla="*/ 0 w 1266689"/>
                <a:gd name="connsiteY0" fmla="*/ 51435 h 3392519"/>
                <a:gd name="connsiteX1" fmla="*/ 1106669 w 1266689"/>
                <a:gd name="connsiteY1" fmla="*/ 28575 h 3392519"/>
                <a:gd name="connsiteX2" fmla="*/ 1266689 w 1266689"/>
                <a:gd name="connsiteY2" fmla="*/ 3392519 h 3392519"/>
                <a:gd name="connsiteX3" fmla="*/ 45720 w 1266689"/>
                <a:gd name="connsiteY3" fmla="*/ 3232499 h 3392519"/>
                <a:gd name="connsiteX4" fmla="*/ 0 w 1266689"/>
                <a:gd name="connsiteY4" fmla="*/ 51435 h 3392519"/>
                <a:gd name="connsiteX0" fmla="*/ 0 w 1266689"/>
                <a:gd name="connsiteY0" fmla="*/ 22860 h 3363944"/>
                <a:gd name="connsiteX1" fmla="*/ 1106669 w 1266689"/>
                <a:gd name="connsiteY1" fmla="*/ 0 h 3363944"/>
                <a:gd name="connsiteX2" fmla="*/ 1266689 w 1266689"/>
                <a:gd name="connsiteY2" fmla="*/ 3363944 h 3363944"/>
                <a:gd name="connsiteX3" fmla="*/ 45720 w 1266689"/>
                <a:gd name="connsiteY3" fmla="*/ 3203924 h 3363944"/>
                <a:gd name="connsiteX4" fmla="*/ 0 w 1266689"/>
                <a:gd name="connsiteY4" fmla="*/ 22860 h 3363944"/>
                <a:gd name="connsiteX0" fmla="*/ 0 w 1266689"/>
                <a:gd name="connsiteY0" fmla="*/ 22860 h 3363944"/>
                <a:gd name="connsiteX1" fmla="*/ 1106669 w 1266689"/>
                <a:gd name="connsiteY1" fmla="*/ 0 h 3363944"/>
                <a:gd name="connsiteX2" fmla="*/ 1266689 w 1266689"/>
                <a:gd name="connsiteY2" fmla="*/ 3363944 h 3363944"/>
                <a:gd name="connsiteX3" fmla="*/ 45720 w 1266689"/>
                <a:gd name="connsiteY3" fmla="*/ 3203924 h 3363944"/>
                <a:gd name="connsiteX4" fmla="*/ 0 w 1266689"/>
                <a:gd name="connsiteY4" fmla="*/ 22860 h 3363944"/>
                <a:gd name="connsiteX0" fmla="*/ 0 w 1327649"/>
                <a:gd name="connsiteY0" fmla="*/ 22860 h 3356324"/>
                <a:gd name="connsiteX1" fmla="*/ 1106669 w 1327649"/>
                <a:gd name="connsiteY1" fmla="*/ 0 h 3356324"/>
                <a:gd name="connsiteX2" fmla="*/ 1327649 w 1327649"/>
                <a:gd name="connsiteY2" fmla="*/ 3356324 h 3356324"/>
                <a:gd name="connsiteX3" fmla="*/ 45720 w 1327649"/>
                <a:gd name="connsiteY3" fmla="*/ 3203924 h 3356324"/>
                <a:gd name="connsiteX4" fmla="*/ 0 w 1327649"/>
                <a:gd name="connsiteY4" fmla="*/ 22860 h 3356324"/>
                <a:gd name="connsiteX0" fmla="*/ 0 w 1289549"/>
                <a:gd name="connsiteY0" fmla="*/ 22860 h 3325844"/>
                <a:gd name="connsiteX1" fmla="*/ 1106669 w 1289549"/>
                <a:gd name="connsiteY1" fmla="*/ 0 h 3325844"/>
                <a:gd name="connsiteX2" fmla="*/ 1289549 w 1289549"/>
                <a:gd name="connsiteY2" fmla="*/ 3325844 h 3325844"/>
                <a:gd name="connsiteX3" fmla="*/ 45720 w 1289549"/>
                <a:gd name="connsiteY3" fmla="*/ 3203924 h 3325844"/>
                <a:gd name="connsiteX4" fmla="*/ 0 w 1289549"/>
                <a:gd name="connsiteY4" fmla="*/ 22860 h 3325844"/>
                <a:gd name="connsiteX0" fmla="*/ 0 w 1297169"/>
                <a:gd name="connsiteY0" fmla="*/ 0 h 3386804"/>
                <a:gd name="connsiteX1" fmla="*/ 1114289 w 1297169"/>
                <a:gd name="connsiteY1" fmla="*/ 60960 h 3386804"/>
                <a:gd name="connsiteX2" fmla="*/ 1297169 w 1297169"/>
                <a:gd name="connsiteY2" fmla="*/ 3386804 h 3386804"/>
                <a:gd name="connsiteX3" fmla="*/ 53340 w 1297169"/>
                <a:gd name="connsiteY3" fmla="*/ 3264884 h 3386804"/>
                <a:gd name="connsiteX4" fmla="*/ 0 w 1297169"/>
                <a:gd name="connsiteY4" fmla="*/ 0 h 3386804"/>
                <a:gd name="connsiteX0" fmla="*/ 0 w 1297169"/>
                <a:gd name="connsiteY0" fmla="*/ 0 h 3348704"/>
                <a:gd name="connsiteX1" fmla="*/ 1114289 w 1297169"/>
                <a:gd name="connsiteY1" fmla="*/ 22860 h 3348704"/>
                <a:gd name="connsiteX2" fmla="*/ 1297169 w 1297169"/>
                <a:gd name="connsiteY2" fmla="*/ 3348704 h 3348704"/>
                <a:gd name="connsiteX3" fmla="*/ 53340 w 1297169"/>
                <a:gd name="connsiteY3" fmla="*/ 3226784 h 3348704"/>
                <a:gd name="connsiteX4" fmla="*/ 0 w 1297169"/>
                <a:gd name="connsiteY4" fmla="*/ 0 h 334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7169" h="3348704">
                  <a:moveTo>
                    <a:pt x="0" y="0"/>
                  </a:moveTo>
                  <a:cubicBezTo>
                    <a:pt x="396830" y="22860"/>
                    <a:pt x="763179" y="38100"/>
                    <a:pt x="1114289" y="22860"/>
                  </a:cubicBezTo>
                  <a:lnTo>
                    <a:pt x="1297169" y="3348704"/>
                  </a:lnTo>
                  <a:cubicBezTo>
                    <a:pt x="852079" y="3224244"/>
                    <a:pt x="498430" y="3259804"/>
                    <a:pt x="53340" y="32267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00189EB-2D1B-DEEA-123C-40D33556484A}"/>
              </a:ext>
            </a:extLst>
          </p:cNvPr>
          <p:cNvSpPr txBox="1"/>
          <p:nvPr/>
        </p:nvSpPr>
        <p:spPr>
          <a:xfrm>
            <a:off x="8474450" y="2441252"/>
            <a:ext cx="2228534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Aukeama </a:t>
            </a:r>
            <a:b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74 %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14FD87-9288-77BA-048F-E51490E76BF7}"/>
              </a:ext>
            </a:extLst>
          </p:cNvPr>
          <p:cNvSpPr txBox="1"/>
          <p:nvPr/>
        </p:nvSpPr>
        <p:spPr>
          <a:xfrm>
            <a:off x="9057442" y="4422154"/>
            <a:ext cx="1729812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½ sivu </a:t>
            </a:r>
            <a:b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i-FI" sz="2666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69 %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DE965C-4CC4-E95E-92ED-6A2A03DD02F4}"/>
              </a:ext>
            </a:extLst>
          </p:cNvPr>
          <p:cNvCxnSpPr>
            <a:cxnSpLocks/>
          </p:cNvCxnSpPr>
          <p:nvPr/>
        </p:nvCxnSpPr>
        <p:spPr>
          <a:xfrm>
            <a:off x="6605162" y="2915132"/>
            <a:ext cx="4182093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228490-C059-C5A4-7E2E-C887EA758756}"/>
              </a:ext>
            </a:extLst>
          </p:cNvPr>
          <p:cNvCxnSpPr>
            <a:cxnSpLocks/>
          </p:cNvCxnSpPr>
          <p:nvPr/>
        </p:nvCxnSpPr>
        <p:spPr>
          <a:xfrm flipV="1">
            <a:off x="8422105" y="4861723"/>
            <a:ext cx="2365149" cy="37666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29ABE0-B7E9-B7FD-2754-E0E4448D95C4}"/>
              </a:ext>
            </a:extLst>
          </p:cNvPr>
          <p:cNvGrpSpPr/>
          <p:nvPr/>
        </p:nvGrpSpPr>
        <p:grpSpPr>
          <a:xfrm>
            <a:off x="1323474" y="2907780"/>
            <a:ext cx="3384861" cy="1097022"/>
            <a:chOff x="421322" y="2834240"/>
            <a:chExt cx="4138026" cy="329106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FFDDAE-1994-483D-A241-0D9E894B6E1F}"/>
                </a:ext>
              </a:extLst>
            </p:cNvPr>
            <p:cNvSpPr txBox="1"/>
            <p:nvPr/>
          </p:nvSpPr>
          <p:spPr>
            <a:xfrm>
              <a:off x="421322" y="2834240"/>
              <a:ext cx="2527236" cy="273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666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Kokosivu </a:t>
              </a:r>
              <a:br>
                <a:rPr lang="fi-FI" sz="2666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fi-FI" sz="2666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69 %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5E12C15-A753-9A8E-120B-21C4CD5E17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764" y="4203461"/>
              <a:ext cx="4099584" cy="0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2ED805-0B26-CACC-B651-4C4EC7565011}"/>
                </a:ext>
              </a:extLst>
            </p:cNvPr>
            <p:cNvSpPr txBox="1"/>
            <p:nvPr/>
          </p:nvSpPr>
          <p:spPr>
            <a:xfrm>
              <a:off x="453723" y="5171007"/>
              <a:ext cx="1109205" cy="954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67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n = 714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EF5D24-0495-D227-FB42-6A10D4AD27EC}"/>
              </a:ext>
            </a:extLst>
          </p:cNvPr>
          <p:cNvSpPr txBox="1"/>
          <p:nvPr/>
        </p:nvSpPr>
        <p:spPr>
          <a:xfrm>
            <a:off x="9918369" y="3248222"/>
            <a:ext cx="90731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67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n = 125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8AA198-8EC9-9823-324B-13F047F5DEED}"/>
              </a:ext>
            </a:extLst>
          </p:cNvPr>
          <p:cNvSpPr txBox="1"/>
          <p:nvPr/>
        </p:nvSpPr>
        <p:spPr>
          <a:xfrm>
            <a:off x="10116805" y="5258327"/>
            <a:ext cx="90731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67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n = 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A434F-4AA8-75AE-C7FC-8FCBF0E344BD}"/>
              </a:ext>
            </a:extLst>
          </p:cNvPr>
          <p:cNvSpPr txBox="1"/>
          <p:nvPr/>
        </p:nvSpPr>
        <p:spPr>
          <a:xfrm>
            <a:off x="3059311" y="635887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2016–2020 sekä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21E7C-8480-E27B-36AE-ABFC2EDD9018}"/>
              </a:ext>
            </a:extLst>
          </p:cNvPr>
          <p:cNvSpPr txBox="1"/>
          <p:nvPr/>
        </p:nvSpPr>
        <p:spPr>
          <a:xfrm>
            <a:off x="1167098" y="4219545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66 %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4C6DCE-BD2F-C097-BA13-992FE9F11D91}"/>
              </a:ext>
            </a:extLst>
          </p:cNvPr>
          <p:cNvSpPr txBox="1"/>
          <p:nvPr/>
        </p:nvSpPr>
        <p:spPr>
          <a:xfrm>
            <a:off x="532520" y="4230178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2020: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252AB2-7692-F439-C08D-A8CB9D90510F}"/>
              </a:ext>
            </a:extLst>
          </p:cNvPr>
          <p:cNvSpPr txBox="1"/>
          <p:nvPr/>
        </p:nvSpPr>
        <p:spPr>
          <a:xfrm>
            <a:off x="9939701" y="5669205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60 %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27D212-8FB5-EA2A-B1AB-F63A78FC48AC}"/>
              </a:ext>
            </a:extLst>
          </p:cNvPr>
          <p:cNvSpPr txBox="1"/>
          <p:nvPr/>
        </p:nvSpPr>
        <p:spPr>
          <a:xfrm>
            <a:off x="9939701" y="3645697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76 %</a:t>
            </a:r>
          </a:p>
        </p:txBody>
      </p:sp>
    </p:spTree>
    <p:extLst>
      <p:ext uri="{BB962C8B-B14F-4D97-AF65-F5344CB8AC3E}">
        <p14:creationId xmlns:p14="http://schemas.microsoft.com/office/powerpoint/2010/main" val="374885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>
          <a:extLst>
            <a:ext uri="{FF2B5EF4-FFF2-40B4-BE49-F238E27FC236}">
              <a16:creationId xmlns:a16="http://schemas.microsoft.com/office/drawing/2014/main" id="{39564C1A-CCE1-0F1E-5535-2EDFB9D9F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AE505F1-5D3A-52C8-EE94-68C125DC9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0"/>
            <a:ext cx="10515600" cy="1117065"/>
          </a:xfrm>
        </p:spPr>
        <p:txBody>
          <a:bodyPr>
            <a:noAutofit/>
          </a:bodyPr>
          <a:lstStyle/>
          <a:p>
            <a:r>
              <a:rPr lang="fi-FI" sz="3400" dirty="0"/>
              <a:t>Mainos huomataan hyvin kaikkialla lehdessä </a:t>
            </a:r>
            <a:br>
              <a:rPr lang="fi-FI" sz="3400" dirty="0"/>
            </a:br>
            <a:r>
              <a:rPr lang="fi-FI" sz="3400" dirty="0"/>
              <a:t>– lehdet luetaan kannesta kanteen</a:t>
            </a:r>
            <a:endParaRPr lang="en-FI" sz="3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B70AA-81FA-10F5-74EB-BD10BFE66C52}"/>
              </a:ext>
            </a:extLst>
          </p:cNvPr>
          <p:cNvSpPr txBox="1"/>
          <p:nvPr/>
        </p:nvSpPr>
        <p:spPr>
          <a:xfrm>
            <a:off x="3680623" y="145452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mainoksen huomanneiden osuus lukijoista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5C257A-4731-D157-AAD2-50773279D375}"/>
              </a:ext>
            </a:extLst>
          </p:cNvPr>
          <p:cNvGrpSpPr/>
          <p:nvPr/>
        </p:nvGrpSpPr>
        <p:grpSpPr>
          <a:xfrm>
            <a:off x="2581662" y="2481521"/>
            <a:ext cx="2546862" cy="2195322"/>
            <a:chOff x="1605517" y="2700022"/>
            <a:chExt cx="3320874" cy="52927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1D4F79-0853-3D18-82E4-21E90B3654F9}"/>
                </a:ext>
              </a:extLst>
            </p:cNvPr>
            <p:cNvSpPr txBox="1"/>
            <p:nvPr/>
          </p:nvSpPr>
          <p:spPr>
            <a:xfrm>
              <a:off x="1605517" y="2700022"/>
              <a:ext cx="3320874" cy="529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666" b="1" dirty="0">
                  <a:latin typeface="Neue Haas Unica W1G" panose="020B0504030206020203" pitchFamily="34" charset="0"/>
                </a:rPr>
                <a:t>1. aukeama</a:t>
              </a:r>
            </a:p>
            <a:p>
              <a:pPr algn="ctr"/>
              <a:br>
                <a:rPr lang="fi-FI" sz="2666" b="1" dirty="0">
                  <a:latin typeface="Neue Haas Unica W1G" panose="020B0504030206020203" pitchFamily="34" charset="0"/>
                </a:rPr>
              </a:br>
              <a:endParaRPr lang="fi-FI" sz="2666" b="1" dirty="0">
                <a:latin typeface="Neue Haas Unica W1G" panose="020B0504030206020203" pitchFamily="34" charset="0"/>
              </a:endParaRPr>
            </a:p>
            <a:p>
              <a:pPr algn="ctr"/>
              <a:r>
                <a:rPr lang="fi-FI" sz="5533" b="1" dirty="0">
                  <a:latin typeface="Neue Haas Unica W1G" panose="020B0504030206020203" pitchFamily="34" charset="0"/>
                </a:rPr>
                <a:t>71</a:t>
              </a:r>
              <a:r>
                <a:rPr lang="fi-FI" sz="4000" b="1" dirty="0">
                  <a:latin typeface="Neue Haas Unica W1G" panose="020B0504030206020203" pitchFamily="34" charset="0"/>
                </a:rPr>
                <a:t> </a:t>
              </a:r>
              <a:r>
                <a:rPr lang="fi-FI" sz="5533" b="1" dirty="0">
                  <a:latin typeface="Neue Haas Unica W1G" panose="020B0504030206020203" pitchFamily="34" charset="0"/>
                </a:rPr>
                <a:t>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D0BF79-120A-F804-0471-3B932444ACED}"/>
                </a:ext>
              </a:extLst>
            </p:cNvPr>
            <p:cNvSpPr txBox="1"/>
            <p:nvPr/>
          </p:nvSpPr>
          <p:spPr>
            <a:xfrm>
              <a:off x="1723873" y="3594784"/>
              <a:ext cx="1653062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dirty="0">
                  <a:solidFill>
                    <a:schemeClr val="accent6"/>
                  </a:solidFill>
                  <a:latin typeface="Neue Haas Unica W1G" panose="020B0504030206020203" pitchFamily="34" charset="0"/>
                </a:rPr>
                <a:t>n = 49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120C9-5DBF-0024-E1F3-6E2A44D286E0}"/>
              </a:ext>
            </a:extLst>
          </p:cNvPr>
          <p:cNvGrpSpPr/>
          <p:nvPr/>
        </p:nvGrpSpPr>
        <p:grpSpPr>
          <a:xfrm>
            <a:off x="6936445" y="2481521"/>
            <a:ext cx="2408533" cy="2195322"/>
            <a:chOff x="8766846" y="2700022"/>
            <a:chExt cx="3140506" cy="52927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A0D6B9-C285-3960-4943-5D895E5F3879}"/>
                </a:ext>
              </a:extLst>
            </p:cNvPr>
            <p:cNvSpPr txBox="1"/>
            <p:nvPr/>
          </p:nvSpPr>
          <p:spPr>
            <a:xfrm>
              <a:off x="8766846" y="2700022"/>
              <a:ext cx="3140506" cy="529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666" b="1" dirty="0">
                  <a:latin typeface="Neue Haas Unica W1G" panose="020B0504030206020203" pitchFamily="34" charset="0"/>
                </a:rPr>
                <a:t>Takakansi</a:t>
              </a:r>
            </a:p>
            <a:p>
              <a:pPr algn="ctr"/>
              <a:endParaRPr lang="fi-FI" sz="2666" b="1" dirty="0">
                <a:latin typeface="Neue Haas Unica W1G" panose="020B0504030206020203" pitchFamily="34" charset="0"/>
              </a:endParaRPr>
            </a:p>
            <a:p>
              <a:pPr algn="ctr"/>
              <a:br>
                <a:rPr lang="fi-FI" sz="2666" b="1" dirty="0">
                  <a:latin typeface="Neue Haas Unica W1G" panose="020B0504030206020203" pitchFamily="34" charset="0"/>
                </a:rPr>
              </a:br>
              <a:r>
                <a:rPr lang="fi-FI" sz="5533" b="1" dirty="0">
                  <a:latin typeface="Neue Haas Unica W1G" panose="020B0504030206020203" pitchFamily="34" charset="0"/>
                </a:rPr>
                <a:t> 73</a:t>
              </a:r>
              <a:r>
                <a:rPr lang="fi-FI" sz="4000" b="1" dirty="0">
                  <a:latin typeface="Neue Haas Unica W1G" panose="020B0504030206020203" pitchFamily="34" charset="0"/>
                </a:rPr>
                <a:t> </a:t>
              </a:r>
              <a:r>
                <a:rPr lang="fi-FI" sz="5533" b="1" dirty="0">
                  <a:latin typeface="Neue Haas Unica W1G" panose="020B0504030206020203" pitchFamily="34" charset="0"/>
                </a:rPr>
                <a:t>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06E7C6-6D9D-B1B8-61D8-750F011D4A1E}"/>
                </a:ext>
              </a:extLst>
            </p:cNvPr>
            <p:cNvSpPr txBox="1"/>
            <p:nvPr/>
          </p:nvSpPr>
          <p:spPr>
            <a:xfrm>
              <a:off x="8933359" y="3594784"/>
              <a:ext cx="1653062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dirty="0">
                  <a:solidFill>
                    <a:schemeClr val="accent6"/>
                  </a:solidFill>
                  <a:latin typeface="Neue Haas Unica W1G" panose="020B0504030206020203" pitchFamily="34" charset="0"/>
                </a:rPr>
                <a:t>n = 41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603E81-4987-9619-CB97-4E0D07E4E1D0}"/>
              </a:ext>
            </a:extLst>
          </p:cNvPr>
          <p:cNvSpPr txBox="1"/>
          <p:nvPr/>
        </p:nvSpPr>
        <p:spPr>
          <a:xfrm>
            <a:off x="0" y="6358872"/>
            <a:ext cx="121919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2016–2020 sekä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125375-A4A3-EA9C-AC56-DC68F64B586E}"/>
              </a:ext>
            </a:extLst>
          </p:cNvPr>
          <p:cNvCxnSpPr>
            <a:cxnSpLocks/>
          </p:cNvCxnSpPr>
          <p:nvPr/>
        </p:nvCxnSpPr>
        <p:spPr>
          <a:xfrm>
            <a:off x="6028752" y="2481521"/>
            <a:ext cx="0" cy="3030214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95BEE93-ABBB-8CD0-3172-6F2285EDD80E}"/>
              </a:ext>
            </a:extLst>
          </p:cNvPr>
          <p:cNvSpPr txBox="1"/>
          <p:nvPr/>
        </p:nvSpPr>
        <p:spPr>
          <a:xfrm>
            <a:off x="1847042" y="5003368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2020: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85A734-1DC4-92EF-22BA-31EB34E4E34B}"/>
              </a:ext>
            </a:extLst>
          </p:cNvPr>
          <p:cNvSpPr txBox="1"/>
          <p:nvPr/>
        </p:nvSpPr>
        <p:spPr>
          <a:xfrm>
            <a:off x="1613067" y="3924998"/>
            <a:ext cx="1103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800" dirty="0">
                <a:latin typeface="Neue Haas Unica W1G" panose="020B0504030206020203" pitchFamily="34" charset="0"/>
              </a:rPr>
              <a:t>2025: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F66341-C7B6-F4C4-A157-201F63B7D74C}"/>
              </a:ext>
            </a:extLst>
          </p:cNvPr>
          <p:cNvSpPr txBox="1"/>
          <p:nvPr/>
        </p:nvSpPr>
        <p:spPr>
          <a:xfrm>
            <a:off x="3145164" y="5003368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67 %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23A7FA-BF59-62DC-1AA4-0CD36CF94B2A}"/>
              </a:ext>
            </a:extLst>
          </p:cNvPr>
          <p:cNvSpPr txBox="1"/>
          <p:nvPr/>
        </p:nvSpPr>
        <p:spPr>
          <a:xfrm>
            <a:off x="7699334" y="5003368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67 %</a:t>
            </a:r>
          </a:p>
        </p:txBody>
      </p:sp>
    </p:spTree>
    <p:extLst>
      <p:ext uri="{BB962C8B-B14F-4D97-AF65-F5344CB8AC3E}">
        <p14:creationId xmlns:p14="http://schemas.microsoft.com/office/powerpoint/2010/main" val="546494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>
          <a:extLst>
            <a:ext uri="{FF2B5EF4-FFF2-40B4-BE49-F238E27FC236}">
              <a16:creationId xmlns:a16="http://schemas.microsoft.com/office/drawing/2014/main" id="{8BD0E87F-A33A-FBD9-4D14-F62B84556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CEE8CA-720B-6171-E5A7-A850CC4B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Vasemman ja oikean sivun mainosten huomaamisessa ei ole eroa</a:t>
            </a:r>
            <a:br>
              <a:rPr lang="fi-FI" dirty="0"/>
            </a:br>
            <a:endParaRPr lang="en-FI" dirty="0"/>
          </a:p>
        </p:txBody>
      </p:sp>
      <p:sp>
        <p:nvSpPr>
          <p:cNvPr id="52" name="Rectangle 5">
            <a:extLst>
              <a:ext uri="{FF2B5EF4-FFF2-40B4-BE49-F238E27FC236}">
                <a16:creationId xmlns:a16="http://schemas.microsoft.com/office/drawing/2014/main" id="{A0FE5FC9-A744-30D5-E537-849F6568FBB9}"/>
              </a:ext>
            </a:extLst>
          </p:cNvPr>
          <p:cNvSpPr/>
          <p:nvPr/>
        </p:nvSpPr>
        <p:spPr>
          <a:xfrm flipH="1">
            <a:off x="6056155" y="2319757"/>
            <a:ext cx="2884289" cy="3303001"/>
          </a:xfrm>
          <a:custGeom>
            <a:avLst/>
            <a:gdLst>
              <a:gd name="connsiteX0" fmla="*/ 0 w 2712720"/>
              <a:gd name="connsiteY0" fmla="*/ 0 h 3891280"/>
              <a:gd name="connsiteX1" fmla="*/ 2712720 w 2712720"/>
              <a:gd name="connsiteY1" fmla="*/ 0 h 3891280"/>
              <a:gd name="connsiteX2" fmla="*/ 2712720 w 2712720"/>
              <a:gd name="connsiteY2" fmla="*/ 3891280 h 3891280"/>
              <a:gd name="connsiteX3" fmla="*/ 0 w 2712720"/>
              <a:gd name="connsiteY3" fmla="*/ 3891280 h 3891280"/>
              <a:gd name="connsiteX4" fmla="*/ 0 w 271272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0 h 3891280"/>
              <a:gd name="connsiteX1" fmla="*/ 2794000 w 2794000"/>
              <a:gd name="connsiteY1" fmla="*/ 162560 h 3891280"/>
              <a:gd name="connsiteX2" fmla="*/ 2712720 w 2794000"/>
              <a:gd name="connsiteY2" fmla="*/ 3891280 h 3891280"/>
              <a:gd name="connsiteX3" fmla="*/ 0 w 2794000"/>
              <a:gd name="connsiteY3" fmla="*/ 3891280 h 3891280"/>
              <a:gd name="connsiteX4" fmla="*/ 0 w 2794000"/>
              <a:gd name="connsiteY4" fmla="*/ 0 h 3891280"/>
              <a:gd name="connsiteX0" fmla="*/ 0 w 2794000"/>
              <a:gd name="connsiteY0" fmla="*/ 57462 h 3847142"/>
              <a:gd name="connsiteX1" fmla="*/ 2794000 w 2794000"/>
              <a:gd name="connsiteY1" fmla="*/ 118422 h 3847142"/>
              <a:gd name="connsiteX2" fmla="*/ 2712720 w 2794000"/>
              <a:gd name="connsiteY2" fmla="*/ 3847142 h 3847142"/>
              <a:gd name="connsiteX3" fmla="*/ 0 w 2794000"/>
              <a:gd name="connsiteY3" fmla="*/ 3847142 h 3847142"/>
              <a:gd name="connsiteX4" fmla="*/ 0 w 2794000"/>
              <a:gd name="connsiteY4" fmla="*/ 57462 h 3847142"/>
              <a:gd name="connsiteX0" fmla="*/ 0 w 2794000"/>
              <a:gd name="connsiteY0" fmla="*/ 57462 h 3847142"/>
              <a:gd name="connsiteX1" fmla="*/ 2794000 w 2794000"/>
              <a:gd name="connsiteY1" fmla="*/ 118422 h 3847142"/>
              <a:gd name="connsiteX2" fmla="*/ 2712720 w 2794000"/>
              <a:gd name="connsiteY2" fmla="*/ 3847142 h 3847142"/>
              <a:gd name="connsiteX3" fmla="*/ 0 w 2794000"/>
              <a:gd name="connsiteY3" fmla="*/ 3847142 h 3847142"/>
              <a:gd name="connsiteX4" fmla="*/ 0 w 2794000"/>
              <a:gd name="connsiteY4" fmla="*/ 57462 h 3847142"/>
              <a:gd name="connsiteX0" fmla="*/ 0 w 2794000"/>
              <a:gd name="connsiteY0" fmla="*/ 89007 h 3878687"/>
              <a:gd name="connsiteX1" fmla="*/ 2794000 w 2794000"/>
              <a:gd name="connsiteY1" fmla="*/ 149967 h 3878687"/>
              <a:gd name="connsiteX2" fmla="*/ 2712720 w 2794000"/>
              <a:gd name="connsiteY2" fmla="*/ 3878687 h 3878687"/>
              <a:gd name="connsiteX3" fmla="*/ 0 w 2794000"/>
              <a:gd name="connsiteY3" fmla="*/ 3878687 h 3878687"/>
              <a:gd name="connsiteX4" fmla="*/ 0 w 2794000"/>
              <a:gd name="connsiteY4" fmla="*/ 89007 h 3878687"/>
              <a:gd name="connsiteX0" fmla="*/ 0 w 2794000"/>
              <a:gd name="connsiteY0" fmla="*/ 93516 h 3883196"/>
              <a:gd name="connsiteX1" fmla="*/ 2794000 w 2794000"/>
              <a:gd name="connsiteY1" fmla="*/ 154476 h 3883196"/>
              <a:gd name="connsiteX2" fmla="*/ 2712720 w 2794000"/>
              <a:gd name="connsiteY2" fmla="*/ 3883196 h 3883196"/>
              <a:gd name="connsiteX3" fmla="*/ 0 w 2794000"/>
              <a:gd name="connsiteY3" fmla="*/ 3883196 h 3883196"/>
              <a:gd name="connsiteX4" fmla="*/ 0 w 2794000"/>
              <a:gd name="connsiteY4" fmla="*/ 93516 h 3883196"/>
              <a:gd name="connsiteX0" fmla="*/ 0 w 2794000"/>
              <a:gd name="connsiteY0" fmla="*/ 93516 h 3883196"/>
              <a:gd name="connsiteX1" fmla="*/ 2794000 w 2794000"/>
              <a:gd name="connsiteY1" fmla="*/ 154476 h 3883196"/>
              <a:gd name="connsiteX2" fmla="*/ 2768451 w 2794000"/>
              <a:gd name="connsiteY2" fmla="*/ 3870626 h 3883196"/>
              <a:gd name="connsiteX3" fmla="*/ 0 w 2794000"/>
              <a:gd name="connsiteY3" fmla="*/ 3883196 h 3883196"/>
              <a:gd name="connsiteX4" fmla="*/ 0 w 2794000"/>
              <a:gd name="connsiteY4" fmla="*/ 93516 h 3883196"/>
              <a:gd name="connsiteX0" fmla="*/ 0 w 2794000"/>
              <a:gd name="connsiteY0" fmla="*/ 93516 h 3883196"/>
              <a:gd name="connsiteX1" fmla="*/ 2794000 w 2794000"/>
              <a:gd name="connsiteY1" fmla="*/ 154476 h 3883196"/>
              <a:gd name="connsiteX2" fmla="*/ 2768451 w 2794000"/>
              <a:gd name="connsiteY2" fmla="*/ 3870626 h 3883196"/>
              <a:gd name="connsiteX3" fmla="*/ 0 w 2794000"/>
              <a:gd name="connsiteY3" fmla="*/ 3883196 h 3883196"/>
              <a:gd name="connsiteX4" fmla="*/ 0 w 2794000"/>
              <a:gd name="connsiteY4" fmla="*/ 93516 h 3883196"/>
              <a:gd name="connsiteX0" fmla="*/ 0 w 2818769"/>
              <a:gd name="connsiteY0" fmla="*/ 180492 h 3857039"/>
              <a:gd name="connsiteX1" fmla="*/ 2818769 w 2818769"/>
              <a:gd name="connsiteY1" fmla="*/ 128319 h 3857039"/>
              <a:gd name="connsiteX2" fmla="*/ 2793220 w 2818769"/>
              <a:gd name="connsiteY2" fmla="*/ 3844469 h 3857039"/>
              <a:gd name="connsiteX3" fmla="*/ 24769 w 2818769"/>
              <a:gd name="connsiteY3" fmla="*/ 3857039 h 3857039"/>
              <a:gd name="connsiteX4" fmla="*/ 0 w 2818769"/>
              <a:gd name="connsiteY4" fmla="*/ 180492 h 3857039"/>
              <a:gd name="connsiteX0" fmla="*/ 0 w 2812577"/>
              <a:gd name="connsiteY0" fmla="*/ 102660 h 3879770"/>
              <a:gd name="connsiteX1" fmla="*/ 2812577 w 2812577"/>
              <a:gd name="connsiteY1" fmla="*/ 151050 h 3879770"/>
              <a:gd name="connsiteX2" fmla="*/ 2787028 w 2812577"/>
              <a:gd name="connsiteY2" fmla="*/ 3867200 h 3879770"/>
              <a:gd name="connsiteX3" fmla="*/ 18577 w 2812577"/>
              <a:gd name="connsiteY3" fmla="*/ 3879770 h 3879770"/>
              <a:gd name="connsiteX4" fmla="*/ 0 w 2812577"/>
              <a:gd name="connsiteY4" fmla="*/ 102660 h 3879770"/>
              <a:gd name="connsiteX0" fmla="*/ 0 w 2812577"/>
              <a:gd name="connsiteY0" fmla="*/ 116655 h 3874910"/>
              <a:gd name="connsiteX1" fmla="*/ 2812577 w 2812577"/>
              <a:gd name="connsiteY1" fmla="*/ 146190 h 3874910"/>
              <a:gd name="connsiteX2" fmla="*/ 2787028 w 2812577"/>
              <a:gd name="connsiteY2" fmla="*/ 3862340 h 3874910"/>
              <a:gd name="connsiteX3" fmla="*/ 18577 w 2812577"/>
              <a:gd name="connsiteY3" fmla="*/ 3874910 h 3874910"/>
              <a:gd name="connsiteX4" fmla="*/ 0 w 2812577"/>
              <a:gd name="connsiteY4" fmla="*/ 116655 h 3874910"/>
              <a:gd name="connsiteX0" fmla="*/ 206022 w 3018599"/>
              <a:gd name="connsiteY0" fmla="*/ 116655 h 3929905"/>
              <a:gd name="connsiteX1" fmla="*/ 3018599 w 3018599"/>
              <a:gd name="connsiteY1" fmla="*/ 146190 h 3929905"/>
              <a:gd name="connsiteX2" fmla="*/ 2993050 w 3018599"/>
              <a:gd name="connsiteY2" fmla="*/ 3862340 h 3929905"/>
              <a:gd name="connsiteX3" fmla="*/ 129 w 3018599"/>
              <a:gd name="connsiteY3" fmla="*/ 3929905 h 3929905"/>
              <a:gd name="connsiteX4" fmla="*/ 206022 w 3018599"/>
              <a:gd name="connsiteY4" fmla="*/ 116655 h 392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599" h="3929905">
                <a:moveTo>
                  <a:pt x="206022" y="116655"/>
                </a:moveTo>
                <a:cubicBezTo>
                  <a:pt x="1137355" y="170842"/>
                  <a:pt x="2778146" y="-192477"/>
                  <a:pt x="3018599" y="146190"/>
                </a:cubicBezTo>
                <a:lnTo>
                  <a:pt x="2993050" y="3862340"/>
                </a:lnTo>
                <a:cubicBezTo>
                  <a:pt x="2273434" y="3560042"/>
                  <a:pt x="904369" y="3929905"/>
                  <a:pt x="129" y="3929905"/>
                </a:cubicBezTo>
                <a:cubicBezTo>
                  <a:pt x="-6063" y="2670868"/>
                  <a:pt x="212214" y="1375692"/>
                  <a:pt x="206022" y="116655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latin typeface="Neue Haas Unica W1G" panose="020B0504030206020203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F1A3851-3060-2ECA-1F5A-2CF1D457D1A6}"/>
              </a:ext>
            </a:extLst>
          </p:cNvPr>
          <p:cNvGrpSpPr/>
          <p:nvPr/>
        </p:nvGrpSpPr>
        <p:grpSpPr>
          <a:xfrm>
            <a:off x="3336973" y="2361861"/>
            <a:ext cx="5379856" cy="3260897"/>
            <a:chOff x="3089626" y="2213307"/>
            <a:chExt cx="5749221" cy="3811620"/>
          </a:xfrm>
        </p:grpSpPr>
        <p:sp>
          <p:nvSpPr>
            <p:cNvPr id="49" name="Rectangle 5">
              <a:extLst>
                <a:ext uri="{FF2B5EF4-FFF2-40B4-BE49-F238E27FC236}">
                  <a16:creationId xmlns:a16="http://schemas.microsoft.com/office/drawing/2014/main" id="{E1823E0B-4B4D-3513-5274-EC519BFA78E8}"/>
                </a:ext>
              </a:extLst>
            </p:cNvPr>
            <p:cNvSpPr/>
            <p:nvPr/>
          </p:nvSpPr>
          <p:spPr>
            <a:xfrm>
              <a:off x="3089626" y="2213307"/>
              <a:ext cx="2971671" cy="3811620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id="{5000AA8D-0575-F13E-E17D-56555DBBBA41}"/>
                </a:ext>
              </a:extLst>
            </p:cNvPr>
            <p:cNvSpPr/>
            <p:nvPr/>
          </p:nvSpPr>
          <p:spPr>
            <a:xfrm>
              <a:off x="3289852" y="2419047"/>
              <a:ext cx="2618314" cy="3358386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17B1685A-40D7-C45C-F1D9-BF12F6221E5A}"/>
                </a:ext>
              </a:extLst>
            </p:cNvPr>
            <p:cNvSpPr/>
            <p:nvPr/>
          </p:nvSpPr>
          <p:spPr>
            <a:xfrm flipH="1">
              <a:off x="6215103" y="2439367"/>
              <a:ext cx="2623744" cy="3365351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>
                <a:solidFill>
                  <a:schemeClr val="tx1"/>
                </a:solidFill>
                <a:latin typeface="Neue Haas Unica W1G" panose="020B0504030206020203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42B05C-3B64-7106-1F09-DF2B06D7A9CA}"/>
              </a:ext>
            </a:extLst>
          </p:cNvPr>
          <p:cNvSpPr txBox="1"/>
          <p:nvPr/>
        </p:nvSpPr>
        <p:spPr>
          <a:xfrm>
            <a:off x="3238607" y="1554509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Mainoksen huomanneet, % lukijoista, keskiarvo kaikilta toimialoilta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52EACE-FB04-F996-93D2-22A153F27531}"/>
              </a:ext>
            </a:extLst>
          </p:cNvPr>
          <p:cNvSpPr txBox="1"/>
          <p:nvPr/>
        </p:nvSpPr>
        <p:spPr>
          <a:xfrm>
            <a:off x="8156376" y="3044280"/>
            <a:ext cx="2241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2400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Oikea sivu</a:t>
            </a:r>
            <a:br>
              <a:rPr lang="fi-FI" sz="2400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i-FI" sz="2400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67 %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FB20A-2248-49F5-BB4C-BBD45B5128E6}"/>
              </a:ext>
            </a:extLst>
          </p:cNvPr>
          <p:cNvSpPr txBox="1"/>
          <p:nvPr/>
        </p:nvSpPr>
        <p:spPr>
          <a:xfrm>
            <a:off x="9641210" y="3776928"/>
            <a:ext cx="10418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33" b="1" dirty="0">
                <a:latin typeface="Neue Haas Unica W1G" panose="020B0504030206020203" pitchFamily="34" charset="0"/>
                <a:ea typeface="Roboto" panose="02000000000000000000" pitchFamily="2" charset="0"/>
                <a:cs typeface="Roboto" panose="02000000000000000000" pitchFamily="2" charset="0"/>
              </a:rPr>
              <a:t>n = 208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82F483-6870-FB27-C90C-E7A9BCCB4293}"/>
              </a:ext>
            </a:extLst>
          </p:cNvPr>
          <p:cNvCxnSpPr>
            <a:cxnSpLocks/>
          </p:cNvCxnSpPr>
          <p:nvPr/>
        </p:nvCxnSpPr>
        <p:spPr>
          <a:xfrm>
            <a:off x="7475056" y="3435695"/>
            <a:ext cx="2838525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9808E7-A9E1-E81B-45B4-288D55F52EA6}"/>
              </a:ext>
            </a:extLst>
          </p:cNvPr>
          <p:cNvGrpSpPr/>
          <p:nvPr/>
        </p:nvGrpSpPr>
        <p:grpSpPr>
          <a:xfrm>
            <a:off x="1512949" y="3750272"/>
            <a:ext cx="3039020" cy="1052258"/>
            <a:chOff x="801624" y="2900900"/>
            <a:chExt cx="3235633" cy="231986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C94880-21A9-7850-570E-7D844B60CE2F}"/>
                </a:ext>
              </a:extLst>
            </p:cNvPr>
            <p:cNvSpPr txBox="1"/>
            <p:nvPr/>
          </p:nvSpPr>
          <p:spPr>
            <a:xfrm>
              <a:off x="801624" y="2900900"/>
              <a:ext cx="2527236" cy="1832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Vasen sivu </a:t>
              </a:r>
              <a:br>
                <a:rPr lang="fi-FI" sz="2400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fi-FI" sz="2400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68 %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47113C-513A-8684-00D8-9E86648685CC}"/>
                </a:ext>
              </a:extLst>
            </p:cNvPr>
            <p:cNvCxnSpPr/>
            <p:nvPr/>
          </p:nvCxnSpPr>
          <p:spPr>
            <a:xfrm flipH="1" flipV="1">
              <a:off x="916372" y="3782993"/>
              <a:ext cx="3120885" cy="29397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ED9A45-A08F-C339-FFB2-BEDD087E45CB}"/>
                </a:ext>
              </a:extLst>
            </p:cNvPr>
            <p:cNvSpPr txBox="1"/>
            <p:nvPr/>
          </p:nvSpPr>
          <p:spPr>
            <a:xfrm>
              <a:off x="837125" y="4564978"/>
              <a:ext cx="1109205" cy="6557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1333" b="1" dirty="0">
                  <a:latin typeface="Neue Haas Unica W1G" panose="020B0504030206020203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n = 122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40484DD-53CC-822F-2663-223527F36DE4}"/>
              </a:ext>
            </a:extLst>
          </p:cNvPr>
          <p:cNvSpPr txBox="1"/>
          <p:nvPr/>
        </p:nvSpPr>
        <p:spPr>
          <a:xfrm>
            <a:off x="0" y="6358871"/>
            <a:ext cx="1219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2016–2020 sekä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E680A6-1AD8-8B18-5703-A20167ABA2CB}"/>
              </a:ext>
            </a:extLst>
          </p:cNvPr>
          <p:cNvSpPr txBox="1"/>
          <p:nvPr/>
        </p:nvSpPr>
        <p:spPr>
          <a:xfrm>
            <a:off x="1472778" y="5319944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64 %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AEE77-F367-2C46-379A-EF556D917528}"/>
              </a:ext>
            </a:extLst>
          </p:cNvPr>
          <p:cNvSpPr txBox="1"/>
          <p:nvPr/>
        </p:nvSpPr>
        <p:spPr>
          <a:xfrm>
            <a:off x="838200" y="5319944"/>
            <a:ext cx="98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2020: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36568-2B4F-E09C-4C26-3BCF21476E64}"/>
              </a:ext>
            </a:extLst>
          </p:cNvPr>
          <p:cNvSpPr txBox="1"/>
          <p:nvPr/>
        </p:nvSpPr>
        <p:spPr>
          <a:xfrm>
            <a:off x="9018750" y="5234311"/>
            <a:ext cx="152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20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66 %</a:t>
            </a:r>
          </a:p>
        </p:txBody>
      </p:sp>
    </p:spTree>
    <p:extLst>
      <p:ext uri="{BB962C8B-B14F-4D97-AF65-F5344CB8AC3E}">
        <p14:creationId xmlns:p14="http://schemas.microsoft.com/office/powerpoint/2010/main" val="96262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89E5A-BB04-650E-501E-600611F28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345757-7027-C56F-E039-487F7E85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</a:rPr>
              <a:t>Parhaiten huomataan tuotemainonta </a:t>
            </a:r>
            <a:br>
              <a:rPr lang="fi-FI" sz="3200" dirty="0">
                <a:solidFill>
                  <a:schemeClr val="tx2"/>
                </a:solidFill>
              </a:rPr>
            </a:br>
            <a:r>
              <a:rPr lang="fi-FI" sz="3200" dirty="0">
                <a:solidFill>
                  <a:schemeClr val="tx2"/>
                </a:solidFill>
              </a:rPr>
              <a:t>sekä yhteiskunnallinen mainonta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4AA24134-3D24-D5E0-E440-32656E4062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378947"/>
              </p:ext>
            </p:extLst>
          </p:nvPr>
        </p:nvGraphicFramePr>
        <p:xfrm>
          <a:off x="466447" y="2141294"/>
          <a:ext cx="6656439" cy="365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F148DD-36EC-75AB-B2D5-859B9B8336BD}"/>
              </a:ext>
            </a:extLst>
          </p:cNvPr>
          <p:cNvSpPr txBox="1"/>
          <p:nvPr/>
        </p:nvSpPr>
        <p:spPr>
          <a:xfrm>
            <a:off x="667670" y="1448232"/>
            <a:ext cx="6243621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mainoksen huomanneiden osuus lukijoista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735AD-3019-F2BA-D8E3-F3AE5FB0B0A4}"/>
              </a:ext>
            </a:extLst>
          </p:cNvPr>
          <p:cNvSpPr txBox="1"/>
          <p:nvPr/>
        </p:nvSpPr>
        <p:spPr>
          <a:xfrm>
            <a:off x="2168358" y="6358872"/>
            <a:ext cx="609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2016–2020 sekä 2021–2025 (</a:t>
            </a:r>
            <a:r>
              <a:rPr lang="fi-FI" sz="7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7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7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A3722EE-F860-E199-B9AC-14C22B4D9710}"/>
              </a:ext>
            </a:extLst>
          </p:cNvPr>
          <p:cNvCxnSpPr>
            <a:cxnSpLocks/>
          </p:cNvCxnSpPr>
          <p:nvPr/>
        </p:nvCxnSpPr>
        <p:spPr>
          <a:xfrm>
            <a:off x="6225323" y="2029324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B063778-DA26-BCC4-B442-6B07AA0B4403}"/>
              </a:ext>
            </a:extLst>
          </p:cNvPr>
          <p:cNvSpPr txBox="1">
            <a:spLocks/>
          </p:cNvSpPr>
          <p:nvPr/>
        </p:nvSpPr>
        <p:spPr>
          <a:xfrm>
            <a:off x="8065850" y="1554763"/>
            <a:ext cx="3659703" cy="416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 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Huomioarvo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69</a:t>
            </a:r>
            <a:r>
              <a:rPr lang="fi-FI" sz="3300" b="1" dirty="0">
                <a:latin typeface="Neue Haas Unica W1G" panose="020B0504030206020203" pitchFamily="34" charset="0"/>
              </a:rPr>
              <a:t> </a:t>
            </a:r>
            <a:r>
              <a:rPr lang="fi-FI" sz="6600" b="1" dirty="0">
                <a:latin typeface="Neue Haas Unica W1G" panose="020B0504030206020203" pitchFamily="34" charset="0"/>
              </a:rPr>
              <a:t>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 = 739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372DC-0E5C-C4D8-C243-997C0F4E0CFF}"/>
              </a:ext>
            </a:extLst>
          </p:cNvPr>
          <p:cNvSpPr txBox="1"/>
          <p:nvPr/>
        </p:nvSpPr>
        <p:spPr>
          <a:xfrm>
            <a:off x="6926720" y="2642839"/>
            <a:ext cx="72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67 %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8F626-E808-94C1-AEEF-2D1651606E53}"/>
              </a:ext>
            </a:extLst>
          </p:cNvPr>
          <p:cNvSpPr txBox="1"/>
          <p:nvPr/>
        </p:nvSpPr>
        <p:spPr>
          <a:xfrm>
            <a:off x="6915569" y="3502007"/>
            <a:ext cx="72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62 %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4AAE8-279C-7CC2-9C06-232679A1ECCB}"/>
              </a:ext>
            </a:extLst>
          </p:cNvPr>
          <p:cNvSpPr txBox="1"/>
          <p:nvPr/>
        </p:nvSpPr>
        <p:spPr>
          <a:xfrm>
            <a:off x="6915569" y="4323102"/>
            <a:ext cx="72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61 %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B79386-FFA2-E74F-0CBB-2ABC60BD53F0}"/>
              </a:ext>
            </a:extLst>
          </p:cNvPr>
          <p:cNvSpPr txBox="1"/>
          <p:nvPr/>
        </p:nvSpPr>
        <p:spPr>
          <a:xfrm>
            <a:off x="6922848" y="5166500"/>
            <a:ext cx="72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60 %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BE3DC8-5B52-0FD2-86BB-6EBA8A599B14}"/>
              </a:ext>
            </a:extLst>
          </p:cNvPr>
          <p:cNvSpPr txBox="1"/>
          <p:nvPr/>
        </p:nvSpPr>
        <p:spPr>
          <a:xfrm>
            <a:off x="6911298" y="2243394"/>
            <a:ext cx="812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1400" dirty="0">
                <a:solidFill>
                  <a:schemeClr val="accent6"/>
                </a:solidFill>
                <a:latin typeface="Neue Haas Unica W1G" panose="020B0504030206020203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464654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0C0D8-AF54-8EF0-943B-5F32C5D8C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DB82FD-EE29-6FCD-FFDD-573B055F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</a:rPr>
              <a:t>Kuluttajien huomion herättämisessä liite ja tuotenäyte huomataan parhaiten</a:t>
            </a:r>
          </a:p>
        </p:txBody>
      </p:sp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91D845E5-BF8D-A8E2-F8B4-41583C825A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785534"/>
              </p:ext>
            </p:extLst>
          </p:nvPr>
        </p:nvGraphicFramePr>
        <p:xfrm>
          <a:off x="609599" y="2144415"/>
          <a:ext cx="6864992" cy="3691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0D3CC90-B513-D8ED-79FB-B4DCCBC90C93}"/>
              </a:ext>
            </a:extLst>
          </p:cNvPr>
          <p:cNvSpPr txBox="1"/>
          <p:nvPr/>
        </p:nvSpPr>
        <p:spPr>
          <a:xfrm>
            <a:off x="630794" y="144823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mainoksen huomanneiden osuus lukijoista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F9544-BF3E-7EFA-2215-B4B08D3B8A2C}"/>
              </a:ext>
            </a:extLst>
          </p:cNvPr>
          <p:cNvSpPr txBox="1"/>
          <p:nvPr/>
        </p:nvSpPr>
        <p:spPr>
          <a:xfrm>
            <a:off x="2168358" y="6358872"/>
            <a:ext cx="609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7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7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7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7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53F7A8-9C60-BDD6-646B-4F51E24D790F}"/>
              </a:ext>
            </a:extLst>
          </p:cNvPr>
          <p:cNvCxnSpPr>
            <a:cxnSpLocks/>
          </p:cNvCxnSpPr>
          <p:nvPr/>
        </p:nvCxnSpPr>
        <p:spPr>
          <a:xfrm>
            <a:off x="4372413" y="2029324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A39FBB5-B955-77BD-1DA4-20ADB42DE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 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Huomioarvo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69</a:t>
            </a:r>
            <a:r>
              <a:rPr lang="fi-FI" sz="3300" b="1" dirty="0">
                <a:latin typeface="Neue Haas Unica W1G" panose="020B0504030206020203" pitchFamily="34" charset="0"/>
              </a:rPr>
              <a:t> </a:t>
            </a:r>
            <a:r>
              <a:rPr lang="fi-FI" sz="6600" b="1" dirty="0">
                <a:latin typeface="Neue Haas Unica W1G" panose="020B0504030206020203" pitchFamily="34" charset="0"/>
              </a:rPr>
              <a:t>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 = 739</a:t>
            </a:r>
          </a:p>
        </p:txBody>
      </p:sp>
    </p:spTree>
    <p:extLst>
      <p:ext uri="{BB962C8B-B14F-4D97-AF65-F5344CB8AC3E}">
        <p14:creationId xmlns:p14="http://schemas.microsoft.com/office/powerpoint/2010/main" val="3049604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FF2CB7F-2580-EB4F-B8A9-53DA87E3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2" y="229201"/>
            <a:ext cx="6319331" cy="1162170"/>
          </a:xfrm>
        </p:spPr>
        <p:txBody>
          <a:bodyPr>
            <a:normAutofit/>
          </a:bodyPr>
          <a:lstStyle/>
          <a:p>
            <a:r>
              <a:rPr lang="fi-FI" sz="3400" dirty="0">
                <a:solidFill>
                  <a:schemeClr val="tx2"/>
                </a:solidFill>
              </a:rPr>
              <a:t>Mainonnan huomaaminen eri toimialoilla</a:t>
            </a:r>
            <a:endParaRPr lang="en-FI" sz="3400" dirty="0">
              <a:solidFill>
                <a:schemeClr val="tx2"/>
              </a:solidFill>
              <a:latin typeface="Neue Haas Unica W1G" panose="020B0504030206020203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5468DA-EFEE-F11A-A7CE-CED35BC6A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 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Huomioarvo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69</a:t>
            </a:r>
            <a:r>
              <a:rPr lang="fi-FI" sz="3300" b="1" dirty="0">
                <a:latin typeface="Neue Haas Unica W1G" panose="020B0504030206020203" pitchFamily="34" charset="0"/>
              </a:rPr>
              <a:t> </a:t>
            </a:r>
            <a:r>
              <a:rPr lang="fi-FI" sz="6600" b="1" dirty="0">
                <a:latin typeface="Neue Haas Unica W1G" panose="020B0504030206020203" pitchFamily="34" charset="0"/>
              </a:rPr>
              <a:t>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N=739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B27C34F-BDB4-8358-4B91-58B981A9EE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595843"/>
              </p:ext>
            </p:extLst>
          </p:nvPr>
        </p:nvGraphicFramePr>
        <p:xfrm>
          <a:off x="299207" y="2135340"/>
          <a:ext cx="7300198" cy="414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15611AC-61E6-F203-D143-EFC40F4D659B}"/>
              </a:ext>
            </a:extLst>
          </p:cNvPr>
          <p:cNvSpPr txBox="1"/>
          <p:nvPr/>
        </p:nvSpPr>
        <p:spPr>
          <a:xfrm>
            <a:off x="591832" y="1448232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mainoksen huomanneiden osuus lukijoista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AF708-4A8C-5BDB-7B4F-3B16DED24D8A}"/>
              </a:ext>
            </a:extLst>
          </p:cNvPr>
          <p:cNvSpPr txBox="1"/>
          <p:nvPr/>
        </p:nvSpPr>
        <p:spPr>
          <a:xfrm>
            <a:off x="2168358" y="6358872"/>
            <a:ext cx="6096000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DCA9429-FAB6-63C6-08F5-16DB7D2CE80F}"/>
              </a:ext>
            </a:extLst>
          </p:cNvPr>
          <p:cNvCxnSpPr>
            <a:cxnSpLocks/>
          </p:cNvCxnSpPr>
          <p:nvPr/>
        </p:nvCxnSpPr>
        <p:spPr>
          <a:xfrm>
            <a:off x="6056244" y="2029324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639827-0135-36D3-9774-FB05D7BC5C2D}"/>
              </a:ext>
            </a:extLst>
          </p:cNvPr>
          <p:cNvSpPr txBox="1"/>
          <p:nvPr/>
        </p:nvSpPr>
        <p:spPr>
          <a:xfrm>
            <a:off x="1942087" y="6358738"/>
            <a:ext cx="401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800" dirty="0">
                <a:latin typeface="Neue Haas Unica W1G" panose="020B0504030206020203" pitchFamily="34" charset="0"/>
              </a:rPr>
              <a:t>* </a:t>
            </a:r>
            <a:r>
              <a:rPr lang="en-GB" sz="800" dirty="0">
                <a:latin typeface="Neue Haas Unica W1G" panose="020B0504030206020203" pitchFamily="34" charset="0"/>
              </a:rPr>
              <a:t>A</a:t>
            </a:r>
            <a:r>
              <a:rPr lang="en-FI" sz="800" dirty="0">
                <a:latin typeface="Neue Haas Unica W1G" panose="020B0504030206020203" pitchFamily="34" charset="0"/>
              </a:rPr>
              <a:t>lle 10 kampanjaa	</a:t>
            </a:r>
          </a:p>
        </p:txBody>
      </p:sp>
    </p:spTree>
    <p:extLst>
      <p:ext uri="{BB962C8B-B14F-4D97-AF65-F5344CB8AC3E}">
        <p14:creationId xmlns:p14="http://schemas.microsoft.com/office/powerpoint/2010/main" val="29580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10DE22-E16F-6246-85B3-AFD63C1C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8000" dirty="0"/>
              <a:t>Huomattuja ja toimivia </a:t>
            </a:r>
            <a:br>
              <a:rPr lang="fi-FI" sz="8000" dirty="0"/>
            </a:br>
            <a:r>
              <a:rPr lang="fi-FI" sz="8000" dirty="0"/>
              <a:t>mainoksia</a:t>
            </a:r>
          </a:p>
        </p:txBody>
      </p:sp>
    </p:spTree>
    <p:extLst>
      <p:ext uri="{BB962C8B-B14F-4D97-AF65-F5344CB8AC3E}">
        <p14:creationId xmlns:p14="http://schemas.microsoft.com/office/powerpoint/2010/main" val="278079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9703-71CE-064E-8589-E781FA01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Sisältö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49E68-860F-344D-B03E-52C36E23E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8269" y="2975019"/>
            <a:ext cx="996950" cy="596503"/>
          </a:xfrm>
        </p:spPr>
        <p:txBody>
          <a:bodyPr>
            <a:normAutofit lnSpcReduction="10000"/>
          </a:bodyPr>
          <a:lstStyle/>
          <a:p>
            <a:r>
              <a:rPr lang="en-FI" dirty="0"/>
              <a:t>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ABE52-1B6C-5D4D-A955-43D565F4550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48269" y="3714644"/>
            <a:ext cx="996950" cy="596503"/>
          </a:xfrm>
        </p:spPr>
        <p:txBody>
          <a:bodyPr>
            <a:normAutofit lnSpcReduction="10000"/>
          </a:bodyPr>
          <a:lstStyle/>
          <a:p>
            <a:r>
              <a:rPr lang="en-FI" dirty="0"/>
              <a:t>2.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2061B3-AB6B-5B41-A326-467DF1CD7D6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948269" y="4454269"/>
            <a:ext cx="996950" cy="596503"/>
          </a:xfrm>
        </p:spPr>
        <p:txBody>
          <a:bodyPr>
            <a:normAutofit lnSpcReduction="10000"/>
          </a:bodyPr>
          <a:lstStyle/>
          <a:p>
            <a:r>
              <a:rPr lang="en-FI" dirty="0"/>
              <a:t>3.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9A95A2-33BA-3349-A6C7-6BE4413AB23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897644" y="2973086"/>
            <a:ext cx="3800207" cy="536030"/>
          </a:xfrm>
        </p:spPr>
        <p:txBody>
          <a:bodyPr anchor="ctr">
            <a:noAutofit/>
          </a:bodyPr>
          <a:lstStyle/>
          <a:p>
            <a:r>
              <a:rPr lang="fi-FI" sz="2300" noProof="0" dirty="0">
                <a:latin typeface="Neue Haas Unica W1G Light" panose="020B0404030206020203" pitchFamily="34" charset="0"/>
              </a:rPr>
              <a:t>Tutkimuksen toteutus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0A5A52-2CD2-EE49-BC94-E044F6C58AF7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897645" y="3774716"/>
            <a:ext cx="3614120" cy="424457"/>
          </a:xfrm>
        </p:spPr>
        <p:txBody>
          <a:bodyPr>
            <a:normAutofit/>
          </a:bodyPr>
          <a:lstStyle/>
          <a:p>
            <a:r>
              <a:rPr lang="en-FI" sz="2300" dirty="0"/>
              <a:t>Päätulokset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57DE82-9ED9-D149-9389-1AB7527B65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897644" y="4464773"/>
            <a:ext cx="3875716" cy="424458"/>
          </a:xfrm>
        </p:spPr>
        <p:txBody>
          <a:bodyPr anchor="ctr">
            <a:noAutofit/>
          </a:bodyPr>
          <a:lstStyle/>
          <a:p>
            <a:r>
              <a:rPr lang="fi-FI" sz="2300" noProof="0" dirty="0"/>
              <a:t>Huomioarvo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15136C8-7E7E-DA43-AA33-0A2E5E1406FC}"/>
              </a:ext>
            </a:extLst>
          </p:cNvPr>
          <p:cNvSpPr txBox="1">
            <a:spLocks/>
          </p:cNvSpPr>
          <p:nvPr/>
        </p:nvSpPr>
        <p:spPr>
          <a:xfrm>
            <a:off x="6856919" y="2887006"/>
            <a:ext cx="996950" cy="596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Canela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4.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BEB6E04-1855-D14C-AAA2-8B89ED2BE7EE}"/>
              </a:ext>
            </a:extLst>
          </p:cNvPr>
          <p:cNvSpPr txBox="1">
            <a:spLocks/>
          </p:cNvSpPr>
          <p:nvPr/>
        </p:nvSpPr>
        <p:spPr>
          <a:xfrm>
            <a:off x="7806294" y="2887006"/>
            <a:ext cx="4006851" cy="73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300" noProof="0" dirty="0"/>
              <a:t>Myönteinen vaikutus </a:t>
            </a:r>
            <a:br>
              <a:rPr lang="fi-FI" sz="2300" noProof="0" dirty="0"/>
            </a:br>
            <a:r>
              <a:rPr lang="fi-FI" sz="2300" noProof="0" dirty="0"/>
              <a:t>brändimielikuvaan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C7E2CCE-1522-E773-809D-02A8C437776E}"/>
              </a:ext>
            </a:extLst>
          </p:cNvPr>
          <p:cNvSpPr txBox="1">
            <a:spLocks/>
          </p:cNvSpPr>
          <p:nvPr/>
        </p:nvSpPr>
        <p:spPr>
          <a:xfrm>
            <a:off x="6856919" y="3797366"/>
            <a:ext cx="996950" cy="596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Canela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5.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0D0C4A-B092-603A-234D-F0B23DD63034}"/>
              </a:ext>
            </a:extLst>
          </p:cNvPr>
          <p:cNvSpPr txBox="1">
            <a:spLocks/>
          </p:cNvSpPr>
          <p:nvPr/>
        </p:nvSpPr>
        <p:spPr>
          <a:xfrm>
            <a:off x="7853869" y="3820308"/>
            <a:ext cx="3195735" cy="536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300" noProof="0" dirty="0"/>
              <a:t>Aktivointi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5A14219-8F02-5420-3EE0-63DA711F56DC}"/>
              </a:ext>
            </a:extLst>
          </p:cNvPr>
          <p:cNvSpPr txBox="1">
            <a:spLocks/>
          </p:cNvSpPr>
          <p:nvPr/>
        </p:nvSpPr>
        <p:spPr>
          <a:xfrm>
            <a:off x="6856919" y="4536991"/>
            <a:ext cx="996950" cy="596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bg1"/>
                </a:solidFill>
                <a:latin typeface="Canela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dirty="0"/>
              <a:t>6.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5FC752F-48C1-573E-CD3D-77523EB79047}"/>
              </a:ext>
            </a:extLst>
          </p:cNvPr>
          <p:cNvSpPr txBox="1">
            <a:spLocks/>
          </p:cNvSpPr>
          <p:nvPr/>
        </p:nvSpPr>
        <p:spPr>
          <a:xfrm>
            <a:off x="7853869" y="4621936"/>
            <a:ext cx="3534526" cy="536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300" noProof="0" dirty="0"/>
              <a:t>Lopuksi</a:t>
            </a:r>
          </a:p>
        </p:txBody>
      </p:sp>
    </p:spTree>
    <p:extLst>
      <p:ext uri="{BB962C8B-B14F-4D97-AF65-F5344CB8AC3E}">
        <p14:creationId xmlns:p14="http://schemas.microsoft.com/office/powerpoint/2010/main" val="263304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583AE-D19A-6272-7A61-9C812EF7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Hyvin huomatut mainokset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3741D-1E2F-022A-EEEA-A7F9E93ED02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930177"/>
            <a:ext cx="8824801" cy="3131997"/>
          </a:xfrm>
        </p:spPr>
        <p:txBody>
          <a:bodyPr>
            <a:normAutofit/>
          </a:bodyPr>
          <a:lstStyle/>
          <a:p>
            <a:pPr algn="ctr"/>
            <a:r>
              <a:rPr lang="en-FI" sz="1800" dirty="0"/>
              <a:t>Ovat selkeitä ja niistä tunnistaa helposti </a:t>
            </a:r>
            <a:r>
              <a:rPr lang="en-FI" sz="1800" dirty="0">
                <a:solidFill>
                  <a:schemeClr val="accent1"/>
                </a:solidFill>
              </a:rPr>
              <a:t>mainostajan.</a:t>
            </a:r>
          </a:p>
          <a:p>
            <a:pPr algn="ctr"/>
            <a:r>
              <a:rPr lang="en-FI" sz="1800" dirty="0"/>
              <a:t>Ne puhuttelevat </a:t>
            </a:r>
            <a:r>
              <a:rPr lang="en-FI" sz="1800" dirty="0">
                <a:solidFill>
                  <a:schemeClr val="accent1"/>
                </a:solidFill>
              </a:rPr>
              <a:t>kohderyhmää.</a:t>
            </a:r>
            <a:br>
              <a:rPr lang="en-FI" sz="1800" dirty="0">
                <a:solidFill>
                  <a:schemeClr val="accent1"/>
                </a:solidFill>
              </a:rPr>
            </a:br>
            <a:endParaRPr lang="en-FI" sz="1800" dirty="0"/>
          </a:p>
          <a:p>
            <a:pPr algn="ctr"/>
            <a:r>
              <a:rPr lang="en-FI" sz="1800" dirty="0"/>
              <a:t>Näiden lisäksi</a:t>
            </a:r>
            <a:endParaRPr lang="en-FI" sz="1800" dirty="0">
              <a:solidFill>
                <a:schemeClr val="accent1"/>
              </a:solidFill>
            </a:endParaRPr>
          </a:p>
          <a:p>
            <a:pPr algn="ctr"/>
            <a:r>
              <a:rPr lang="en-GB" sz="1800" dirty="0"/>
              <a:t>m</a:t>
            </a:r>
            <a:r>
              <a:rPr lang="en-FI" sz="1800" dirty="0"/>
              <a:t>ainostettava</a:t>
            </a:r>
            <a:r>
              <a:rPr lang="en-FI" sz="1800" dirty="0">
                <a:solidFill>
                  <a:schemeClr val="accent1"/>
                </a:solidFill>
              </a:rPr>
              <a:t> tuote/palvelu tai ihminen </a:t>
            </a:r>
            <a:r>
              <a:rPr lang="en-FI" sz="1800" dirty="0"/>
              <a:t>on keskeisesti esillä.</a:t>
            </a:r>
          </a:p>
        </p:txBody>
      </p:sp>
    </p:spTree>
    <p:extLst>
      <p:ext uri="{BB962C8B-B14F-4D97-AF65-F5344CB8AC3E}">
        <p14:creationId xmlns:p14="http://schemas.microsoft.com/office/powerpoint/2010/main" val="211628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Erä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 </a:t>
            </a:r>
            <a:r>
              <a:rPr lang="en-US" sz="2400" dirty="0" err="1"/>
              <a:t>Motonet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94" name="Google Shape;94;p2" descr="A person standing in the wood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0954" y="0"/>
            <a:ext cx="4821045" cy="62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118530" y="3342865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97%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94%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C0388F7C-4D8C-646C-4686-BDF502AFF2D7}"/>
              </a:ext>
            </a:extLst>
          </p:cNvPr>
          <p:cNvSpPr/>
          <p:nvPr/>
        </p:nvSpPr>
        <p:spPr>
          <a:xfrm>
            <a:off x="5832087" y="2410213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423CCF0-570A-310D-259F-B1AB60BD200E}"/>
              </a:ext>
            </a:extLst>
          </p:cNvPr>
          <p:cNvSpPr/>
          <p:nvPr/>
        </p:nvSpPr>
        <p:spPr>
          <a:xfrm>
            <a:off x="5340481" y="4996316"/>
            <a:ext cx="2030472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3BFC290-E341-BE42-B648-2FBEDEABE4B6}"/>
              </a:ext>
            </a:extLst>
          </p:cNvPr>
          <p:cNvSpPr/>
          <p:nvPr/>
        </p:nvSpPr>
        <p:spPr>
          <a:xfrm>
            <a:off x="5120405" y="466020"/>
            <a:ext cx="2250550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Kohderyhmä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>
          <a:extLst>
            <a:ext uri="{FF2B5EF4-FFF2-40B4-BE49-F238E27FC236}">
              <a16:creationId xmlns:a16="http://schemas.microsoft.com/office/drawing/2014/main" id="{819254EE-6899-A67A-ACDD-746F12EE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>
            <a:extLst>
              <a:ext uri="{FF2B5EF4-FFF2-40B4-BE49-F238E27FC236}">
                <a16:creationId xmlns:a16="http://schemas.microsoft.com/office/drawing/2014/main" id="{2E58E2BD-EC7E-EFCD-A233-8041E21392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Lumene</a:t>
            </a:r>
            <a:br>
              <a:rPr lang="en-US" sz="2400" b="1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Aukeama</a:t>
            </a:r>
            <a:endParaRPr sz="2400" dirty="0"/>
          </a:p>
        </p:txBody>
      </p:sp>
      <p:pic>
        <p:nvPicPr>
          <p:cNvPr id="242" name="Google Shape;242;p11" descr="A person with white hair and a purple container&#10;&#10;AI-generated content may be incorrect.">
            <a:extLst>
              <a:ext uri="{FF2B5EF4-FFF2-40B4-BE49-F238E27FC236}">
                <a16:creationId xmlns:a16="http://schemas.microsoft.com/office/drawing/2014/main" id="{80F4A08E-D120-3EEB-758C-25CAA4AEB5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9107" y="1524000"/>
            <a:ext cx="6372893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4D2012E2-2932-9701-78A0-8B531D8C902C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32DD3581-8409-1C52-3997-7A646B9A519B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911B682A-D2EA-13A6-A480-66E3459DE27F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F4DE3118-DB22-7D9B-7FCE-C9B07860E6DD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47A7B64B-C3A4-6B44-74A2-1D2630FA4033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B2815BC8-6B2B-3DF8-2439-9E3A4AE54D78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91%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88126C97-3133-81D4-16FD-CDDCCC0B621D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5A76CD9B-EFEE-C6B5-1F51-BD686F041A44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3333AAC-03DC-D6D3-C9A9-5D2344267CDA}"/>
              </a:ext>
            </a:extLst>
          </p:cNvPr>
          <p:cNvSpPr/>
          <p:nvPr/>
        </p:nvSpPr>
        <p:spPr>
          <a:xfrm rot="5400000">
            <a:off x="9511989" y="100048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4617D41-62DB-9704-E596-1F7129EBB9B2}"/>
              </a:ext>
            </a:extLst>
          </p:cNvPr>
          <p:cNvSpPr/>
          <p:nvPr/>
        </p:nvSpPr>
        <p:spPr>
          <a:xfrm>
            <a:off x="4606217" y="219747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EFD3B49-7D53-CEFB-149B-56B85CA4D255}"/>
              </a:ext>
            </a:extLst>
          </p:cNvPr>
          <p:cNvSpPr/>
          <p:nvPr/>
        </p:nvSpPr>
        <p:spPr>
          <a:xfrm rot="18721748">
            <a:off x="8204939" y="5433432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2EB3D3-EA87-5A03-36BE-A4F844E2D29A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(kauneuden-hoito)</a:t>
            </a:r>
          </a:p>
        </p:txBody>
      </p:sp>
    </p:spTree>
    <p:extLst>
      <p:ext uri="{BB962C8B-B14F-4D97-AF65-F5344CB8AC3E}">
        <p14:creationId xmlns:p14="http://schemas.microsoft.com/office/powerpoint/2010/main" val="10524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/>
              <a:t>Lehti: </a:t>
            </a:r>
            <a:r>
              <a:rPr lang="en-US" sz="2400"/>
              <a:t>HS Kuukausiliite</a:t>
            </a:r>
            <a:br>
              <a:rPr lang="en-US" sz="2400"/>
            </a:br>
            <a:r>
              <a:rPr lang="en-US" sz="2400" b="1"/>
              <a:t>Mainostaja: </a:t>
            </a:r>
            <a:r>
              <a:rPr lang="en-US" sz="2400"/>
              <a:t>Mikkelin kehitysyhtiö Miksei Oy</a:t>
            </a:r>
            <a:br>
              <a:rPr lang="en-US" sz="2400"/>
            </a:br>
            <a:r>
              <a:rPr lang="en-US" sz="2400" b="1"/>
              <a:t>Mainoksen koko: </a:t>
            </a:r>
            <a:r>
              <a:rPr lang="en-US" sz="2400"/>
              <a:t>Liite</a:t>
            </a:r>
            <a:endParaRPr sz="2400"/>
          </a:p>
        </p:txBody>
      </p:sp>
      <p:pic>
        <p:nvPicPr>
          <p:cNvPr id="226" name="Google Shape;226;p10" descr="A person with a bunch of leaves on her should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427" y="0"/>
            <a:ext cx="51455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757650AD-CCDE-95E8-B8C4-A1D6DB3798C4}"/>
              </a:ext>
            </a:extLst>
          </p:cNvPr>
          <p:cNvSpPr/>
          <p:nvPr/>
        </p:nvSpPr>
        <p:spPr>
          <a:xfrm>
            <a:off x="5695529" y="1962485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Liite</a:t>
            </a:r>
          </a:p>
        </p:txBody>
      </p:sp>
      <p:sp>
        <p:nvSpPr>
          <p:cNvPr id="4" name="Google Shape;111;p3">
            <a:extLst>
              <a:ext uri="{FF2B5EF4-FFF2-40B4-BE49-F238E27FC236}">
                <a16:creationId xmlns:a16="http://schemas.microsoft.com/office/drawing/2014/main" id="{09ADE38E-DDA1-8EFB-8AB4-4236D18538A9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6;p2">
            <a:extLst>
              <a:ext uri="{FF2B5EF4-FFF2-40B4-BE49-F238E27FC236}">
                <a16:creationId xmlns:a16="http://schemas.microsoft.com/office/drawing/2014/main" id="{32C6C20C-D909-C612-DCF5-D44BDEBB1680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7;p2">
            <a:extLst>
              <a:ext uri="{FF2B5EF4-FFF2-40B4-BE49-F238E27FC236}">
                <a16:creationId xmlns:a16="http://schemas.microsoft.com/office/drawing/2014/main" id="{FE744C79-1128-64CB-3B14-F9B1853533F6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019F72B8-0F8C-1DE7-C18B-66E0462DFE38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1FEDF7EB-F830-3712-EFE8-617018D469E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D992726F-8802-651D-6BA9-348BD2E9A646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92%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3865305F-5030-D672-519B-8C193245666A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C1A8F236-DBE5-86EE-64A3-0F9412FCDCEC}"/>
              </a:ext>
            </a:extLst>
          </p:cNvPr>
          <p:cNvSpPr txBox="1"/>
          <p:nvPr/>
        </p:nvSpPr>
        <p:spPr>
          <a:xfrm>
            <a:off x="3241761" y="5204279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C98EF2C-B4B5-6C82-6D4C-703D20ED5E6A}"/>
              </a:ext>
            </a:extLst>
          </p:cNvPr>
          <p:cNvSpPr/>
          <p:nvPr/>
        </p:nvSpPr>
        <p:spPr>
          <a:xfrm>
            <a:off x="5695529" y="362008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266B99E-B594-D551-74CE-3085CDCE5C6B}"/>
              </a:ext>
            </a:extLst>
          </p:cNvPr>
          <p:cNvSpPr/>
          <p:nvPr/>
        </p:nvSpPr>
        <p:spPr>
          <a:xfrm>
            <a:off x="5120405" y="5434360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>
          <a:extLst>
            <a:ext uri="{FF2B5EF4-FFF2-40B4-BE49-F238E27FC236}">
              <a16:creationId xmlns:a16="http://schemas.microsoft.com/office/drawing/2014/main" id="{A02DE8F2-6694-271C-3583-231745FD5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>
            <a:extLst>
              <a:ext uri="{FF2B5EF4-FFF2-40B4-BE49-F238E27FC236}">
                <a16:creationId xmlns:a16="http://schemas.microsoft.com/office/drawing/2014/main" id="{01C6908F-7F11-2FFD-18D9-21B77669B3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 err="1"/>
              <a:t>Seiska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Nordisk Film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 err="1"/>
              <a:t>Kokosivu</a:t>
            </a:r>
            <a:endParaRPr sz="2400" dirty="0"/>
          </a:p>
        </p:txBody>
      </p:sp>
      <p:sp>
        <p:nvSpPr>
          <p:cNvPr id="4" name="Google Shape;111;p3">
            <a:extLst>
              <a:ext uri="{FF2B5EF4-FFF2-40B4-BE49-F238E27FC236}">
                <a16:creationId xmlns:a16="http://schemas.microsoft.com/office/drawing/2014/main" id="{698479FB-AE6C-EB8A-63F3-C206799B0733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6;p2">
            <a:extLst>
              <a:ext uri="{FF2B5EF4-FFF2-40B4-BE49-F238E27FC236}">
                <a16:creationId xmlns:a16="http://schemas.microsoft.com/office/drawing/2014/main" id="{9034A989-E0BF-5B7B-CE12-C8AA65AC320F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7;p2">
            <a:extLst>
              <a:ext uri="{FF2B5EF4-FFF2-40B4-BE49-F238E27FC236}">
                <a16:creationId xmlns:a16="http://schemas.microsoft.com/office/drawing/2014/main" id="{52891709-3E5F-0F0B-46BA-1EDA807C227F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66E12F18-F483-3DF5-0578-5F0CCD4810E0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C723D6D0-1E3D-EE9E-C969-0EB37B3C9155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AE42B79B-D3C8-7C9D-7BF4-E4D943C41EB7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18CECE1F-117A-0960-DBAA-28EC5235FCF6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43%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38C28C7A-3E34-6CDD-4837-9BB583A2BEB4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DFBBA0E-BAE7-2F2A-46E7-6E20F8A4FC4C}"/>
              </a:ext>
            </a:extLst>
          </p:cNvPr>
          <p:cNvSpPr/>
          <p:nvPr/>
        </p:nvSpPr>
        <p:spPr>
          <a:xfrm>
            <a:off x="5966724" y="352753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37EB88-BE02-3F36-8646-85C006236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0"/>
            <a:ext cx="4648200" cy="6286500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5811ECA7-C0CD-8F43-30F5-248CBF3C90FD}"/>
              </a:ext>
            </a:extLst>
          </p:cNvPr>
          <p:cNvSpPr/>
          <p:nvPr/>
        </p:nvSpPr>
        <p:spPr>
          <a:xfrm>
            <a:off x="5966724" y="72363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D1EC587-59CC-D384-5849-B70407F15982}"/>
              </a:ext>
            </a:extLst>
          </p:cNvPr>
          <p:cNvSpPr/>
          <p:nvPr/>
        </p:nvSpPr>
        <p:spPr>
          <a:xfrm>
            <a:off x="5966724" y="2100394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  <p:extLst>
      <p:ext uri="{BB962C8B-B14F-4D97-AF65-F5344CB8AC3E}">
        <p14:creationId xmlns:p14="http://schemas.microsoft.com/office/powerpoint/2010/main" val="3396755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BD567F1A-8006-68F2-04E4-C16B3EBBE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>
            <a:extLst>
              <a:ext uri="{FF2B5EF4-FFF2-40B4-BE49-F238E27FC236}">
                <a16:creationId xmlns:a16="http://schemas.microsoft.com/office/drawing/2014/main" id="{1054D887-4FB8-48D5-C68A-B5A3E9C581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/>
              <a:t>Lehti: </a:t>
            </a:r>
            <a:r>
              <a:rPr lang="en-US" sz="2400"/>
              <a:t>Kotiliesi</a:t>
            </a:r>
            <a:br>
              <a:rPr lang="en-US" sz="2400"/>
            </a:br>
            <a:r>
              <a:rPr lang="en-US" sz="2400" b="1"/>
              <a:t>Mainostaja: </a:t>
            </a:r>
            <a:r>
              <a:rPr lang="en-US" sz="2400"/>
              <a:t>Valio</a:t>
            </a:r>
            <a:br>
              <a:rPr lang="en-US" sz="2400" b="1"/>
            </a:br>
            <a:r>
              <a:rPr lang="en-US" sz="2400" b="1"/>
              <a:t>Mainoksen koko: </a:t>
            </a:r>
            <a:r>
              <a:rPr lang="en-US" sz="2400"/>
              <a:t>Liite</a:t>
            </a:r>
            <a:endParaRPr sz="2400"/>
          </a:p>
        </p:txBody>
      </p:sp>
      <p:pic>
        <p:nvPicPr>
          <p:cNvPr id="110" name="Google Shape;110;p3" descr="A magazine cover with a cake and flowers&#10;&#10;AI-generated content may be incorrect.">
            <a:extLst>
              <a:ext uri="{FF2B5EF4-FFF2-40B4-BE49-F238E27FC236}">
                <a16:creationId xmlns:a16="http://schemas.microsoft.com/office/drawing/2014/main" id="{9A35A7A4-6FAB-C836-AAE4-E010703CC5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1530" y="0"/>
            <a:ext cx="5020469" cy="6307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>
            <a:extLst>
              <a:ext uri="{FF2B5EF4-FFF2-40B4-BE49-F238E27FC236}">
                <a16:creationId xmlns:a16="http://schemas.microsoft.com/office/drawing/2014/main" id="{B2035A58-F9F2-972B-01FF-53F6686E402F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D834EFC8-F6E8-4244-1CBF-5B2D1F9CA43D}"/>
              </a:ext>
            </a:extLst>
          </p:cNvPr>
          <p:cNvSpPr/>
          <p:nvPr/>
        </p:nvSpPr>
        <p:spPr>
          <a:xfrm>
            <a:off x="5308868" y="107274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8AE4EF1-A6C6-ACAC-5A43-FAACAFE8F43B}"/>
              </a:ext>
            </a:extLst>
          </p:cNvPr>
          <p:cNvSpPr/>
          <p:nvPr/>
        </p:nvSpPr>
        <p:spPr>
          <a:xfrm>
            <a:off x="5882818" y="1962485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Liite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EE78CED-9200-B458-85FA-7E62E394ACE7}"/>
              </a:ext>
            </a:extLst>
          </p:cNvPr>
          <p:cNvSpPr/>
          <p:nvPr/>
        </p:nvSpPr>
        <p:spPr>
          <a:xfrm>
            <a:off x="6103158" y="496960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Resepti</a:t>
            </a:r>
          </a:p>
        </p:txBody>
      </p:sp>
      <p:sp>
        <p:nvSpPr>
          <p:cNvPr id="6" name="Google Shape;96;p2">
            <a:extLst>
              <a:ext uri="{FF2B5EF4-FFF2-40B4-BE49-F238E27FC236}">
                <a16:creationId xmlns:a16="http://schemas.microsoft.com/office/drawing/2014/main" id="{67D82E6F-E22C-1697-1466-7FD4CFF069D5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7;p2">
            <a:extLst>
              <a:ext uri="{FF2B5EF4-FFF2-40B4-BE49-F238E27FC236}">
                <a16:creationId xmlns:a16="http://schemas.microsoft.com/office/drawing/2014/main" id="{A54A0877-D7FD-54CC-B9B7-89FCD55BEC4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8;p2">
            <a:extLst>
              <a:ext uri="{FF2B5EF4-FFF2-40B4-BE49-F238E27FC236}">
                <a16:creationId xmlns:a16="http://schemas.microsoft.com/office/drawing/2014/main" id="{F0C3AA7E-6DC0-144D-D1C6-7E8AD9380ECB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9;p2">
            <a:extLst>
              <a:ext uri="{FF2B5EF4-FFF2-40B4-BE49-F238E27FC236}">
                <a16:creationId xmlns:a16="http://schemas.microsoft.com/office/drawing/2014/main" id="{5BC6165C-D866-2307-2F46-E881625D7CAF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177E9D7B-4F64-CABA-ADA6-53266B8976E8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96%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3C334C77-1D50-C26B-64E8-FDECE922A81A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114DFDD6-D2F5-B1A2-41C4-6880F58B47CE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C50E36-B929-E5E7-DFF8-B64065BE360C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(elintarvike)</a:t>
            </a:r>
          </a:p>
        </p:txBody>
      </p:sp>
    </p:spTree>
    <p:extLst>
      <p:ext uri="{BB962C8B-B14F-4D97-AF65-F5344CB8AC3E}">
        <p14:creationId xmlns:p14="http://schemas.microsoft.com/office/powerpoint/2010/main" val="2673181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Stockmann</a:t>
            </a:r>
            <a:br>
              <a:rPr lang="en-US" sz="2400" b="1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Aukeama</a:t>
            </a:r>
            <a:endParaRPr sz="2400" dirty="0"/>
          </a:p>
        </p:txBody>
      </p:sp>
      <p:pic>
        <p:nvPicPr>
          <p:cNvPr id="305" name="Google Shape;305;p15" descr="A person and person wearing party ha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4947" y="1233655"/>
            <a:ext cx="5927053" cy="38269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D7DF6288-24B3-52A6-122B-0F9C2DBA6ACE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15A52082-EF6D-8AA5-49D2-E27E5CF9671B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D5A7B75C-21FA-0618-5016-2E292F0BDFC9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2A312A8A-A437-BEEA-11D1-B0F7ECCFAFD0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4AC4445E-0C59-66D1-9941-BCDE5D8E25C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7852A4BB-6D4E-B398-CF38-CCCB0F5C665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95D90617-1D28-E504-3909-D23543BDACDF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69D888A-E22B-59E3-0331-CADE4CD79FBD}"/>
              </a:ext>
            </a:extLst>
          </p:cNvPr>
          <p:cNvSpPr/>
          <p:nvPr/>
        </p:nvSpPr>
        <p:spPr>
          <a:xfrm>
            <a:off x="4870645" y="1369799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2B314E5-92DD-4A0F-16A7-ED9C3D42BB23}"/>
              </a:ext>
            </a:extLst>
          </p:cNvPr>
          <p:cNvSpPr/>
          <p:nvPr/>
        </p:nvSpPr>
        <p:spPr>
          <a:xfrm rot="5400000">
            <a:off x="10111690" y="46602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5D386F-E878-36AE-7DA2-A95CF3B30BA8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(yrityskuva)</a:t>
            </a:r>
          </a:p>
        </p:txBody>
      </p:sp>
      <p:sp>
        <p:nvSpPr>
          <p:cNvPr id="13" name="Google Shape;102;p2">
            <a:extLst>
              <a:ext uri="{FF2B5EF4-FFF2-40B4-BE49-F238E27FC236}">
                <a16:creationId xmlns:a16="http://schemas.microsoft.com/office/drawing/2014/main" id="{B7277CAA-3FC5-2EF6-4B8B-AAEFD2866AE6}"/>
              </a:ext>
            </a:extLst>
          </p:cNvPr>
          <p:cNvSpPr txBox="1"/>
          <p:nvPr/>
        </p:nvSpPr>
        <p:spPr>
          <a:xfrm>
            <a:off x="3241761" y="5204279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0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 err="1"/>
              <a:t>Seura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NutraQ</a:t>
            </a:r>
            <a:r>
              <a:rPr lang="en-US" sz="2400" dirty="0"/>
              <a:t> Oy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542" name="Google Shape;542;p30" descr="A person kneeling on the ground holding a football bal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7463" y="0"/>
            <a:ext cx="5144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7F8458A5-FFCA-856E-E9AB-67CA089A1D4F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AED23C65-05D0-31D3-646F-BC81F731A262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F7715B48-BAFD-BC67-CB5B-956D2EF8618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0FE2350D-121E-5DAB-188E-B549F1AB441C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A4D1D5F4-8ABF-2AF8-21A9-ED3B6D0E9443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5E03B2CF-E3D1-54D1-E3B1-27F6F55EABAE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78%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5195CA42-4F2B-5EE0-A574-21AABDE2B318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20%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DB284B8C-1090-DEC5-210C-FEBD9461D7DD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34%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8850518-1971-2304-F60E-4BD487805D9D}"/>
              </a:ext>
            </a:extLst>
          </p:cNvPr>
          <p:cNvSpPr/>
          <p:nvPr/>
        </p:nvSpPr>
        <p:spPr>
          <a:xfrm>
            <a:off x="5120405" y="851206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Testimoniaali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3600424-E427-A044-08B8-778D731E4011}"/>
              </a:ext>
            </a:extLst>
          </p:cNvPr>
          <p:cNvSpPr/>
          <p:nvPr/>
        </p:nvSpPr>
        <p:spPr>
          <a:xfrm>
            <a:off x="5694355" y="2324358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9FF77A9-559E-581A-F9E2-20B02F43DE3F}"/>
              </a:ext>
            </a:extLst>
          </p:cNvPr>
          <p:cNvSpPr/>
          <p:nvPr/>
        </p:nvSpPr>
        <p:spPr>
          <a:xfrm>
            <a:off x="5475249" y="5204279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Aktivointi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9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Immitec Sverige AB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524" name="Google Shape;524;p29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26" name="Google Shape;526;p29" descr="A person holding a box of medici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9299" y="0"/>
            <a:ext cx="53127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010A3637-2609-D6F7-EC8F-25EA38C1FD33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131BE94C-D28E-62C7-9CEF-C15A911E480C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424B7D28-2F68-4FD1-DA20-943DF0148F9E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19E9A068-B5EF-427C-4BC2-866D6A0A4DC4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B7B52CC2-5FBC-0F47-7FD8-751B1474AA40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32AF7211-8C92-5ED6-93F9-298240806B8E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83%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8923BE6E-464A-24BA-D596-2614662DEADE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31%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A08BAFB5-0EE8-FE77-0405-5567FCE213DF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2856095-1F84-98ED-BD63-44079EA62AA6}"/>
              </a:ext>
            </a:extLst>
          </p:cNvPr>
          <p:cNvSpPr/>
          <p:nvPr/>
        </p:nvSpPr>
        <p:spPr>
          <a:xfrm>
            <a:off x="5120405" y="962716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Testimoniaali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283711D-4683-4928-8B7A-0C9D6400A1B6}"/>
              </a:ext>
            </a:extLst>
          </p:cNvPr>
          <p:cNvSpPr/>
          <p:nvPr/>
        </p:nvSpPr>
        <p:spPr>
          <a:xfrm>
            <a:off x="5557791" y="3733193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Kilpailu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E7C430-EDE8-3C57-6F8B-9947FD0C4692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(luotaistuote)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5F26DA6C-22E0-2D6D-18D2-B16DE55E3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9">
            <a:extLst>
              <a:ext uri="{FF2B5EF4-FFF2-40B4-BE49-F238E27FC236}">
                <a16:creationId xmlns:a16="http://schemas.microsoft.com/office/drawing/2014/main" id="{7EF646B7-0CA7-9228-592E-ED649B9E2B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Voi </a:t>
            </a:r>
            <a:r>
              <a:rPr lang="en-US" sz="2400" dirty="0" err="1"/>
              <a:t>hyvin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Pfizer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524" name="Google Shape;524;p29">
            <a:extLst>
              <a:ext uri="{FF2B5EF4-FFF2-40B4-BE49-F238E27FC236}">
                <a16:creationId xmlns:a16="http://schemas.microsoft.com/office/drawing/2014/main" id="{29F9B28E-A7D9-74C4-C680-7B5A89F68532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poster of a person running&#10;&#10;AI-generated content may be incorrect.">
            <a:extLst>
              <a:ext uri="{FF2B5EF4-FFF2-40B4-BE49-F238E27FC236}">
                <a16:creationId xmlns:a16="http://schemas.microsoft.com/office/drawing/2014/main" id="{0587F9AF-C86C-3FD8-FC85-4C7D2186B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63" y="-1"/>
            <a:ext cx="5306919" cy="6869317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F132D3CB-649D-0329-F8D1-F0C4B60358E0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86918347-F813-FC66-A4E4-F85A75FC52B9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2B376ED8-1A6B-9150-A7E8-2D86979E43E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73FD7026-C11D-5384-25E3-7BB064A7A07D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9;p2">
            <a:extLst>
              <a:ext uri="{FF2B5EF4-FFF2-40B4-BE49-F238E27FC236}">
                <a16:creationId xmlns:a16="http://schemas.microsoft.com/office/drawing/2014/main" id="{B735819D-6F0F-1B07-76E2-AFBF7AC3985E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853B4FDD-1A25-20DF-CC86-285C389EB64E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090597D3-9C04-4B95-D28D-3EDD3BA012F7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B14865BE-F367-96B9-F48A-16275CED1E30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02C3A1-35BA-66B7-2E8B-2BB54310679D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(lääke)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31F2840-5ED9-7671-AB33-01C4EAC98B82}"/>
              </a:ext>
            </a:extLst>
          </p:cNvPr>
          <p:cNvSpPr/>
          <p:nvPr/>
        </p:nvSpPr>
        <p:spPr>
          <a:xfrm>
            <a:off x="8508213" y="5471414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92A00C8-2544-DAAE-A5AC-BBC903EC7367}"/>
              </a:ext>
            </a:extLst>
          </p:cNvPr>
          <p:cNvSpPr/>
          <p:nvPr/>
        </p:nvSpPr>
        <p:spPr>
          <a:xfrm>
            <a:off x="6411842" y="4481902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F3269F6-FC3A-4AC0-D495-7236B1D19428}"/>
              </a:ext>
            </a:extLst>
          </p:cNvPr>
          <p:cNvSpPr/>
          <p:nvPr/>
        </p:nvSpPr>
        <p:spPr>
          <a:xfrm>
            <a:off x="5825887" y="700393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Selkeä</a:t>
            </a:r>
          </a:p>
        </p:txBody>
      </p:sp>
    </p:spTree>
    <p:extLst>
      <p:ext uri="{BB962C8B-B14F-4D97-AF65-F5344CB8AC3E}">
        <p14:creationId xmlns:p14="http://schemas.microsoft.com/office/powerpoint/2010/main" val="18869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D3B2F-E6E6-841A-8D09-012AECB3A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1CE78EC-921B-4E27-C4CC-FF04097C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3390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1. Tutkimuksen toteutus</a:t>
            </a:r>
          </a:p>
        </p:txBody>
      </p:sp>
    </p:spTree>
    <p:extLst>
      <p:ext uri="{BB962C8B-B14F-4D97-AF65-F5344CB8AC3E}">
        <p14:creationId xmlns:p14="http://schemas.microsoft.com/office/powerpoint/2010/main" val="3063625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45D88B7B-4FBC-D89C-9BE5-C8A422062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">
            <a:extLst>
              <a:ext uri="{FF2B5EF4-FFF2-40B4-BE49-F238E27FC236}">
                <a16:creationId xmlns:a16="http://schemas.microsoft.com/office/drawing/2014/main" id="{707A867C-7820-B87F-0B8B-73D70FBB90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Unelmien</a:t>
            </a:r>
            <a:r>
              <a:rPr lang="en-US" sz="2400" dirty="0"/>
              <a:t> </a:t>
            </a:r>
            <a:r>
              <a:rPr lang="en-US" sz="2400" dirty="0" err="1"/>
              <a:t>Talo</a:t>
            </a:r>
            <a:r>
              <a:rPr lang="en-US" sz="2400" dirty="0"/>
              <a:t> &amp; Koti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 	</a:t>
            </a:r>
            <a:r>
              <a:rPr lang="en-US" sz="2400" dirty="0" err="1"/>
              <a:t>Rusta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Kokosivu</a:t>
            </a:r>
            <a:endParaRPr sz="2400" dirty="0"/>
          </a:p>
        </p:txBody>
      </p:sp>
      <p:graphicFrame>
        <p:nvGraphicFramePr>
          <p:cNvPr id="257" name="Google Shape;257;p12">
            <a:extLst>
              <a:ext uri="{FF2B5EF4-FFF2-40B4-BE49-F238E27FC236}">
                <a16:creationId xmlns:a16="http://schemas.microsoft.com/office/drawing/2014/main" id="{CFFA9E52-4259-EE51-232F-166BD52CFC37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poster of a dining table with a lamp and plates&#10;&#10;AI-generated content may be incorrect.">
            <a:extLst>
              <a:ext uri="{FF2B5EF4-FFF2-40B4-BE49-F238E27FC236}">
                <a16:creationId xmlns:a16="http://schemas.microsoft.com/office/drawing/2014/main" id="{3D57815B-2BFB-B76E-5383-5E5A24B4B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49" y="0"/>
            <a:ext cx="5954551" cy="6857999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916663DF-F593-161D-3ACA-1E6FF8971F2D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6AF0F19B-749D-75DF-FCF5-F2065A43E3E9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0AAD3986-9242-CA58-666D-AD8EF114020B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79DB99A7-2407-51C1-12E8-257461FDCABF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9;p2">
            <a:extLst>
              <a:ext uri="{FF2B5EF4-FFF2-40B4-BE49-F238E27FC236}">
                <a16:creationId xmlns:a16="http://schemas.microsoft.com/office/drawing/2014/main" id="{1DBC8F58-4315-7A9B-F938-3E4E953CE5F2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89866BAC-E0E3-03A8-275E-475C9E7E89D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82%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9427116E-134D-8EA0-F7DF-EED6B6C47C0D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53%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DEC15591-F0CD-E81A-7519-D16D18BAAA20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73%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3C1275-0774-28E5-6A7C-135924FA37E1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(sisustaminen)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4086362-AB3D-FA81-1660-B6B48E0538E5}"/>
              </a:ext>
            </a:extLst>
          </p:cNvPr>
          <p:cNvSpPr/>
          <p:nvPr/>
        </p:nvSpPr>
        <p:spPr>
          <a:xfrm>
            <a:off x="7912860" y="5433934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3916A86-82B2-0F43-40BF-5934EFB548AA}"/>
              </a:ext>
            </a:extLst>
          </p:cNvPr>
          <p:cNvSpPr/>
          <p:nvPr/>
        </p:nvSpPr>
        <p:spPr>
          <a:xfrm>
            <a:off x="5114346" y="76470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08D8BED-D776-F913-4FFC-AC9D77FE758E}"/>
              </a:ext>
            </a:extLst>
          </p:cNvPr>
          <p:cNvSpPr/>
          <p:nvPr/>
        </p:nvSpPr>
        <p:spPr>
          <a:xfrm>
            <a:off x="5114346" y="2205204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</p:spTree>
    <p:extLst>
      <p:ext uri="{BB962C8B-B14F-4D97-AF65-F5344CB8AC3E}">
        <p14:creationId xmlns:p14="http://schemas.microsoft.com/office/powerpoint/2010/main" val="1045687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FEA46FC-E773-B046-A616-F099181C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5287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4. Myönteinen vaikutus brändimielikuvaan</a:t>
            </a:r>
          </a:p>
        </p:txBody>
      </p:sp>
    </p:spTree>
    <p:extLst>
      <p:ext uri="{BB962C8B-B14F-4D97-AF65-F5344CB8AC3E}">
        <p14:creationId xmlns:p14="http://schemas.microsoft.com/office/powerpoint/2010/main" val="2689840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1ED8-04EC-9781-69B1-B80AFFF9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58812"/>
            <a:ext cx="11584261" cy="1325563"/>
          </a:xfrm>
        </p:spPr>
        <p:txBody>
          <a:bodyPr>
            <a:normAutofit fontScale="90000"/>
          </a:bodyPr>
          <a:lstStyle/>
          <a:p>
            <a:r>
              <a:rPr lang="fi-FI" sz="4400" dirty="0"/>
              <a:t>Millainen mainonta vahvistaa </a:t>
            </a:r>
            <a:br>
              <a:rPr lang="fi-FI" sz="4400" dirty="0"/>
            </a:br>
            <a:r>
              <a:rPr lang="fi-FI" sz="4400" dirty="0"/>
              <a:t>brändimielikuvaa?</a:t>
            </a:r>
            <a:br>
              <a:rPr lang="fi-FI" dirty="0"/>
            </a:br>
            <a:endParaRPr lang="en-F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8F47C-FD80-8E79-E184-AA585EF24AEB}"/>
              </a:ext>
            </a:extLst>
          </p:cNvPr>
          <p:cNvSpPr txBox="1"/>
          <p:nvPr/>
        </p:nvSpPr>
        <p:spPr>
          <a:xfrm>
            <a:off x="903215" y="1742475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Top 5 attribuutit: Myönteinen vaikutus brändimielikuvaan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5DD4BB-5AC5-D2A0-8C12-194893E770D7}"/>
              </a:ext>
            </a:extLst>
          </p:cNvPr>
          <p:cNvSpPr txBox="1">
            <a:spLocks/>
          </p:cNvSpPr>
          <p:nvPr/>
        </p:nvSpPr>
        <p:spPr>
          <a:xfrm>
            <a:off x="990600" y="2136775"/>
            <a:ext cx="10515600" cy="4035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85" indent="-152385">
              <a:buFont typeface="Arial" panose="020B0604020202020204" pitchFamily="34" charset="0"/>
              <a:buAutoNum type="arabicPeriod"/>
            </a:pPr>
            <a:endParaRPr lang="fi-FI" dirty="0">
              <a:latin typeface="Neue Haas Unica W1G" panose="020B0504030206020203" pitchFamily="34" charset="0"/>
            </a:endParaRP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Mainoksesta näkee selvästi, kuka mainostaa</a:t>
            </a: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Informatiivinen ja tietoa antava</a:t>
            </a: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Kiinnostava</a:t>
            </a: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Selkeä</a:t>
            </a:r>
          </a:p>
          <a:p>
            <a:pPr marL="152385" indent="-152385">
              <a:buFont typeface="Arial" panose="020B0604020202020204" pitchFamily="34" charset="0"/>
              <a:buAutoNum type="arabicPeriod"/>
            </a:pPr>
            <a:r>
              <a:rPr lang="fi-FI" dirty="0">
                <a:latin typeface="Neue Haas Unica W1G" panose="020B0504030206020203" pitchFamily="34" charset="0"/>
              </a:rPr>
              <a:t> Hyvännäköinen</a:t>
            </a:r>
          </a:p>
        </p:txBody>
      </p:sp>
    </p:spTree>
    <p:extLst>
      <p:ext uri="{BB962C8B-B14F-4D97-AF65-F5344CB8AC3E}">
        <p14:creationId xmlns:p14="http://schemas.microsoft.com/office/powerpoint/2010/main" val="3210685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C44B2-F0CE-FBC6-C1E5-D6DFFDE3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8028E85-289F-83B0-4F19-DDCC54AF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</a:rPr>
              <a:t>Myönteinen vaikutus brändimielikuvaan eri toimialoilla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0438628-C1F4-02E2-F5A1-823D8AED6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Vaikutus mielikuvaan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49</a:t>
            </a:r>
            <a:r>
              <a:rPr lang="fi-FI" sz="3300" b="1" dirty="0">
                <a:latin typeface="Neue Haas Unica W1G" panose="020B0504030206020203" pitchFamily="34" charset="0"/>
              </a:rPr>
              <a:t> </a:t>
            </a:r>
            <a:r>
              <a:rPr lang="fi-FI" sz="6600" b="1" dirty="0">
                <a:latin typeface="Neue Haas Unica W1G" panose="020B0504030206020203" pitchFamily="34" charset="0"/>
              </a:rPr>
              <a:t>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N=703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A20D4-2B69-6299-CDD6-8254995C6690}"/>
              </a:ext>
            </a:extLst>
          </p:cNvPr>
          <p:cNvSpPr txBox="1"/>
          <p:nvPr/>
        </p:nvSpPr>
        <p:spPr>
          <a:xfrm>
            <a:off x="603116" y="1463213"/>
            <a:ext cx="6996290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Kokosivun mainokset, vaikutti myönteisesti brändimielikuvaan, % mainoksen huomanneista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AB100B8-BB96-FACD-9350-1131EE3EC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2359030"/>
              </p:ext>
            </p:extLst>
          </p:nvPr>
        </p:nvGraphicFramePr>
        <p:xfrm>
          <a:off x="299207" y="2135340"/>
          <a:ext cx="7300199" cy="414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4FDB893-E905-3A2A-37CB-2758FFF1AA80}"/>
              </a:ext>
            </a:extLst>
          </p:cNvPr>
          <p:cNvSpPr txBox="1"/>
          <p:nvPr/>
        </p:nvSpPr>
        <p:spPr>
          <a:xfrm>
            <a:off x="2168358" y="635887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B795D-67D6-E1B3-AC4B-EFF7082A2F8D}"/>
              </a:ext>
            </a:extLst>
          </p:cNvPr>
          <p:cNvCxnSpPr>
            <a:cxnSpLocks/>
          </p:cNvCxnSpPr>
          <p:nvPr/>
        </p:nvCxnSpPr>
        <p:spPr>
          <a:xfrm>
            <a:off x="6033937" y="2029324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D8F0DE-DA37-01B3-D3A9-D2CC89A61474}"/>
              </a:ext>
            </a:extLst>
          </p:cNvPr>
          <p:cNvSpPr txBox="1"/>
          <p:nvPr/>
        </p:nvSpPr>
        <p:spPr>
          <a:xfrm>
            <a:off x="1591790" y="6358872"/>
            <a:ext cx="401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800" dirty="0">
                <a:latin typeface="Neue Haas Unica W1G" panose="020B0504030206020203" pitchFamily="34" charset="0"/>
              </a:rPr>
              <a:t>* </a:t>
            </a:r>
            <a:r>
              <a:rPr lang="en-GB" sz="800" dirty="0">
                <a:latin typeface="Neue Haas Unica W1G" panose="020B0504030206020203" pitchFamily="34" charset="0"/>
              </a:rPr>
              <a:t>A</a:t>
            </a:r>
            <a:r>
              <a:rPr lang="en-FI" sz="800" dirty="0">
                <a:latin typeface="Neue Haas Unica W1G" panose="020B0504030206020203" pitchFamily="34" charset="0"/>
              </a:rPr>
              <a:t>lle 10 kampanjaa</a:t>
            </a:r>
          </a:p>
        </p:txBody>
      </p:sp>
    </p:spTree>
    <p:extLst>
      <p:ext uri="{BB962C8B-B14F-4D97-AF65-F5344CB8AC3E}">
        <p14:creationId xmlns:p14="http://schemas.microsoft.com/office/powerpoint/2010/main" val="1235601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6DFA4-0E95-E8D2-76B0-3CD5CF694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8A55BB-3D7D-DC09-6B77-F34B2238C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8000" dirty="0"/>
              <a:t>Brändimielikuvaan myönteisesti vaikuttavia mainoksia</a:t>
            </a:r>
          </a:p>
        </p:txBody>
      </p:sp>
    </p:spTree>
    <p:extLst>
      <p:ext uri="{BB962C8B-B14F-4D97-AF65-F5344CB8AC3E}">
        <p14:creationId xmlns:p14="http://schemas.microsoft.com/office/powerpoint/2010/main" val="2126155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776A6-AE1A-288C-89B1-17E6B0C53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11970-7659-FAE8-3EE5-3171B5508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I" dirty="0"/>
              <a:t>Brändimielikuvaan myönteisesti vaikuttavat mainokset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37D2A-DD2A-8AFE-3978-E73CC7AA3BB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757523"/>
            <a:ext cx="8824801" cy="3131997"/>
          </a:xfrm>
          <a:noFill/>
        </p:spPr>
        <p:txBody>
          <a:bodyPr>
            <a:normAutofit/>
          </a:bodyPr>
          <a:lstStyle/>
          <a:p>
            <a:pPr algn="ctr"/>
            <a:endParaRPr lang="en-FI" sz="1800" dirty="0">
              <a:solidFill>
                <a:schemeClr val="accent1"/>
              </a:solidFill>
            </a:endParaRPr>
          </a:p>
          <a:p>
            <a:pPr algn="ctr"/>
            <a:r>
              <a:rPr lang="en-FI" sz="1800" dirty="0"/>
              <a:t>Ovat visuaalisesti</a:t>
            </a:r>
            <a:r>
              <a:rPr lang="en-FI" sz="1800" dirty="0">
                <a:solidFill>
                  <a:schemeClr val="accent1"/>
                </a:solidFill>
              </a:rPr>
              <a:t> tasapainoisia </a:t>
            </a:r>
            <a:r>
              <a:rPr lang="en-FI" sz="1800" dirty="0"/>
              <a:t>ja</a:t>
            </a:r>
            <a:r>
              <a:rPr lang="en-FI" sz="1800" dirty="0">
                <a:solidFill>
                  <a:schemeClr val="accent1"/>
                </a:solidFill>
              </a:rPr>
              <a:t> rauhallisia</a:t>
            </a:r>
            <a:r>
              <a:rPr lang="en-FI" sz="1800" dirty="0"/>
              <a:t>, hyvännäköisiä.</a:t>
            </a:r>
          </a:p>
          <a:p>
            <a:pPr algn="ctr"/>
            <a:r>
              <a:rPr lang="en-FI" sz="1800" dirty="0"/>
              <a:t>Antavat lukijalle </a:t>
            </a:r>
            <a:r>
              <a:rPr lang="en-FI" sz="1800" dirty="0">
                <a:solidFill>
                  <a:schemeClr val="accent1"/>
                </a:solidFill>
              </a:rPr>
              <a:t>aikaa ja elementtejä</a:t>
            </a:r>
            <a:r>
              <a:rPr lang="en-FI" sz="1800" dirty="0"/>
              <a:t> nauttia kokonaisuudesta.</a:t>
            </a:r>
          </a:p>
          <a:p>
            <a:pPr algn="ctr"/>
            <a:r>
              <a:rPr lang="en-FI" sz="1800" dirty="0"/>
              <a:t>Jättävät </a:t>
            </a:r>
            <a:r>
              <a:rPr lang="en-FI" sz="1800" dirty="0">
                <a:solidFill>
                  <a:schemeClr val="accent1"/>
                </a:solidFill>
              </a:rPr>
              <a:t>muistijäljen.</a:t>
            </a:r>
          </a:p>
          <a:p>
            <a:pPr algn="ctr"/>
            <a:r>
              <a:rPr lang="en-FI" sz="1800" dirty="0"/>
              <a:t>Ovat mukana kohderyhmän </a:t>
            </a:r>
            <a:r>
              <a:rPr lang="en-FI" sz="1800" dirty="0">
                <a:solidFill>
                  <a:schemeClr val="accent1"/>
                </a:solidFill>
              </a:rPr>
              <a:t>elämäntilanteissa</a:t>
            </a:r>
            <a:r>
              <a:rPr lang="en-FI" sz="1800" dirty="0"/>
              <a:t> ja erilaisissa </a:t>
            </a:r>
            <a:r>
              <a:rPr lang="en-FI" sz="1800" dirty="0">
                <a:solidFill>
                  <a:schemeClr val="accent1"/>
                </a:solidFill>
              </a:rPr>
              <a:t>hetkissä.</a:t>
            </a:r>
            <a:endParaRPr lang="en-FI" sz="1800" dirty="0"/>
          </a:p>
          <a:p>
            <a:pPr algn="ctr"/>
            <a:endParaRPr lang="en-FI" sz="1800" dirty="0"/>
          </a:p>
        </p:txBody>
      </p:sp>
    </p:spTree>
    <p:extLst>
      <p:ext uri="{BB962C8B-B14F-4D97-AF65-F5344CB8AC3E}">
        <p14:creationId xmlns:p14="http://schemas.microsoft.com/office/powerpoint/2010/main" val="3740596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1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 </a:t>
            </a:r>
            <a:r>
              <a:rPr lang="en-US" sz="2400" dirty="0" err="1"/>
              <a:t>Borås</a:t>
            </a:r>
            <a:r>
              <a:rPr lang="en-US" sz="2400" dirty="0"/>
              <a:t> </a:t>
            </a:r>
            <a:r>
              <a:rPr lang="en-US" sz="2400" dirty="0" err="1"/>
              <a:t>Tapeter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834" name="Google Shape;834;p51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cabinet with a mirror and a vase on it&#10;&#10;AI-generated content may be incorrect.">
            <a:extLst>
              <a:ext uri="{FF2B5EF4-FFF2-40B4-BE49-F238E27FC236}">
                <a16:creationId xmlns:a16="http://schemas.microsoft.com/office/drawing/2014/main" id="{F7341216-459B-1500-24A7-9F2B5144F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207" y="17277"/>
            <a:ext cx="5324794" cy="6840723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2818C377-AC74-4E7A-D35F-120B17EF89EC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6816BAC4-669C-B586-7F10-79002FF6DE10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643CD5A1-8628-DDE6-F7F6-2F2137AD78E5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33DD41AE-353B-3883-05A2-1713F378DE8E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09478D78-8205-1FD7-5367-B2CCBBAA41E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077F7037-F7DE-4EBC-ED7C-BEF37F12A500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CD64A60-6673-B3E8-AA78-59A1F4CD3C73}"/>
              </a:ext>
            </a:extLst>
          </p:cNvPr>
          <p:cNvSpPr/>
          <p:nvPr/>
        </p:nvSpPr>
        <p:spPr>
          <a:xfrm>
            <a:off x="5437149" y="4749059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F69A65C-018E-7D2D-88E2-551721746F90}"/>
              </a:ext>
            </a:extLst>
          </p:cNvPr>
          <p:cNvSpPr/>
          <p:nvPr/>
        </p:nvSpPr>
        <p:spPr>
          <a:xfrm>
            <a:off x="5526919" y="5775287"/>
            <a:ext cx="175889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QR-koodi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09B98FE-7114-4B86-21EA-43FE6776FECB}"/>
              </a:ext>
            </a:extLst>
          </p:cNvPr>
          <p:cNvSpPr/>
          <p:nvPr/>
        </p:nvSpPr>
        <p:spPr>
          <a:xfrm>
            <a:off x="4748271" y="1476650"/>
            <a:ext cx="253754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Tasapainoinen</a:t>
            </a:r>
          </a:p>
        </p:txBody>
      </p:sp>
      <p:sp>
        <p:nvSpPr>
          <p:cNvPr id="14" name="Google Shape;102;p2">
            <a:extLst>
              <a:ext uri="{FF2B5EF4-FFF2-40B4-BE49-F238E27FC236}">
                <a16:creationId xmlns:a16="http://schemas.microsoft.com/office/drawing/2014/main" id="{9F06BA88-1306-A4BC-B4B2-2B33F0A93D50}"/>
              </a:ext>
            </a:extLst>
          </p:cNvPr>
          <p:cNvSpPr txBox="1"/>
          <p:nvPr/>
        </p:nvSpPr>
        <p:spPr>
          <a:xfrm>
            <a:off x="3241761" y="5204279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02;p2">
            <a:extLst>
              <a:ext uri="{FF2B5EF4-FFF2-40B4-BE49-F238E27FC236}">
                <a16:creationId xmlns:a16="http://schemas.microsoft.com/office/drawing/2014/main" id="{516E202C-9ABF-ED46-BC7B-51192A09F34B}"/>
              </a:ext>
            </a:extLst>
          </p:cNvPr>
          <p:cNvSpPr txBox="1"/>
          <p:nvPr/>
        </p:nvSpPr>
        <p:spPr>
          <a:xfrm>
            <a:off x="3241760" y="4498651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58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HS </a:t>
            </a:r>
            <a:r>
              <a:rPr lang="en-US" sz="2400" dirty="0" err="1"/>
              <a:t>Meidän</a:t>
            </a:r>
            <a:r>
              <a:rPr lang="en-US" sz="2400" dirty="0"/>
              <a:t> </a:t>
            </a:r>
            <a:r>
              <a:rPr lang="en-US" sz="2400" dirty="0" err="1"/>
              <a:t>perhe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Mehiläinen</a:t>
            </a:r>
            <a:br>
              <a:rPr lang="en-US" sz="2400" b="1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946" name="Google Shape;946;p58" descr="A green and white poster with a cartoon charac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0378" y="0"/>
            <a:ext cx="55616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6E1A38F4-9B5E-D3FB-0142-E9D96C9B2F11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392AEDF6-C9FC-232E-B53B-B32BA84EB47A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4C5024BE-43AD-E4FB-4BA3-BD8A5A0AAB4B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5DD78520-6C56-5926-32CF-8290B71B55E8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1AF8908C-866B-FEE2-105A-5ACFF989C07F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B7F6333D-CBAC-96C6-7C97-2746D411C626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81%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13B3C90-DAEE-6FBD-8523-09F43968E3F1}"/>
              </a:ext>
            </a:extLst>
          </p:cNvPr>
          <p:cNvSpPr/>
          <p:nvPr/>
        </p:nvSpPr>
        <p:spPr>
          <a:xfrm>
            <a:off x="5138990" y="723639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Selkeä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1B03EB6-4F6B-C11A-A1EF-48E6E07FB196}"/>
              </a:ext>
            </a:extLst>
          </p:cNvPr>
          <p:cNvSpPr/>
          <p:nvPr/>
        </p:nvSpPr>
        <p:spPr>
          <a:xfrm rot="5400000">
            <a:off x="10429187" y="3949896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1823378-CA61-3F06-C47F-DC29F130C22C}"/>
              </a:ext>
            </a:extLst>
          </p:cNvPr>
          <p:cNvSpPr/>
          <p:nvPr/>
        </p:nvSpPr>
        <p:spPr>
          <a:xfrm>
            <a:off x="5180709" y="5602334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  <p:sp>
        <p:nvSpPr>
          <p:cNvPr id="13" name="Google Shape;102;p2">
            <a:extLst>
              <a:ext uri="{FF2B5EF4-FFF2-40B4-BE49-F238E27FC236}">
                <a16:creationId xmlns:a16="http://schemas.microsoft.com/office/drawing/2014/main" id="{3F04B428-4632-D7CC-DF1F-D7E0D790E1F9}"/>
              </a:ext>
            </a:extLst>
          </p:cNvPr>
          <p:cNvSpPr txBox="1"/>
          <p:nvPr/>
        </p:nvSpPr>
        <p:spPr>
          <a:xfrm>
            <a:off x="3241761" y="5204279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2;p2">
            <a:extLst>
              <a:ext uri="{FF2B5EF4-FFF2-40B4-BE49-F238E27FC236}">
                <a16:creationId xmlns:a16="http://schemas.microsoft.com/office/drawing/2014/main" id="{D70080CE-81E6-3F2F-1507-0ED42E2109BB}"/>
              </a:ext>
            </a:extLst>
          </p:cNvPr>
          <p:cNvSpPr txBox="1"/>
          <p:nvPr/>
        </p:nvSpPr>
        <p:spPr>
          <a:xfrm>
            <a:off x="3241760" y="4498651"/>
            <a:ext cx="449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6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Lumene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618" name="Google Shape;618;p36" descr="A group of bottles of shampo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9299" y="0"/>
            <a:ext cx="5312701" cy="685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A3B16D11-EDBD-00C5-57B2-EA1570B7FF10}"/>
              </a:ext>
            </a:extLst>
          </p:cNvPr>
          <p:cNvSpPr/>
          <p:nvPr/>
        </p:nvSpPr>
        <p:spPr>
          <a:xfrm>
            <a:off x="5481890" y="1690688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1FB705B-F641-5325-F546-2247B6A142B2}"/>
              </a:ext>
            </a:extLst>
          </p:cNvPr>
          <p:cNvSpPr/>
          <p:nvPr/>
        </p:nvSpPr>
        <p:spPr>
          <a:xfrm>
            <a:off x="5357962" y="5600600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441263B6-1867-A369-E93F-2011BB09418C}"/>
              </a:ext>
            </a:extLst>
          </p:cNvPr>
          <p:cNvSpPr/>
          <p:nvPr/>
        </p:nvSpPr>
        <p:spPr>
          <a:xfrm>
            <a:off x="5312702" y="3937073"/>
            <a:ext cx="1897472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Tuotenäyte</a:t>
            </a:r>
          </a:p>
        </p:txBody>
      </p:sp>
      <p:sp>
        <p:nvSpPr>
          <p:cNvPr id="5" name="Google Shape;111;p3">
            <a:extLst>
              <a:ext uri="{FF2B5EF4-FFF2-40B4-BE49-F238E27FC236}">
                <a16:creationId xmlns:a16="http://schemas.microsoft.com/office/drawing/2014/main" id="{F6D47E7D-5578-A168-C834-8030B83AB15F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96;p2">
            <a:extLst>
              <a:ext uri="{FF2B5EF4-FFF2-40B4-BE49-F238E27FC236}">
                <a16:creationId xmlns:a16="http://schemas.microsoft.com/office/drawing/2014/main" id="{FC872D3F-950D-59A5-06BF-AE68CF15DFB0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7;p2">
            <a:extLst>
              <a:ext uri="{FF2B5EF4-FFF2-40B4-BE49-F238E27FC236}">
                <a16:creationId xmlns:a16="http://schemas.microsoft.com/office/drawing/2014/main" id="{5A009F5E-8BC7-DB1A-72AC-8086EC0F74CE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8;p2">
            <a:extLst>
              <a:ext uri="{FF2B5EF4-FFF2-40B4-BE49-F238E27FC236}">
                <a16:creationId xmlns:a16="http://schemas.microsoft.com/office/drawing/2014/main" id="{E1697056-4400-FE5F-996F-43330BD1E0B2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" name="Google Shape;99;p2">
            <a:extLst>
              <a:ext uri="{FF2B5EF4-FFF2-40B4-BE49-F238E27FC236}">
                <a16:creationId xmlns:a16="http://schemas.microsoft.com/office/drawing/2014/main" id="{37295304-AA22-7F18-6CFC-C69BF8775891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93%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0;p2">
            <a:extLst>
              <a:ext uri="{FF2B5EF4-FFF2-40B4-BE49-F238E27FC236}">
                <a16:creationId xmlns:a16="http://schemas.microsoft.com/office/drawing/2014/main" id="{9FDCB8BE-B735-C252-C581-7AE2AA9B7152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1;p2">
            <a:extLst>
              <a:ext uri="{FF2B5EF4-FFF2-40B4-BE49-F238E27FC236}">
                <a16:creationId xmlns:a16="http://schemas.microsoft.com/office/drawing/2014/main" id="{6371ED32-2EFE-87CC-F66E-4A332908B98B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79%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C10C31FE-06EF-62F4-F4C0-F646EB10330F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8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Maailma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Sinituote</a:t>
            </a:r>
            <a:r>
              <a:rPr lang="en-US" sz="2400" dirty="0"/>
              <a:t> Oy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649" name="Google Shape;649;p38" descr="A person shoveling snow with a shove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5596" y="0"/>
            <a:ext cx="52364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E6D2CD01-8E9E-1340-4977-ECC6127E9CAD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B460CB3C-1B0A-F921-FF3A-292BA7B5DDC4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B171A82A-8E1F-74B8-93F6-0429461B668B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A6F38861-37AC-8EC4-FCD5-433976E1973B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D0607C23-A75D-D1D3-47FA-9A7F81A6EF09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EFBEE858-694C-C1C8-73D6-E6235A73F301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68%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2B48685A-CB63-62D6-D9E2-2C2501A89350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78%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BEEC7310-A661-0F68-F523-439BE0EB2632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6ADE70F-2F10-E1D3-7B1F-EA92EDFE8719}"/>
              </a:ext>
            </a:extLst>
          </p:cNvPr>
          <p:cNvSpPr/>
          <p:nvPr/>
        </p:nvSpPr>
        <p:spPr>
          <a:xfrm>
            <a:off x="5481890" y="4788353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BEA5E6D-9258-A761-1C3E-0125B0491970}"/>
              </a:ext>
            </a:extLst>
          </p:cNvPr>
          <p:cNvSpPr/>
          <p:nvPr/>
        </p:nvSpPr>
        <p:spPr>
          <a:xfrm>
            <a:off x="5481890" y="268436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6931520-1C78-1DB9-9DE6-E77BBDA72007}"/>
              </a:ext>
            </a:extLst>
          </p:cNvPr>
          <p:cNvSpPr/>
          <p:nvPr/>
        </p:nvSpPr>
        <p:spPr>
          <a:xfrm>
            <a:off x="5421419" y="3058194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CBB7E-22B2-CFAC-727B-DBFD31DA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Tutkimuksen toteutus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F3F16-28A2-691B-C6FE-EF185FBA8E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07442" y="2146246"/>
            <a:ext cx="7464425" cy="1094495"/>
          </a:xfrm>
        </p:spPr>
        <p:txBody>
          <a:bodyPr/>
          <a:lstStyle/>
          <a:p>
            <a:r>
              <a:rPr lang="fi-FI" sz="2000" dirty="0">
                <a:effectLst/>
                <a:latin typeface="Neue Haas Unica W1G" panose="020B0504030206020203" pitchFamily="34" charset="0"/>
              </a:rPr>
              <a:t>	</a:t>
            </a:r>
            <a:r>
              <a:rPr lang="fi-FI" sz="2000" dirty="0" err="1">
                <a:effectLst/>
                <a:latin typeface="Neue Haas Unica W1G" panose="020B0504030206020203" pitchFamily="34" charset="0"/>
              </a:rPr>
              <a:t>Digitalist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 </a:t>
            </a:r>
            <a:r>
              <a:rPr lang="fi-FI" sz="2000" dirty="0" err="1">
                <a:effectLst/>
                <a:latin typeface="Neue Haas Unica W1G" panose="020B0504030206020203" pitchFamily="34" charset="0"/>
              </a:rPr>
              <a:t>Experience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 yhdisti Aikakausmedian toimeksiannosta mediatalojen aikakauslehtimainonnan tutkimustiedon vuosilta 2021–2025.</a:t>
            </a:r>
          </a:p>
          <a:p>
            <a:endParaRPr lang="en-FI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64BAE7-78AB-66F4-8481-D4EA90EEB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841"/>
          <a:stretch/>
        </p:blipFill>
        <p:spPr bwMode="auto">
          <a:xfrm>
            <a:off x="8166176" y="3716024"/>
            <a:ext cx="2041527" cy="37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F8D22E0-C7AF-F10F-336B-22C79E934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3278" y="3716024"/>
            <a:ext cx="651419" cy="651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D14EE-FDFC-B4A0-7D2B-EAF304DE42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315" y="3717897"/>
            <a:ext cx="1497710" cy="649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FDD95-8A13-0DBD-1944-3E672F130A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103" y="3716024"/>
            <a:ext cx="847081" cy="8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88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7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/>
              <a:t>Eeva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Paulig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634" name="Google Shape;634;p37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35" name="Google Shape;635;p37" descr="A red and white advertisement with flowers and a package of coffe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5041" y="3313"/>
            <a:ext cx="53169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20773C53-AF8A-2A81-0B79-A78E8AA883AA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AE7D3F45-67C7-AE45-FBB3-85F8B72D038C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08EA2AF0-6E34-FEDB-478A-8C6EECC91F39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63994125-2131-E859-0A0E-2FE22EC5C357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D855FA8A-A498-15B2-0B99-000CE1ACDCF2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4A4F16B4-D686-C065-A46B-20F7F00D5A6F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5110891F-7555-155F-84B0-AF49B84952DE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78%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3B3F1F28-89F3-4033-34D3-E84F787E400E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87%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7C0F1FD-26D2-AF9C-B5E7-A636F15A6060}"/>
              </a:ext>
            </a:extLst>
          </p:cNvPr>
          <p:cNvSpPr/>
          <p:nvPr/>
        </p:nvSpPr>
        <p:spPr>
          <a:xfrm>
            <a:off x="5527933" y="2288142"/>
            <a:ext cx="1728284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79154AE-E02B-1EBB-5960-2EE1FACC0CD6}"/>
              </a:ext>
            </a:extLst>
          </p:cNvPr>
          <p:cNvSpPr/>
          <p:nvPr/>
        </p:nvSpPr>
        <p:spPr>
          <a:xfrm>
            <a:off x="5253853" y="96380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2246FDB-0ED8-4C90-5034-2B25A24704A4}"/>
              </a:ext>
            </a:extLst>
          </p:cNvPr>
          <p:cNvSpPr/>
          <p:nvPr/>
        </p:nvSpPr>
        <p:spPr>
          <a:xfrm>
            <a:off x="5406992" y="4259233"/>
            <a:ext cx="184922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319BF-8E85-8004-31AD-D27E7FD1C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614DE65-CE39-FD86-22B5-9488874A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5799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5. Aktivointi</a:t>
            </a:r>
          </a:p>
        </p:txBody>
      </p:sp>
    </p:spTree>
    <p:extLst>
      <p:ext uri="{BB962C8B-B14F-4D97-AF65-F5344CB8AC3E}">
        <p14:creationId xmlns:p14="http://schemas.microsoft.com/office/powerpoint/2010/main" val="4079006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8E04-2597-B787-C750-84488A35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937488" cy="1325563"/>
          </a:xfrm>
        </p:spPr>
        <p:txBody>
          <a:bodyPr>
            <a:normAutofit fontScale="90000"/>
          </a:bodyPr>
          <a:lstStyle/>
          <a:p>
            <a:r>
              <a:rPr lang="fi-FI" sz="4400" dirty="0"/>
              <a:t>Minkälainen mainonta saa aikaan </a:t>
            </a:r>
            <a:br>
              <a:rPr lang="fi-FI" sz="4400" dirty="0"/>
            </a:br>
            <a:r>
              <a:rPr lang="fi-FI" sz="4400" dirty="0"/>
              <a:t>aktivoitumista?</a:t>
            </a:r>
            <a:br>
              <a:rPr lang="fi-FI" dirty="0"/>
            </a:b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A3C0-9CD7-01D6-8B86-376F96992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2385" indent="-152385">
              <a:lnSpc>
                <a:spcPct val="120000"/>
              </a:lnSpc>
              <a:buAutoNum type="arabicPeriod"/>
            </a:pPr>
            <a:endParaRPr lang="fi-FI" sz="2000" b="0" dirty="0">
              <a:latin typeface="Neue Haas Unica W1G" panose="020B0504030206020203" pitchFamily="34" charset="0"/>
            </a:endParaRP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Mainoksesta näkee selvästi kuka mainostaa</a:t>
            </a: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Informatiivinen ja tietoa antava</a:t>
            </a: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Selkeä</a:t>
            </a: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Kiinnostava</a:t>
            </a:r>
          </a:p>
          <a:p>
            <a:pPr marL="152385" indent="-152385">
              <a:lnSpc>
                <a:spcPct val="120000"/>
              </a:lnSpc>
              <a:buAutoNum type="arabicPeriod"/>
            </a:pPr>
            <a:r>
              <a:rPr lang="fi-FI" sz="2000" b="0" dirty="0">
                <a:latin typeface="Neue Haas Unica W1G" panose="020B0504030206020203" pitchFamily="34" charset="0"/>
              </a:rPr>
              <a:t> Hyvännäköinen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F9139-2B25-D185-EB09-4C1AB1189EC1}"/>
              </a:ext>
            </a:extLst>
          </p:cNvPr>
          <p:cNvSpPr txBox="1"/>
          <p:nvPr/>
        </p:nvSpPr>
        <p:spPr>
          <a:xfrm>
            <a:off x="903215" y="1666275"/>
            <a:ext cx="6096000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sym typeface="Space Grotesk SemiBold"/>
              </a:rPr>
              <a:t>Top 5 attribuutit: tutustumis- ja ostokiinnostuksen lisääntyminen</a:t>
            </a:r>
          </a:p>
        </p:txBody>
      </p:sp>
    </p:spTree>
    <p:extLst>
      <p:ext uri="{BB962C8B-B14F-4D97-AF65-F5344CB8AC3E}">
        <p14:creationId xmlns:p14="http://schemas.microsoft.com/office/powerpoint/2010/main" val="460161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C165F-3DA3-F829-F944-86E6BA60C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A304496-095E-C517-CB6E-950710B8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>
                <a:solidFill>
                  <a:schemeClr val="tx2"/>
                </a:solidFill>
              </a:rPr>
              <a:t>Lisää kiinnostusta tutustua: toimiala</a:t>
            </a:r>
            <a:endParaRPr lang="fi-FI" sz="3200" dirty="0">
              <a:solidFill>
                <a:schemeClr val="tx2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343EA75-F954-6A2E-A0F5-D77375764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Tutustumis-kiinnostuksen lisääntyminen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68 %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N=702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C1F5C-0435-FDBE-45B4-9CA2D2152C02}"/>
              </a:ext>
            </a:extLst>
          </p:cNvPr>
          <p:cNvSpPr txBox="1"/>
          <p:nvPr/>
        </p:nvSpPr>
        <p:spPr>
          <a:xfrm>
            <a:off x="729842" y="1463213"/>
            <a:ext cx="6869563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cs typeface="Space Grotesk SemiBold"/>
                <a:sym typeface="Space Grotesk SemiBold"/>
              </a:rPr>
              <a:t>Kokosivun mainokset, lisäsi kiinnostusta tutustua, % mainoksen huomanneista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CD7E9-01EE-615B-034E-22669309747B}"/>
              </a:ext>
            </a:extLst>
          </p:cNvPr>
          <p:cNvSpPr txBox="1"/>
          <p:nvPr/>
        </p:nvSpPr>
        <p:spPr>
          <a:xfrm>
            <a:off x="2343170" y="635887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0E31F88-3405-F40E-27F8-CCA6FF1D20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057284"/>
              </p:ext>
            </p:extLst>
          </p:nvPr>
        </p:nvGraphicFramePr>
        <p:xfrm>
          <a:off x="299207" y="1999547"/>
          <a:ext cx="7300198" cy="414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9690E7-E2E1-3A5C-0A9D-92F92C146CC6}"/>
              </a:ext>
            </a:extLst>
          </p:cNvPr>
          <p:cNvCxnSpPr>
            <a:cxnSpLocks/>
          </p:cNvCxnSpPr>
          <p:nvPr/>
        </p:nvCxnSpPr>
        <p:spPr>
          <a:xfrm>
            <a:off x="6301571" y="2029324"/>
            <a:ext cx="0" cy="4111314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D88094-73AB-F328-3D1C-C79B58824CF6}"/>
              </a:ext>
            </a:extLst>
          </p:cNvPr>
          <p:cNvSpPr txBox="1"/>
          <p:nvPr/>
        </p:nvSpPr>
        <p:spPr>
          <a:xfrm>
            <a:off x="1551876" y="6382447"/>
            <a:ext cx="401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800" dirty="0">
                <a:latin typeface="Neue Haas Unica W1G" panose="020B0504030206020203" pitchFamily="34" charset="0"/>
              </a:rPr>
              <a:t>* </a:t>
            </a:r>
            <a:r>
              <a:rPr lang="en-GB" sz="800" dirty="0">
                <a:latin typeface="Neue Haas Unica W1G" panose="020B0504030206020203" pitchFamily="34" charset="0"/>
              </a:rPr>
              <a:t>A</a:t>
            </a:r>
            <a:r>
              <a:rPr lang="en-FI" sz="800" dirty="0">
                <a:latin typeface="Neue Haas Unica W1G" panose="020B0504030206020203" pitchFamily="34" charset="0"/>
              </a:rPr>
              <a:t>lle 10 kampanjaa</a:t>
            </a:r>
          </a:p>
        </p:txBody>
      </p:sp>
    </p:spTree>
    <p:extLst>
      <p:ext uri="{BB962C8B-B14F-4D97-AF65-F5344CB8AC3E}">
        <p14:creationId xmlns:p14="http://schemas.microsoft.com/office/powerpoint/2010/main" val="1524038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BE76D-76AB-6397-685A-544EC07B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7BF4AF-73B1-3269-97EA-787F0934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62170"/>
          </a:xfrm>
        </p:spPr>
        <p:txBody>
          <a:bodyPr>
            <a:normAutofit/>
          </a:bodyPr>
          <a:lstStyle/>
          <a:p>
            <a:r>
              <a:rPr lang="fi-FI" sz="3200" dirty="0"/>
              <a:t>Lisää kiinnostusta ostaa: toimiala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90A9BED-8086-82F2-5F65-8542B46F8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554763"/>
            <a:ext cx="3659703" cy="4169750"/>
          </a:xfrm>
        </p:spPr>
        <p:txBody>
          <a:bodyPr anchor="ctr">
            <a:normAutofit/>
          </a:bodyPr>
          <a:lstStyle/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Kokosivun mainokset</a:t>
            </a:r>
          </a:p>
          <a:p>
            <a:pPr algn="ctr"/>
            <a:r>
              <a:rPr lang="fi-FI" sz="2500" dirty="0">
                <a:latin typeface="Neue Haas Unica W1G Medium" panose="020B0404030206020203" pitchFamily="34" charset="0"/>
              </a:rPr>
              <a:t>Ostokiinnostuksen lisääntyminen (ka)</a:t>
            </a:r>
          </a:p>
          <a:p>
            <a:pPr algn="ctr"/>
            <a:r>
              <a:rPr lang="fi-FI" sz="6600" b="1" dirty="0">
                <a:latin typeface="Neue Haas Unica W1G" panose="020B0504030206020203" pitchFamily="34" charset="0"/>
              </a:rPr>
              <a:t>66 %</a:t>
            </a:r>
          </a:p>
          <a:p>
            <a:pPr algn="ctr"/>
            <a:r>
              <a:rPr lang="fi-FI" sz="1400" b="1" dirty="0">
                <a:latin typeface="Neue Haas Unica W1G" panose="020B0504030206020203" pitchFamily="34" charset="0"/>
              </a:rPr>
              <a:t>	N=662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6A26C-679D-6960-F6CE-60666809401B}"/>
              </a:ext>
            </a:extLst>
          </p:cNvPr>
          <p:cNvSpPr txBox="1"/>
          <p:nvPr/>
        </p:nvSpPr>
        <p:spPr>
          <a:xfrm>
            <a:off x="729842" y="1463213"/>
            <a:ext cx="6869563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67" dirty="0">
                <a:solidFill>
                  <a:schemeClr val="dk1"/>
                </a:solidFill>
                <a:latin typeface="Canela Medium" pitchFamily="50" charset="0"/>
                <a:cs typeface="Space Grotesk SemiBold"/>
                <a:sym typeface="Space Grotesk SemiBold"/>
              </a:rPr>
              <a:t>Kokosivun mainokset, lisäsi kiinnostusta ostaa, % mainoksen huomanneista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F97B1A4-8C79-AEA9-B5FD-0FD1D8390E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329981"/>
              </p:ext>
            </p:extLst>
          </p:nvPr>
        </p:nvGraphicFramePr>
        <p:xfrm>
          <a:off x="299207" y="1999547"/>
          <a:ext cx="7300198" cy="414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21ABAD-F3E7-85DC-75B3-624825C3A734}"/>
              </a:ext>
            </a:extLst>
          </p:cNvPr>
          <p:cNvCxnSpPr>
            <a:cxnSpLocks/>
          </p:cNvCxnSpPr>
          <p:nvPr/>
        </p:nvCxnSpPr>
        <p:spPr>
          <a:xfrm>
            <a:off x="6212362" y="1893531"/>
            <a:ext cx="0" cy="4223532"/>
          </a:xfrm>
          <a:prstGeom prst="line">
            <a:avLst/>
          </a:prstGeom>
          <a:ln w="1587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E59899-1DAC-D31D-4A78-869CA8A1E946}"/>
              </a:ext>
            </a:extLst>
          </p:cNvPr>
          <p:cNvSpPr txBox="1"/>
          <p:nvPr/>
        </p:nvSpPr>
        <p:spPr>
          <a:xfrm>
            <a:off x="2343170" y="635887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Lähde: aikakauslehtien lukijapaneelit 2021–2025 (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Digitalist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 ja IRO </a:t>
            </a:r>
            <a:r>
              <a:rPr lang="fi-FI" sz="800" dirty="0" err="1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Research</a:t>
            </a:r>
            <a:r>
              <a:rPr lang="fi-FI" sz="800" dirty="0">
                <a:solidFill>
                  <a:schemeClr val="dk1"/>
                </a:solidFill>
                <a:latin typeface="Neue Haas Unica W1G" panose="020B0504030206020203" pitchFamily="34" charset="0"/>
                <a:cs typeface="Space Grotesk SemiBold"/>
              </a:rPr>
              <a:t>)</a:t>
            </a:r>
            <a:endParaRPr lang="en-US" sz="800" dirty="0">
              <a:solidFill>
                <a:schemeClr val="dk1"/>
              </a:solidFill>
              <a:latin typeface="Neue Haas Unica W1G" panose="020B0504030206020203" pitchFamily="34" charset="0"/>
              <a:cs typeface="Space Grotesk Semi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52BA9-F7B2-7CAA-EDA6-5E37B85090BB}"/>
              </a:ext>
            </a:extLst>
          </p:cNvPr>
          <p:cNvSpPr txBox="1"/>
          <p:nvPr/>
        </p:nvSpPr>
        <p:spPr>
          <a:xfrm>
            <a:off x="1551876" y="6382447"/>
            <a:ext cx="4014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800" dirty="0">
                <a:latin typeface="Neue Haas Unica W1G" panose="020B0504030206020203" pitchFamily="34" charset="0"/>
              </a:rPr>
              <a:t>* </a:t>
            </a:r>
            <a:r>
              <a:rPr lang="en-GB" sz="800" dirty="0">
                <a:latin typeface="Neue Haas Unica W1G" panose="020B0504030206020203" pitchFamily="34" charset="0"/>
              </a:rPr>
              <a:t>A</a:t>
            </a:r>
            <a:r>
              <a:rPr lang="en-FI" sz="800" dirty="0">
                <a:latin typeface="Neue Haas Unica W1G" panose="020B0504030206020203" pitchFamily="34" charset="0"/>
              </a:rPr>
              <a:t>lle 10 kampanjaa</a:t>
            </a:r>
          </a:p>
        </p:txBody>
      </p:sp>
    </p:spTree>
    <p:extLst>
      <p:ext uri="{BB962C8B-B14F-4D97-AF65-F5344CB8AC3E}">
        <p14:creationId xmlns:p14="http://schemas.microsoft.com/office/powerpoint/2010/main" val="1114772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8C8AC-6179-3321-88E0-F73D8F18F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A77C957-3F14-336A-61A9-03F64164DC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9846941"/>
              </p:ext>
            </p:extLst>
          </p:nvPr>
        </p:nvGraphicFramePr>
        <p:xfrm>
          <a:off x="992459" y="1984375"/>
          <a:ext cx="9156390" cy="453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702D480-3F3D-B77E-10E0-5EBB85E51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4200" dirty="0"/>
              <a:t>Myönteisesti brändimielikuvaan vaikuttava mainonta houkuttelee tutustumaan!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A09486D-3616-3D9D-E288-2B01B4511DD0}"/>
              </a:ext>
            </a:extLst>
          </p:cNvPr>
          <p:cNvSpPr/>
          <p:nvPr/>
        </p:nvSpPr>
        <p:spPr>
          <a:xfrm>
            <a:off x="2477511" y="1984375"/>
            <a:ext cx="2276707" cy="3757961"/>
          </a:xfrm>
          <a:prstGeom prst="round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07659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FC087-A38D-EEC8-FFB2-0BF42AB44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ACABA6-6A7F-894F-506D-72FD036B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8000" dirty="0"/>
              <a:t>Aktivointia aikaansaavia</a:t>
            </a:r>
            <a:br>
              <a:rPr lang="fi-FI" sz="8000" dirty="0"/>
            </a:br>
            <a:r>
              <a:rPr lang="fi-FI" sz="8000" dirty="0"/>
              <a:t>mainoksia</a:t>
            </a:r>
          </a:p>
        </p:txBody>
      </p:sp>
    </p:spTree>
    <p:extLst>
      <p:ext uri="{BB962C8B-B14F-4D97-AF65-F5344CB8AC3E}">
        <p14:creationId xmlns:p14="http://schemas.microsoft.com/office/powerpoint/2010/main" val="2087409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0C0C9-31CA-150C-BF34-6104B22E2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4113-C87B-4A76-02F1-22DBFCAE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Hyvin aktivoivat mainokset: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C473-E0FB-C51D-8286-ADA168567ED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3025871"/>
            <a:ext cx="8824801" cy="3131997"/>
          </a:xfrm>
        </p:spPr>
        <p:txBody>
          <a:bodyPr>
            <a:normAutofit/>
          </a:bodyPr>
          <a:lstStyle/>
          <a:p>
            <a:pPr algn="ctr"/>
            <a:r>
              <a:rPr lang="en-FI" sz="1800" dirty="0"/>
              <a:t>Puhuttelevat </a:t>
            </a:r>
            <a:r>
              <a:rPr lang="en-FI" sz="1800" dirty="0">
                <a:solidFill>
                  <a:schemeClr val="accent1"/>
                </a:solidFill>
              </a:rPr>
              <a:t>kohderyhmää</a:t>
            </a:r>
            <a:r>
              <a:rPr lang="en-FI" sz="1800" dirty="0"/>
              <a:t> ja tarjoavat konkreettisen </a:t>
            </a:r>
            <a:r>
              <a:rPr lang="en-FI" sz="1800" dirty="0">
                <a:solidFill>
                  <a:schemeClr val="accent1"/>
                </a:solidFill>
              </a:rPr>
              <a:t>hyödyn.</a:t>
            </a:r>
          </a:p>
          <a:p>
            <a:r>
              <a:rPr lang="en-FI" sz="1800" dirty="0"/>
              <a:t>Ovat kiinni </a:t>
            </a:r>
            <a:r>
              <a:rPr lang="en-FI" sz="1800" dirty="0">
                <a:solidFill>
                  <a:schemeClr val="accent1"/>
                </a:solidFill>
              </a:rPr>
              <a:t>sesongissa </a:t>
            </a:r>
            <a:r>
              <a:rPr lang="en-FI" sz="1800" dirty="0"/>
              <a:t>ja ovat siten lukijalle </a:t>
            </a:r>
            <a:r>
              <a:rPr lang="en-FI" sz="1800" dirty="0">
                <a:solidFill>
                  <a:schemeClr val="accent1"/>
                </a:solidFill>
              </a:rPr>
              <a:t>ajankohtaisia ja relevantteja. </a:t>
            </a:r>
          </a:p>
          <a:p>
            <a:r>
              <a:rPr lang="en-FI" sz="1800" dirty="0"/>
              <a:t>Sisältävät aktivoivan elementin, joka </a:t>
            </a:r>
            <a:r>
              <a:rPr lang="en-FI" sz="1800" dirty="0">
                <a:solidFill>
                  <a:schemeClr val="accent1"/>
                </a:solidFill>
              </a:rPr>
              <a:t>ohjaa </a:t>
            </a:r>
            <a:r>
              <a:rPr lang="en-FI" sz="1800" dirty="0"/>
              <a:t>ja</a:t>
            </a:r>
            <a:r>
              <a:rPr lang="en-FI" sz="1800" dirty="0">
                <a:solidFill>
                  <a:schemeClr val="accent1"/>
                </a:solidFill>
              </a:rPr>
              <a:t> rohkaisee kokeilemaan.</a:t>
            </a:r>
          </a:p>
          <a:p>
            <a:endParaRPr lang="en-FI" sz="1800" dirty="0">
              <a:solidFill>
                <a:schemeClr val="accent1"/>
              </a:solidFill>
            </a:endParaRPr>
          </a:p>
          <a:p>
            <a:pPr algn="ctr"/>
            <a:endParaRPr lang="en-FI" sz="1800" dirty="0"/>
          </a:p>
          <a:p>
            <a:pPr algn="ctr"/>
            <a:endParaRPr lang="en-FI" sz="1800" dirty="0"/>
          </a:p>
          <a:p>
            <a:pPr algn="ctr"/>
            <a:endParaRPr lang="en-FI" sz="1800" dirty="0"/>
          </a:p>
        </p:txBody>
      </p:sp>
    </p:spTree>
    <p:extLst>
      <p:ext uri="{BB962C8B-B14F-4D97-AF65-F5344CB8AC3E}">
        <p14:creationId xmlns:p14="http://schemas.microsoft.com/office/powerpoint/2010/main" val="257130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0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Snellmann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Kotiliesi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818" name="Google Shape;818;p50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" name="Google Shape;819;p50" descr="A plate of food on a plat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7790" y="0"/>
            <a:ext cx="53127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1B86B89E-990F-01FC-5B0E-908985AE32E7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00B09324-438F-6EC5-3B4D-178FE4AF2B1E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2B3C0401-44C5-16CF-56E8-817AE91378E3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199C351A-6ADD-7097-127D-1102F6877E9D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E45457C5-90FB-5795-27A6-EF02E099A0EE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89%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C1AD27AF-6182-58E9-5EDB-19602D3A3FA6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D0CE61DF-3B5E-A1A5-5D89-7C3AAD2269AB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50353EF1-491D-2C55-54FA-A192F88595E8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10A4DE9-AF14-DEE5-61AB-A8D3FDF09075}"/>
              </a:ext>
            </a:extLst>
          </p:cNvPr>
          <p:cNvSpPr/>
          <p:nvPr/>
        </p:nvSpPr>
        <p:spPr>
          <a:xfrm>
            <a:off x="5750924" y="2416115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327750D-4AE8-C1E3-A3D1-400680AC4577}"/>
              </a:ext>
            </a:extLst>
          </p:cNvPr>
          <p:cNvSpPr/>
          <p:nvPr/>
        </p:nvSpPr>
        <p:spPr>
          <a:xfrm>
            <a:off x="5750924" y="443443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/>
              <a:t>Apu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Kesko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 err="1"/>
              <a:t>Aukeama+Kokosivu</a:t>
            </a:r>
            <a:endParaRPr sz="2400" dirty="0"/>
          </a:p>
        </p:txBody>
      </p:sp>
      <p:pic>
        <p:nvPicPr>
          <p:cNvPr id="381" name="Google Shape;381;p19" descr="A page of a grocery stor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6601" y="2013437"/>
            <a:ext cx="5715399" cy="36783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2FF7643E-0786-5E13-5FD1-339B9CC339BE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F2273184-00FD-907B-CFEF-F2F34655749A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8D28446D-992E-6683-F241-8662BBB63A1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BC99917F-F780-8240-B849-8667D45A3435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E196BAED-6F0C-E6CC-A579-068CAB1BE01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80%</a:t>
            </a:r>
            <a:endParaRPr sz="40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8BCAEA1F-1C70-1B53-2AE8-9F2F07379519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89%</a:t>
            </a:r>
            <a:endParaRPr sz="40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57EA1561-54AE-911A-8964-4C664F3D83DA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47%</a:t>
            </a:r>
            <a:endParaRPr sz="40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582070B9-D3D3-6985-A243-72FA8BDD3F77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81%</a:t>
            </a:r>
            <a:endParaRPr sz="40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9E63CF1-C35D-14D6-64C0-B0B2E8D34331}"/>
              </a:ext>
            </a:extLst>
          </p:cNvPr>
          <p:cNvSpPr/>
          <p:nvPr/>
        </p:nvSpPr>
        <p:spPr>
          <a:xfrm>
            <a:off x="4658991" y="4869836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4B30970-15B4-FB44-F9EE-6EFF44BBF1E2}"/>
              </a:ext>
            </a:extLst>
          </p:cNvPr>
          <p:cNvSpPr/>
          <p:nvPr/>
        </p:nvSpPr>
        <p:spPr>
          <a:xfrm>
            <a:off x="5120405" y="322078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</p:spTree>
    <p:extLst>
      <p:ext uri="{BB962C8B-B14F-4D97-AF65-F5344CB8AC3E}">
        <p14:creationId xmlns:p14="http://schemas.microsoft.com/office/powerpoint/2010/main" val="34504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25F40-7788-ED3B-FDFE-8C16D5F5A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18AE-72F8-1876-1E52-7F20D9C1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Tutkimuksen toteutus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169C4-6D77-CF2C-C748-64D4371A09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6000" y="2146246"/>
            <a:ext cx="7716644" cy="334494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i-FI" sz="2000" dirty="0">
                <a:latin typeface="Neue Haas Unica W1G" panose="020B0504030206020203" pitchFamily="34" charset="0"/>
              </a:rPr>
              <a:t>Tässä analyysissä käytetty aikakauslehtien t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ietopankki koostuu </a:t>
            </a:r>
            <a:r>
              <a:rPr lang="fi-FI" sz="2000" dirty="0" err="1">
                <a:effectLst/>
                <a:latin typeface="Neue Haas Unica W1G" panose="020B0504030206020203" pitchFamily="34" charset="0"/>
              </a:rPr>
              <a:t>Digitalistin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 ja </a:t>
            </a:r>
            <a:r>
              <a:rPr lang="fi-FI" sz="2000" dirty="0" err="1">
                <a:effectLst/>
                <a:latin typeface="Neue Haas Unica W1G" panose="020B0504030206020203" pitchFamily="34" charset="0"/>
              </a:rPr>
              <a:t>IRO:n</a:t>
            </a:r>
            <a:r>
              <a:rPr lang="fi-FI" sz="2000" dirty="0">
                <a:effectLst/>
                <a:latin typeface="Neue Haas Unica W1G" panose="020B0504030206020203" pitchFamily="34" charset="0"/>
              </a:rPr>
              <a:t> vuosina 2021–2025 lukijapaneeleissa tutkituista mainoksista*.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000" dirty="0">
                <a:effectLst/>
                <a:latin typeface="Neue Haas Unica W1G" panose="020B0504030206020203" pitchFamily="34" charset="0"/>
              </a:rPr>
              <a:t>Tällä aikavälillä tutkittuja mainoksia on analyysissä yhteensä 1 194. Vastaajia on yli 150 000.</a:t>
            </a:r>
          </a:p>
          <a:p>
            <a:pPr marL="0" indent="0">
              <a:lnSpc>
                <a:spcPct val="100000"/>
              </a:lnSpc>
              <a:buNone/>
            </a:pPr>
            <a:endParaRPr lang="fi-FI" dirty="0">
              <a:latin typeface="Neue Haas Unica W1G" panose="020B0504030206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 sz="2000" dirty="0">
              <a:effectLst/>
              <a:latin typeface="Neue Haas Unica W1G" panose="020B0504030206020203" pitchFamily="34" charset="0"/>
            </a:endParaRPr>
          </a:p>
          <a:p>
            <a:endParaRPr lang="en-FI" dirty="0"/>
          </a:p>
        </p:txBody>
      </p:sp>
      <p:pic>
        <p:nvPicPr>
          <p:cNvPr id="5" name="Google Shape;8;p1">
            <a:extLst>
              <a:ext uri="{FF2B5EF4-FFF2-40B4-BE49-F238E27FC236}">
                <a16:creationId xmlns:a16="http://schemas.microsoft.com/office/drawing/2014/main" id="{1FAF065F-5E19-D0CC-39CF-1315D0DAD4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47133" y="4552404"/>
            <a:ext cx="2460789" cy="5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ROResearch on täyden palvelun tutkimustalo - Kehittyvä Elintarvike">
            <a:extLst>
              <a:ext uri="{FF2B5EF4-FFF2-40B4-BE49-F238E27FC236}">
                <a16:creationId xmlns:a16="http://schemas.microsoft.com/office/drawing/2014/main" id="{DAAE484A-7308-6404-9D98-944416F45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655" y="4428312"/>
            <a:ext cx="1307805" cy="9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8D5D24-685A-2A41-3A17-8DCC90DDB4F2}"/>
              </a:ext>
            </a:extLst>
          </p:cNvPr>
          <p:cNvSpPr txBox="1">
            <a:spLocks/>
          </p:cNvSpPr>
          <p:nvPr/>
        </p:nvSpPr>
        <p:spPr>
          <a:xfrm>
            <a:off x="2286000" y="6265052"/>
            <a:ext cx="7716644" cy="363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fi-FI" sz="1200" dirty="0">
                <a:effectLst/>
                <a:latin typeface="Neue Haas Unica W1G" panose="020B0504030206020203" pitchFamily="34" charset="0"/>
              </a:rPr>
              <a:t>*) vertailuluvut vuosien 2016–2020 lukijapaneeleista.</a:t>
            </a:r>
            <a:endParaRPr lang="en-FI" sz="1200" dirty="0"/>
          </a:p>
        </p:txBody>
      </p:sp>
    </p:spTree>
    <p:extLst>
      <p:ext uri="{BB962C8B-B14F-4D97-AF65-F5344CB8AC3E}">
        <p14:creationId xmlns:p14="http://schemas.microsoft.com/office/powerpoint/2010/main" val="270753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3be5ed419a_0_0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Helsingin </a:t>
            </a:r>
            <a:r>
              <a:rPr lang="en-US" sz="2400" b="1" dirty="0" err="1"/>
              <a:t>Mylly</a:t>
            </a:r>
            <a:r>
              <a:rPr lang="en-US" sz="2400" b="1" dirty="0"/>
              <a:t> Oy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Kokosivu</a:t>
            </a:r>
            <a:endParaRPr sz="2400" dirty="0"/>
          </a:p>
        </p:txBody>
      </p:sp>
      <p:graphicFrame>
        <p:nvGraphicFramePr>
          <p:cNvPr id="803" name="Google Shape;803;g33be5ed419a_0_0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poster of a soup with mussels and herbs with Crust in the background&#10;&#10;AI-generated content may be incorrect.">
            <a:extLst>
              <a:ext uri="{FF2B5EF4-FFF2-40B4-BE49-F238E27FC236}">
                <a16:creationId xmlns:a16="http://schemas.microsoft.com/office/drawing/2014/main" id="{D62166C0-810D-6912-B64D-5F1A4458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299" y="0"/>
            <a:ext cx="5312701" cy="6858000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D00143F1-1B0D-3DC7-11EF-A088ED6648F0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6;p2">
            <a:extLst>
              <a:ext uri="{FF2B5EF4-FFF2-40B4-BE49-F238E27FC236}">
                <a16:creationId xmlns:a16="http://schemas.microsoft.com/office/drawing/2014/main" id="{6DA1285B-94FC-48FF-6975-AD670CFBCE42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7;p2">
            <a:extLst>
              <a:ext uri="{FF2B5EF4-FFF2-40B4-BE49-F238E27FC236}">
                <a16:creationId xmlns:a16="http://schemas.microsoft.com/office/drawing/2014/main" id="{5258EFC9-FDA0-183D-86E1-913341F85585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F1CBBEF2-1D9A-F49F-B7C7-268DF8E04271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965AA76E-3CA3-3A7E-87A3-F98087459B8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543A51CB-2E8D-31FC-4E89-7AEC2FC4A4C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70%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03A6F351-9D09-6593-51D4-CB99AA7B1B37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0BB23C15-57DA-E355-9078-2F1F5CEC27A6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91%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0881D00-F1CB-6444-7DDA-C252E1CFB0F1}"/>
              </a:ext>
            </a:extLst>
          </p:cNvPr>
          <p:cNvSpPr/>
          <p:nvPr/>
        </p:nvSpPr>
        <p:spPr>
          <a:xfrm>
            <a:off x="5889839" y="37527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A872783-48CF-D034-A346-F530E1215551}"/>
              </a:ext>
            </a:extLst>
          </p:cNvPr>
          <p:cNvSpPr/>
          <p:nvPr/>
        </p:nvSpPr>
        <p:spPr>
          <a:xfrm>
            <a:off x="6096000" y="322060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781A41B-6D8F-1EA4-ECC4-424BF657B31E}"/>
              </a:ext>
            </a:extLst>
          </p:cNvPr>
          <p:cNvSpPr/>
          <p:nvPr/>
        </p:nvSpPr>
        <p:spPr>
          <a:xfrm>
            <a:off x="5312702" y="5749887"/>
            <a:ext cx="1758895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QR-koodi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B246F17-6A77-C80F-1D4F-CD4458BB0D02}"/>
              </a:ext>
            </a:extLst>
          </p:cNvPr>
          <p:cNvSpPr/>
          <p:nvPr/>
        </p:nvSpPr>
        <p:spPr>
          <a:xfrm rot="5400000">
            <a:off x="10584366" y="3503105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B5445D4-DB70-2748-B276-E641E8ABB802}"/>
              </a:ext>
            </a:extLst>
          </p:cNvPr>
          <p:cNvSpPr/>
          <p:nvPr/>
        </p:nvSpPr>
        <p:spPr>
          <a:xfrm>
            <a:off x="5407380" y="451393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Kehote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>
          <a:extLst>
            <a:ext uri="{FF2B5EF4-FFF2-40B4-BE49-F238E27FC236}">
              <a16:creationId xmlns:a16="http://schemas.microsoft.com/office/drawing/2014/main" id="{B3B283E3-A111-2B7D-965C-C0CF30C75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CF596-5CEA-4FD3-ABAE-25C05AB70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178" y="0"/>
            <a:ext cx="5170515" cy="6857999"/>
          </a:xfrm>
          <a:prstGeom prst="rect">
            <a:avLst/>
          </a:prstGeom>
        </p:spPr>
      </p:pic>
      <p:sp>
        <p:nvSpPr>
          <p:cNvPr id="802" name="Google Shape;802;g33be5ed419a_0_0">
            <a:extLst>
              <a:ext uri="{FF2B5EF4-FFF2-40B4-BE49-F238E27FC236}">
                <a16:creationId xmlns:a16="http://schemas.microsoft.com/office/drawing/2014/main" id="{3C5EC31E-E780-5B05-6EDB-CBE59BA00E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b="1" dirty="0" err="1"/>
              <a:t>Seiska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Meira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Kokosivu</a:t>
            </a:r>
            <a:endParaRPr sz="2400" dirty="0"/>
          </a:p>
        </p:txBody>
      </p:sp>
      <p:graphicFrame>
        <p:nvGraphicFramePr>
          <p:cNvPr id="803" name="Google Shape;803;g33be5ed419a_0_0">
            <a:extLst>
              <a:ext uri="{FF2B5EF4-FFF2-40B4-BE49-F238E27FC236}">
                <a16:creationId xmlns:a16="http://schemas.microsoft.com/office/drawing/2014/main" id="{F4808BB0-5C8D-B493-F336-D62B43503AC1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A229F51E-47BC-FA93-F5BC-72AC80BCA967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6;p2">
            <a:extLst>
              <a:ext uri="{FF2B5EF4-FFF2-40B4-BE49-F238E27FC236}">
                <a16:creationId xmlns:a16="http://schemas.microsoft.com/office/drawing/2014/main" id="{238B9F94-BCAE-671B-23E1-1618B7111990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7;p2">
            <a:extLst>
              <a:ext uri="{FF2B5EF4-FFF2-40B4-BE49-F238E27FC236}">
                <a16:creationId xmlns:a16="http://schemas.microsoft.com/office/drawing/2014/main" id="{E633750E-9A48-5E05-16F8-6F3A231ADA8D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41DA97EE-9914-DDCC-B2AC-F32A6CE3CF6D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id="{A7262680-A88A-A643-F0D9-8C0EB2808B08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62%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:a16="http://schemas.microsoft.com/office/drawing/2014/main" id="{7CE79E98-BD37-8463-F89D-44EF57715861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2">
            <a:extLst>
              <a:ext uri="{FF2B5EF4-FFF2-40B4-BE49-F238E27FC236}">
                <a16:creationId xmlns:a16="http://schemas.microsoft.com/office/drawing/2014/main" id="{7E6E18F5-1669-5A6E-F895-D72050386D59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629CC021-72D2-2635-E2FD-F02365314CBE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39%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549EB42-060C-EAA9-8356-67E629600C64}"/>
              </a:ext>
            </a:extLst>
          </p:cNvPr>
          <p:cNvSpPr/>
          <p:nvPr/>
        </p:nvSpPr>
        <p:spPr>
          <a:xfrm>
            <a:off x="5896643" y="5325867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C35ADC3-214E-C370-3620-5B26B242D191}"/>
              </a:ext>
            </a:extLst>
          </p:cNvPr>
          <p:cNvSpPr/>
          <p:nvPr/>
        </p:nvSpPr>
        <p:spPr>
          <a:xfrm>
            <a:off x="6183618" y="1925681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F86DDB2-0576-3460-A265-ADFEDBE8A6D7}"/>
              </a:ext>
            </a:extLst>
          </p:cNvPr>
          <p:cNvSpPr/>
          <p:nvPr/>
        </p:nvSpPr>
        <p:spPr>
          <a:xfrm>
            <a:off x="6325518" y="210343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  <p:extLst>
      <p:ext uri="{BB962C8B-B14F-4D97-AF65-F5344CB8AC3E}">
        <p14:creationId xmlns:p14="http://schemas.microsoft.com/office/powerpoint/2010/main" val="1997349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8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Anna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Unilever Finland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pic>
        <p:nvPicPr>
          <p:cNvPr id="789" name="Google Shape;789;p48" descr="A group of white bottles with blue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454" y="0"/>
            <a:ext cx="4704366" cy="63567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8A1B24C8-6AED-3BA9-2516-019986FB8B05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9ADCFC73-18BD-CE0F-3E26-9EDB0168C0A5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B136F600-1BF9-5DE5-09A5-EBDA9FE681F1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6CC3CC03-CACC-C2CC-1782-A70D4111705B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DF3B6FC6-422F-C134-BC6C-1C4A1E42ADDE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D776E0E3-645C-7AA0-7058-AF101B4F9552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65%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4F9A4B2B-D5F7-B4D2-0F27-3E5A2E9B9C69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2C2079AE-A04A-C81E-50B6-42C705662540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92%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D0A944D-2CA9-308F-90B8-755F20EEFA35}"/>
              </a:ext>
            </a:extLst>
          </p:cNvPr>
          <p:cNvSpPr/>
          <p:nvPr/>
        </p:nvSpPr>
        <p:spPr>
          <a:xfrm>
            <a:off x="5889839" y="37527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97511D9-F87A-0B6A-58AC-383836D28219}"/>
              </a:ext>
            </a:extLst>
          </p:cNvPr>
          <p:cNvSpPr/>
          <p:nvPr/>
        </p:nvSpPr>
        <p:spPr>
          <a:xfrm>
            <a:off x="6149674" y="5198888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197ADDA-A5CD-60C7-EEF5-CCFB1B0D5F2F}"/>
              </a:ext>
            </a:extLst>
          </p:cNvPr>
          <p:cNvSpPr/>
          <p:nvPr/>
        </p:nvSpPr>
        <p:spPr>
          <a:xfrm>
            <a:off x="6149674" y="3871184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1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/>
              <a:t>HS </a:t>
            </a:r>
            <a:r>
              <a:rPr lang="en-US" sz="2400" dirty="0" err="1"/>
              <a:t>Kuukausiliite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Rituals Cosmetics Finland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403" name="Google Shape;403;p21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4" name="Google Shape;404;p21" descr="A person in a pink dres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10985"/>
          <a:stretch/>
        </p:blipFill>
        <p:spPr>
          <a:xfrm>
            <a:off x="6879299" y="110169"/>
            <a:ext cx="5312701" cy="61046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4383F89B-8E39-8088-9584-6023F0F64804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F6EDEE7C-D5F0-AC45-EA23-5A846DAC57B3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346A7ADD-B481-4FDF-8716-F6779707F8A9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1A376D41-89E6-00DA-937D-3EA9669D1DE2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260C30EE-A986-1ED0-6B33-060D83DF67A5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97%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12B880A3-8CFF-74F8-CF48-A7E6EFC6AA2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D6108B0F-62F2-9C1A-6380-0DB742E3CF99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FCEABA51-C656-1419-4D61-5EAC930ED101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70%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B5AADFE-9506-BA1A-25AC-A190E77D27A8}"/>
              </a:ext>
            </a:extLst>
          </p:cNvPr>
          <p:cNvSpPr/>
          <p:nvPr/>
        </p:nvSpPr>
        <p:spPr>
          <a:xfrm>
            <a:off x="5206686" y="3672741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Tuotenäyte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A69FAFD-F37C-3853-B8F0-8C00AF5DEAF8}"/>
              </a:ext>
            </a:extLst>
          </p:cNvPr>
          <p:cNvSpPr/>
          <p:nvPr/>
        </p:nvSpPr>
        <p:spPr>
          <a:xfrm>
            <a:off x="5206686" y="-11581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4829990-AB22-17C9-D317-93CBD82CDF68}"/>
              </a:ext>
            </a:extLst>
          </p:cNvPr>
          <p:cNvSpPr/>
          <p:nvPr/>
        </p:nvSpPr>
        <p:spPr>
          <a:xfrm>
            <a:off x="5750924" y="2161559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A139A5-B272-816B-5465-DDB2D345ED9E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</p:txBody>
      </p:sp>
    </p:spTree>
    <p:extLst>
      <p:ext uri="{BB962C8B-B14F-4D97-AF65-F5344CB8AC3E}">
        <p14:creationId xmlns:p14="http://schemas.microsoft.com/office/powerpoint/2010/main" val="4032518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5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 err="1"/>
              <a:t>Viherpiha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Kauppapuutarhaliitto</a:t>
            </a:r>
            <a:r>
              <a:rPr lang="en-US" sz="2400" dirty="0"/>
              <a:t> </a:t>
            </a:r>
            <a:br>
              <a:rPr lang="en-US" sz="105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/>
              <a:t>Kokosivu</a:t>
            </a:r>
            <a:endParaRPr sz="2400" dirty="0"/>
          </a:p>
        </p:txBody>
      </p:sp>
      <p:graphicFrame>
        <p:nvGraphicFramePr>
          <p:cNvPr id="603" name="Google Shape;603;p35"/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4" name="Google Shape;604;p35" descr="A red and white flower in a po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10455"/>
          <a:stretch/>
        </p:blipFill>
        <p:spPr>
          <a:xfrm>
            <a:off x="6935067" y="0"/>
            <a:ext cx="5256933" cy="60670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EC147320-0A07-4961-625D-1B41A4953DAF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BA2487BF-9866-0124-3428-4F12FE16929A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F262056F-6704-12B6-85A1-B2539AF25428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7DBD0052-5136-F2F1-C6AB-ECB14634C078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6D413D33-EE94-E750-075E-D3C1B45139CC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85%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9833BC4B-55BB-E2D2-06D0-4D73538F6EDD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4E44E09E-C79D-DA10-F4F6-2D36F02781B8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79%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6CFE528A-40E2-A568-20F9-9B888E44A9C7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89%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800A678-5167-19D7-251E-275A7E0E250A}"/>
              </a:ext>
            </a:extLst>
          </p:cNvPr>
          <p:cNvSpPr/>
          <p:nvPr/>
        </p:nvSpPr>
        <p:spPr>
          <a:xfrm>
            <a:off x="5039591" y="4802641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A9E0594-41B7-CC8C-11A6-AC49F8058056}"/>
              </a:ext>
            </a:extLst>
          </p:cNvPr>
          <p:cNvSpPr/>
          <p:nvPr/>
        </p:nvSpPr>
        <p:spPr>
          <a:xfrm>
            <a:off x="4988442" y="1937838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>
          <a:extLst>
            <a:ext uri="{FF2B5EF4-FFF2-40B4-BE49-F238E27FC236}">
              <a16:creationId xmlns:a16="http://schemas.microsoft.com/office/drawing/2014/main" id="{78D17DA9-032B-3A45-D469-D7F59DFBB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9A69F4-581D-3933-6AA4-6CAF411A3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104" y="0"/>
            <a:ext cx="4459628" cy="6081311"/>
          </a:xfrm>
          <a:prstGeom prst="rect">
            <a:avLst/>
          </a:prstGeom>
        </p:spPr>
      </p:pic>
      <p:sp>
        <p:nvSpPr>
          <p:cNvPr id="602" name="Google Shape;602;p35">
            <a:extLst>
              <a:ext uri="{FF2B5EF4-FFF2-40B4-BE49-F238E27FC236}">
                <a16:creationId xmlns:a16="http://schemas.microsoft.com/office/drawing/2014/main" id="{3A1D0042-CA9B-3AAF-0608-D5844D449B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 err="1"/>
              <a:t>Seiska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 err="1"/>
              <a:t>Tokmanni</a:t>
            </a:r>
            <a:r>
              <a:rPr lang="en-US" sz="2400" dirty="0"/>
              <a:t> </a:t>
            </a:r>
            <a:br>
              <a:rPr lang="en-US" sz="105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 </a:t>
            </a:r>
            <a:r>
              <a:rPr lang="en-US" sz="2400" dirty="0" err="1"/>
              <a:t>Kokosivu</a:t>
            </a:r>
            <a:endParaRPr sz="2400" dirty="0"/>
          </a:p>
        </p:txBody>
      </p:sp>
      <p:graphicFrame>
        <p:nvGraphicFramePr>
          <p:cNvPr id="603" name="Google Shape;603;p35">
            <a:extLst>
              <a:ext uri="{FF2B5EF4-FFF2-40B4-BE49-F238E27FC236}">
                <a16:creationId xmlns:a16="http://schemas.microsoft.com/office/drawing/2014/main" id="{5F684EC6-C844-FDC7-B11A-6F359BE45BF7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5DDC7B81-46F4-25B7-464A-BBF1487A39EC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4FC5240D-71B6-1D7F-095C-ADD819853984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11B8872B-A723-A55B-6AD0-9F115E378D66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8;p2">
            <a:extLst>
              <a:ext uri="{FF2B5EF4-FFF2-40B4-BE49-F238E27FC236}">
                <a16:creationId xmlns:a16="http://schemas.microsoft.com/office/drawing/2014/main" id="{160427C9-3164-6D20-8185-D68B845BC4A2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7A639832-F7BD-EBDD-DFA5-D06971D6922B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62%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06B41F39-A4DD-B1DC-F45A-5F6E308ADB30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F8DB3E5E-DD6C-65F5-20F9-6151541FDE84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42%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E28A541D-F284-894C-2DBD-E6A00C113553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26%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6FD99C5-72D8-CA40-3CDC-1DFDA9171021}"/>
              </a:ext>
            </a:extLst>
          </p:cNvPr>
          <p:cNvSpPr/>
          <p:nvPr/>
        </p:nvSpPr>
        <p:spPr>
          <a:xfrm>
            <a:off x="5368345" y="5057544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D26597F-AEE2-8999-F2AF-FC307D2AA465}"/>
              </a:ext>
            </a:extLst>
          </p:cNvPr>
          <p:cNvSpPr/>
          <p:nvPr/>
        </p:nvSpPr>
        <p:spPr>
          <a:xfrm>
            <a:off x="5764494" y="410069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Sesonki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B11177D-FB70-CD73-8869-506C47764263}"/>
              </a:ext>
            </a:extLst>
          </p:cNvPr>
          <p:cNvSpPr/>
          <p:nvPr/>
        </p:nvSpPr>
        <p:spPr>
          <a:xfrm>
            <a:off x="5764494" y="2252573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31A2E6A-BF6B-F4CB-6719-AAE0625D5DE0}"/>
              </a:ext>
            </a:extLst>
          </p:cNvPr>
          <p:cNvSpPr/>
          <p:nvPr/>
        </p:nvSpPr>
        <p:spPr>
          <a:xfrm>
            <a:off x="5764494" y="3620080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Hyöty</a:t>
            </a:r>
          </a:p>
        </p:txBody>
      </p:sp>
    </p:spTree>
    <p:extLst>
      <p:ext uri="{BB962C8B-B14F-4D97-AF65-F5344CB8AC3E}">
        <p14:creationId xmlns:p14="http://schemas.microsoft.com/office/powerpoint/2010/main" val="3484369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>
          <a:extLst>
            <a:ext uri="{FF2B5EF4-FFF2-40B4-BE49-F238E27FC236}">
              <a16:creationId xmlns:a16="http://schemas.microsoft.com/office/drawing/2014/main" id="{B9D41ECD-C9BD-8CEE-A25D-04BA868D7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">
            <a:extLst>
              <a:ext uri="{FF2B5EF4-FFF2-40B4-BE49-F238E27FC236}">
                <a16:creationId xmlns:a16="http://schemas.microsoft.com/office/drawing/2014/main" id="{C3277F83-0B56-1D4D-FEA2-736D5D3329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 err="1"/>
              <a:t>Lehti</a:t>
            </a:r>
            <a:r>
              <a:rPr lang="en-US" sz="2400" b="1" dirty="0"/>
              <a:t>: </a:t>
            </a:r>
            <a:r>
              <a:rPr lang="en-US" sz="2400" dirty="0" err="1"/>
              <a:t>Metsästys</a:t>
            </a:r>
            <a:r>
              <a:rPr lang="en-US" sz="2400" dirty="0"/>
              <a:t> ja </a:t>
            </a:r>
            <a:r>
              <a:rPr lang="en-US" sz="2400" dirty="0" err="1"/>
              <a:t>Kalastus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Subaru Nordic Oy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Kokosivu</a:t>
            </a:r>
            <a:endParaRPr sz="2400" dirty="0"/>
          </a:p>
        </p:txBody>
      </p:sp>
      <p:graphicFrame>
        <p:nvGraphicFramePr>
          <p:cNvPr id="273" name="Google Shape;273;p13">
            <a:extLst>
              <a:ext uri="{FF2B5EF4-FFF2-40B4-BE49-F238E27FC236}">
                <a16:creationId xmlns:a16="http://schemas.microsoft.com/office/drawing/2014/main" id="{514765CB-8466-BD39-2941-1C59A7C28BB4}"/>
              </a:ext>
            </a:extLst>
          </p:cNvPr>
          <p:cNvGraphicFramePr/>
          <p:nvPr/>
        </p:nvGraphicFramePr>
        <p:xfrm>
          <a:off x="838200" y="3818414"/>
          <a:ext cx="10515600" cy="3657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4" name="Google Shape;274;p13" descr="A person and a dog in front of a car&#10;&#10;AI-generated content may be incorrect.">
            <a:extLst>
              <a:ext uri="{FF2B5EF4-FFF2-40B4-BE49-F238E27FC236}">
                <a16:creationId xmlns:a16="http://schemas.microsoft.com/office/drawing/2014/main" id="{341C0909-F29E-35CD-E625-14A9716E74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2210" y="0"/>
            <a:ext cx="52364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1;p3">
            <a:extLst>
              <a:ext uri="{FF2B5EF4-FFF2-40B4-BE49-F238E27FC236}">
                <a16:creationId xmlns:a16="http://schemas.microsoft.com/office/drawing/2014/main" id="{5592773E-5D3F-4412-87CC-CBC0BF1D4A60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9D6121E4-75CE-AE03-DAA6-A45DC0DC09E2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FABB3DF3-A79A-A03D-205C-A3DD2ECF8119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212F3723-8544-35C2-B160-09351CCBC79B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9;p2">
            <a:extLst>
              <a:ext uri="{FF2B5EF4-FFF2-40B4-BE49-F238E27FC236}">
                <a16:creationId xmlns:a16="http://schemas.microsoft.com/office/drawing/2014/main" id="{C7D7A2A9-FB74-248F-8612-F739F9A7C56B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76%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5A2C8CB7-E85A-FFE2-C0CB-352D4127E8FE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91%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543F122B-D4A5-D773-67AD-6D9770B43F86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88651AC0-8787-E3F7-433C-6F4063FD4019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81%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B40C50-44D0-10A0-37DC-782E6857FDE5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(autot)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575459B-B042-29D4-84DE-5E0AEF5CDD91}"/>
              </a:ext>
            </a:extLst>
          </p:cNvPr>
          <p:cNvSpPr/>
          <p:nvPr/>
        </p:nvSpPr>
        <p:spPr>
          <a:xfrm>
            <a:off x="5183071" y="5788092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971F91D-B319-7890-DBB6-EB7B8B61BE4B}"/>
              </a:ext>
            </a:extLst>
          </p:cNvPr>
          <p:cNvSpPr/>
          <p:nvPr/>
        </p:nvSpPr>
        <p:spPr>
          <a:xfrm>
            <a:off x="5856468" y="1819310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A11C562-CC3B-AAFE-890A-DAA4DCD3303C}"/>
              </a:ext>
            </a:extLst>
          </p:cNvPr>
          <p:cNvSpPr/>
          <p:nvPr/>
        </p:nvSpPr>
        <p:spPr>
          <a:xfrm>
            <a:off x="5840074" y="3031754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Ihminen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058115B-23C2-524D-006A-2B720C2C5600}"/>
              </a:ext>
            </a:extLst>
          </p:cNvPr>
          <p:cNvSpPr/>
          <p:nvPr/>
        </p:nvSpPr>
        <p:spPr>
          <a:xfrm rot="5400000">
            <a:off x="10297391" y="1090602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Kohderyhmä</a:t>
            </a:r>
          </a:p>
        </p:txBody>
      </p:sp>
    </p:spTree>
    <p:extLst>
      <p:ext uri="{BB962C8B-B14F-4D97-AF65-F5344CB8AC3E}">
        <p14:creationId xmlns:p14="http://schemas.microsoft.com/office/powerpoint/2010/main" val="3111218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>
          <a:extLst>
            <a:ext uri="{FF2B5EF4-FFF2-40B4-BE49-F238E27FC236}">
              <a16:creationId xmlns:a16="http://schemas.microsoft.com/office/drawing/2014/main" id="{498132F3-B62B-630C-E4FF-4168A3519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">
            <a:extLst>
              <a:ext uri="{FF2B5EF4-FFF2-40B4-BE49-F238E27FC236}">
                <a16:creationId xmlns:a16="http://schemas.microsoft.com/office/drawing/2014/main" id="{C106125F-FB52-9278-2016-3ABED56734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 b="1" dirty="0"/>
              <a:t>Lehti: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Maailma</a:t>
            </a:r>
            <a:br>
              <a:rPr lang="en-US" sz="2400" dirty="0"/>
            </a:br>
            <a:r>
              <a:rPr lang="en-US" sz="2400" b="1" dirty="0" err="1"/>
              <a:t>Mainostaja</a:t>
            </a:r>
            <a:r>
              <a:rPr lang="en-US" sz="2400" b="1" dirty="0"/>
              <a:t>: </a:t>
            </a:r>
            <a:r>
              <a:rPr lang="en-US" sz="2400" dirty="0"/>
              <a:t>Polestar Automotive Finland</a:t>
            </a:r>
            <a:br>
              <a:rPr lang="en-US" sz="2400" dirty="0"/>
            </a:br>
            <a:r>
              <a:rPr lang="en-US" sz="2400" b="1" dirty="0" err="1"/>
              <a:t>Mainoksen</a:t>
            </a:r>
            <a:r>
              <a:rPr lang="en-US" sz="2400" b="1" dirty="0"/>
              <a:t> </a:t>
            </a:r>
            <a:r>
              <a:rPr lang="en-US" sz="2400" b="1" dirty="0" err="1"/>
              <a:t>koko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Aukeama</a:t>
            </a:r>
            <a:endParaRPr sz="2400" dirty="0"/>
          </a:p>
        </p:txBody>
      </p:sp>
      <p:pic>
        <p:nvPicPr>
          <p:cNvPr id="4" name="Picture 3" descr="A car parked in a parking lot&#10;&#10;AI-generated content may be incorrect.">
            <a:extLst>
              <a:ext uri="{FF2B5EF4-FFF2-40B4-BE49-F238E27FC236}">
                <a16:creationId xmlns:a16="http://schemas.microsoft.com/office/drawing/2014/main" id="{8571237A-9762-FE9C-79E6-A8E05EF84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18" y="1739752"/>
            <a:ext cx="5866489" cy="3841604"/>
          </a:xfrm>
          <a:prstGeom prst="rect">
            <a:avLst/>
          </a:prstGeom>
        </p:spPr>
      </p:pic>
      <p:sp>
        <p:nvSpPr>
          <p:cNvPr id="2" name="Google Shape;111;p3">
            <a:extLst>
              <a:ext uri="{FF2B5EF4-FFF2-40B4-BE49-F238E27FC236}">
                <a16:creationId xmlns:a16="http://schemas.microsoft.com/office/drawing/2014/main" id="{F5D068E3-FC74-AFC7-B926-DADE188048B3}"/>
              </a:ext>
            </a:extLst>
          </p:cNvPr>
          <p:cNvSpPr txBox="1"/>
          <p:nvPr/>
        </p:nvSpPr>
        <p:spPr>
          <a:xfrm>
            <a:off x="118530" y="334286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Huomioarvo</a:t>
            </a:r>
            <a:endParaRPr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96;p2">
            <a:extLst>
              <a:ext uri="{FF2B5EF4-FFF2-40B4-BE49-F238E27FC236}">
                <a16:creationId xmlns:a16="http://schemas.microsoft.com/office/drawing/2014/main" id="{9E2346BA-2594-520B-896F-626439D87BC3}"/>
              </a:ext>
            </a:extLst>
          </p:cNvPr>
          <p:cNvSpPr txBox="1"/>
          <p:nvPr/>
        </p:nvSpPr>
        <p:spPr>
          <a:xfrm>
            <a:off x="118531" y="3997592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Myönteinen</a:t>
            </a:r>
            <a:r>
              <a:rPr lang="en-US" sz="1800" dirty="0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mielikuva</a:t>
            </a:r>
            <a:endParaRPr sz="1800" dirty="0">
              <a:solidFill>
                <a:schemeClr val="accent6"/>
              </a:solidFill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97;p2">
            <a:extLst>
              <a:ext uri="{FF2B5EF4-FFF2-40B4-BE49-F238E27FC236}">
                <a16:creationId xmlns:a16="http://schemas.microsoft.com/office/drawing/2014/main" id="{65B87332-F90F-C95E-613A-BF53E5F88C00}"/>
              </a:ext>
            </a:extLst>
          </p:cNvPr>
          <p:cNvSpPr txBox="1"/>
          <p:nvPr/>
        </p:nvSpPr>
        <p:spPr>
          <a:xfrm>
            <a:off x="118532" y="4649780"/>
            <a:ext cx="303726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Tutustumiskiinnostus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4A513C52-DC11-FFCC-B691-7686E2358A51}"/>
              </a:ext>
            </a:extLst>
          </p:cNvPr>
          <p:cNvSpPr txBox="1"/>
          <p:nvPr/>
        </p:nvSpPr>
        <p:spPr>
          <a:xfrm>
            <a:off x="118531" y="5349029"/>
            <a:ext cx="3037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Neue Haas Unica Pro" panose="020B0504030206020203" pitchFamily="34" charset="77"/>
                <a:ea typeface="Arial"/>
                <a:cs typeface="Arial"/>
                <a:sym typeface="Arial"/>
              </a:rPr>
              <a:t>Ostoaikomus</a:t>
            </a:r>
            <a:endParaRPr sz="1800" dirty="0">
              <a:latin typeface="Neue Haas Unica Pro" panose="020B05040302060202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99;p2">
            <a:extLst>
              <a:ext uri="{FF2B5EF4-FFF2-40B4-BE49-F238E27FC236}">
                <a16:creationId xmlns:a16="http://schemas.microsoft.com/office/drawing/2014/main" id="{A8B10504-3157-B3AA-A189-BFBA7EC6089A}"/>
              </a:ext>
            </a:extLst>
          </p:cNvPr>
          <p:cNvSpPr txBox="1"/>
          <p:nvPr/>
        </p:nvSpPr>
        <p:spPr>
          <a:xfrm>
            <a:off x="3007587" y="4511782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63%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F1698A4D-5D07-2325-C9FD-98DFD81267E4}"/>
              </a:ext>
            </a:extLst>
          </p:cNvPr>
          <p:cNvSpPr txBox="1"/>
          <p:nvPr/>
        </p:nvSpPr>
        <p:spPr>
          <a:xfrm>
            <a:off x="3007587" y="3127906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86%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CEC1D5F1-AC4A-02A6-1973-89B982C1BEEA}"/>
              </a:ext>
            </a:extLst>
          </p:cNvPr>
          <p:cNvSpPr txBox="1"/>
          <p:nvPr/>
        </p:nvSpPr>
        <p:spPr>
          <a:xfrm>
            <a:off x="3007587" y="3828043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44%</a:t>
            </a:r>
            <a:endParaRPr sz="40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61839F11-CB0F-6971-093F-078B7497D760}"/>
              </a:ext>
            </a:extLst>
          </p:cNvPr>
          <p:cNvSpPr txBox="1"/>
          <p:nvPr/>
        </p:nvSpPr>
        <p:spPr>
          <a:xfrm>
            <a:off x="3007587" y="5204279"/>
            <a:ext cx="2112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55%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D3D3D2-64C1-475E-37FA-A93AA4C2E0DA}"/>
              </a:ext>
            </a:extLst>
          </p:cNvPr>
          <p:cNvSpPr/>
          <p:nvPr/>
        </p:nvSpPr>
        <p:spPr>
          <a:xfrm>
            <a:off x="4548000" y="4759695"/>
            <a:ext cx="1548000" cy="15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FI" sz="1400" dirty="0"/>
              <a:t>Toimialansa parhaimmistoa</a:t>
            </a:r>
          </a:p>
          <a:p>
            <a:pPr algn="ctr"/>
            <a:r>
              <a:rPr lang="en-FI" sz="1400" dirty="0"/>
              <a:t>(autot)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91309B5-37E6-7757-1FAE-21AB6FCA7DFD}"/>
              </a:ext>
            </a:extLst>
          </p:cNvPr>
          <p:cNvSpPr/>
          <p:nvPr/>
        </p:nvSpPr>
        <p:spPr>
          <a:xfrm>
            <a:off x="8462365" y="1539533"/>
            <a:ext cx="211281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Mainostaja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C2C1797-E37D-2C52-A67C-BAF710392ACA}"/>
              </a:ext>
            </a:extLst>
          </p:cNvPr>
          <p:cNvSpPr/>
          <p:nvPr/>
        </p:nvSpPr>
        <p:spPr>
          <a:xfrm rot="19299336">
            <a:off x="8869344" y="5017296"/>
            <a:ext cx="1538868" cy="112377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2400" dirty="0">
                <a:solidFill>
                  <a:schemeClr val="tx1"/>
                </a:solidFill>
              </a:rPr>
              <a:t>Tuote</a:t>
            </a:r>
          </a:p>
        </p:txBody>
      </p:sp>
    </p:spTree>
    <p:extLst>
      <p:ext uri="{BB962C8B-B14F-4D97-AF65-F5344CB8AC3E}">
        <p14:creationId xmlns:p14="http://schemas.microsoft.com/office/powerpoint/2010/main" val="2599258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504B-9E0B-FBA9-EEE2-3221E645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6. Lopuksi</a:t>
            </a:r>
          </a:p>
        </p:txBody>
      </p:sp>
    </p:spTree>
    <p:extLst>
      <p:ext uri="{BB962C8B-B14F-4D97-AF65-F5344CB8AC3E}">
        <p14:creationId xmlns:p14="http://schemas.microsoft.com/office/powerpoint/2010/main" val="4073098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74B1-039E-9871-3F6E-E5F2269C8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1E4F8F-E1EF-D45B-6D88-2D20C9E1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Toimivan mainoksen elementit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41E0F-7317-D1C8-F047-E519B53ABB3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>
            <a:noAutofit/>
          </a:bodyPr>
          <a:lstStyle/>
          <a:p>
            <a:pPr>
              <a:spcBef>
                <a:spcPts val="800"/>
              </a:spcBef>
            </a:pP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Selkeä</a:t>
            </a:r>
            <a:r>
              <a:rPr lang="fi-FI" sz="1700" dirty="0">
                <a:latin typeface="Neue Haas Unica W1G" panose="020B0504030206020203" pitchFamily="34" charset="0"/>
              </a:rPr>
              <a:t> sekä visuaalisesti että informatiivisesti</a:t>
            </a:r>
          </a:p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Tuote/palvelu selkeästi </a:t>
            </a: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esillä</a:t>
            </a:r>
          </a:p>
          <a:p>
            <a:pPr>
              <a:spcBef>
                <a:spcPts val="800"/>
              </a:spcBef>
            </a:pP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Mainostaja</a:t>
            </a:r>
            <a:r>
              <a:rPr lang="fi-FI" sz="1700" dirty="0">
                <a:latin typeface="Neue Haas Unica W1G" panose="020B0504030206020203" pitchFamily="34" charset="0"/>
              </a:rPr>
              <a:t> helposti tunnistettavissa</a:t>
            </a:r>
          </a:p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Ohjaa ja aktivoi</a:t>
            </a:r>
          </a:p>
          <a:p>
            <a:pPr>
              <a:spcBef>
                <a:spcPts val="800"/>
              </a:spcBef>
            </a:pP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Ajankohtaisuus</a:t>
            </a:r>
            <a:r>
              <a:rPr lang="fi-FI" sz="1700" dirty="0">
                <a:latin typeface="Neue Haas Unica W1G" panose="020B0504030206020203" pitchFamily="34" charset="0"/>
              </a:rPr>
              <a:t>, sesongin mukainen kommunikaatio</a:t>
            </a:r>
          </a:p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Puhuttelee </a:t>
            </a:r>
            <a:r>
              <a:rPr lang="fi-FI" sz="17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kohderyhmää</a:t>
            </a:r>
            <a:r>
              <a:rPr lang="fi-FI" sz="1700" dirty="0">
                <a:latin typeface="Neue Haas Unica W1G" panose="020B0504030206020203" pitchFamily="34" charset="0"/>
              </a:rPr>
              <a:t> heitä kiinnostavalla tavalla</a:t>
            </a:r>
          </a:p>
        </p:txBody>
      </p:sp>
    </p:spTree>
    <p:extLst>
      <p:ext uri="{BB962C8B-B14F-4D97-AF65-F5344CB8AC3E}">
        <p14:creationId xmlns:p14="http://schemas.microsoft.com/office/powerpoint/2010/main" val="1286146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38B97-B653-5F44-B565-8969CD22A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9EF3-D000-21FD-64FA-A8637D01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Tutkimuksen toteutus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348B-5A14-06D9-9362-D59A1CF87E7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FI" dirty="0">
                <a:latin typeface="Neue Haas Unica W1G" panose="020B0504030206020203" pitchFamily="34" charset="0"/>
              </a:rPr>
              <a:t>Tietopankkidatasta tehtiin </a:t>
            </a:r>
            <a:r>
              <a:rPr lang="en-FI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kvantitatiivinen</a:t>
            </a:r>
            <a:r>
              <a:rPr lang="en-FI" dirty="0">
                <a:latin typeface="Neue Haas Unica W1G" panose="020B0504030206020203" pitchFamily="34" charset="0"/>
              </a:rPr>
              <a:t> analyysi, jossa keskityttiin kolmeen keskeiseen mainonnan vaikuttavuustutkimuksissa käytettyyn mittariin: </a:t>
            </a:r>
          </a:p>
          <a:p>
            <a:pPr marL="457200" indent="-457200">
              <a:buFont typeface="+mj-lt"/>
              <a:buAutoNum type="arabicPeriod"/>
            </a:pPr>
            <a:r>
              <a:rPr lang="en-FI" dirty="0">
                <a:latin typeface="Neue Haas Unica W1G" panose="020B0504030206020203" pitchFamily="34" charset="0"/>
              </a:rPr>
              <a:t>Huomioarvo</a:t>
            </a:r>
          </a:p>
          <a:p>
            <a:pPr marL="457200" indent="-457200">
              <a:buFont typeface="+mj-lt"/>
              <a:buAutoNum type="arabicPeriod"/>
            </a:pPr>
            <a:r>
              <a:rPr lang="en-FI" dirty="0">
                <a:latin typeface="Neue Haas Unica W1G" panose="020B0504030206020203" pitchFamily="34" charset="0"/>
              </a:rPr>
              <a:t>Myönteinen vaikutus brändimielikuvaan</a:t>
            </a:r>
          </a:p>
          <a:p>
            <a:pPr marL="457200" indent="-457200">
              <a:buFont typeface="+mj-lt"/>
              <a:buAutoNum type="arabicPeriod"/>
            </a:pPr>
            <a:r>
              <a:rPr lang="en-FI" dirty="0">
                <a:latin typeface="Neue Haas Unica W1G" panose="020B0504030206020203" pitchFamily="34" charset="0"/>
              </a:rPr>
              <a:t>Aktivointi (tutustumiskiinnostus ja ostoaikomus)</a:t>
            </a:r>
          </a:p>
          <a:p>
            <a:pPr marL="457200" indent="-457200">
              <a:buFont typeface="+mj-lt"/>
              <a:buAutoNum type="arabicPeriod"/>
            </a:pPr>
            <a:endParaRPr lang="en-FI" dirty="0">
              <a:latin typeface="Neue Haas Unica W1G" panose="020B0504030206020203" pitchFamily="34" charset="0"/>
            </a:endParaRPr>
          </a:p>
          <a:p>
            <a:pPr marL="0" indent="0"/>
            <a:r>
              <a:rPr lang="en-FI" dirty="0">
                <a:latin typeface="Neue Haas Unica W1G" panose="020B0504030206020203" pitchFamily="34" charset="0"/>
              </a:rPr>
              <a:t>Tämän lisäksi tietopankista tehtiin </a:t>
            </a:r>
            <a:r>
              <a:rPr lang="en-FI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kvalitatiivinen</a:t>
            </a:r>
            <a:r>
              <a:rPr lang="en-FI" dirty="0">
                <a:latin typeface="Neue Haas Unica W1G" panose="020B0504030206020203" pitchFamily="34" charset="0"/>
              </a:rPr>
              <a:t> analyysi kussakin mittarissa hyvin suoriutuneiden mainosten joukossa, jotta saatiin lisäymmärrystä vaikuttavan mainonnan elementeistä.</a:t>
            </a:r>
          </a:p>
        </p:txBody>
      </p:sp>
    </p:spTree>
    <p:extLst>
      <p:ext uri="{BB962C8B-B14F-4D97-AF65-F5344CB8AC3E}">
        <p14:creationId xmlns:p14="http://schemas.microsoft.com/office/powerpoint/2010/main" val="17600174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776DD-1C0B-7636-77B3-8350A42A2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6FF6D0-AE39-5A9F-CAF4-767FE519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Kotiinviemiset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967DD-3225-8545-C695-F9A68FBE6F8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anchor="ctr">
            <a:noAutofit/>
          </a:bodyPr>
          <a:lstStyle/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Tunne toimiala, kohderyhmän kiinnostuksenkohteet, mieltymykset ja tarpeet.</a:t>
            </a:r>
          </a:p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Monella erityyppisellä mainonnan keinolla voi onnistua!</a:t>
            </a:r>
          </a:p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Ole johdonmukainen viestinnässä ja visuaalisuudessa.</a:t>
            </a:r>
          </a:p>
          <a:p>
            <a:pPr>
              <a:spcBef>
                <a:spcPts val="800"/>
              </a:spcBef>
            </a:pPr>
            <a:r>
              <a:rPr lang="fi-FI" sz="1700" dirty="0">
                <a:latin typeface="Neue Haas Unica W1G" panose="020B0504030206020203" pitchFamily="34" charset="0"/>
              </a:rPr>
              <a:t>Altista materiaali tutkimukselle, opi ja kehitä.</a:t>
            </a:r>
          </a:p>
          <a:p>
            <a:pPr>
              <a:spcBef>
                <a:spcPts val="800"/>
              </a:spcBef>
            </a:pPr>
            <a:endParaRPr lang="fi-FI" sz="17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455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52388E-E55F-894E-9963-27BF5DB5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312" y="1642585"/>
            <a:ext cx="10515600" cy="1399665"/>
          </a:xfrm>
        </p:spPr>
        <p:txBody>
          <a:bodyPr>
            <a:noAutofit/>
          </a:bodyPr>
          <a:lstStyle/>
          <a:p>
            <a:r>
              <a:rPr lang="fi-FI" sz="10000" dirty="0"/>
              <a:t>Kiitos!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F47B1AA-58AB-2F42-D807-6126B562A3F3}"/>
              </a:ext>
            </a:extLst>
          </p:cNvPr>
          <p:cNvSpPr txBox="1">
            <a:spLocks/>
          </p:cNvSpPr>
          <p:nvPr/>
        </p:nvSpPr>
        <p:spPr>
          <a:xfrm>
            <a:off x="1730188" y="4239229"/>
            <a:ext cx="4137570" cy="216157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i-FI" sz="1800" dirty="0">
                <a:solidFill>
                  <a:schemeClr val="bg1"/>
                </a:solidFill>
                <a:latin typeface="Neue Haas Unica W1G Medium" panose="020B0404030206020203" pitchFamily="34" charset="0"/>
              </a:rPr>
              <a:t>Nina </a:t>
            </a:r>
            <a:r>
              <a:rPr lang="fi-FI" sz="1800" dirty="0" err="1">
                <a:solidFill>
                  <a:schemeClr val="bg1"/>
                </a:solidFill>
                <a:latin typeface="Neue Haas Unica W1G Medium" panose="020B0404030206020203" pitchFamily="34" charset="0"/>
              </a:rPr>
              <a:t>Urala</a:t>
            </a:r>
            <a:br>
              <a:rPr lang="fi-FI" sz="1800" dirty="0">
                <a:solidFill>
                  <a:schemeClr val="bg1"/>
                </a:solidFill>
                <a:latin typeface="Neue Haas Unica W1G Medium" panose="020B0404030206020203" pitchFamily="34" charset="0"/>
              </a:rPr>
            </a:br>
            <a:r>
              <a:rPr lang="fi-FI" sz="1800" dirty="0" err="1">
                <a:solidFill>
                  <a:schemeClr val="bg1"/>
                </a:solidFill>
              </a:rPr>
              <a:t>Lead</a:t>
            </a:r>
            <a:r>
              <a:rPr lang="fi-FI" sz="1800" dirty="0">
                <a:solidFill>
                  <a:schemeClr val="bg1"/>
                </a:solidFill>
              </a:rPr>
              <a:t> </a:t>
            </a:r>
            <a:r>
              <a:rPr lang="en-GB" sz="1800" dirty="0">
                <a:solidFill>
                  <a:schemeClr val="bg1"/>
                </a:solidFill>
              </a:rPr>
              <a:t>Insight Specialist, Media &amp; Brand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 err="1">
                <a:solidFill>
                  <a:schemeClr val="bg1"/>
                </a:solidFill>
              </a:rPr>
              <a:t>Digitalist</a:t>
            </a:r>
            <a:r>
              <a:rPr lang="fi-FI" sz="1800" dirty="0">
                <a:solidFill>
                  <a:schemeClr val="bg1"/>
                </a:solidFill>
              </a:rPr>
              <a:t> </a:t>
            </a:r>
            <a:r>
              <a:rPr lang="fi-FI" sz="1800" dirty="0" err="1">
                <a:solidFill>
                  <a:schemeClr val="bg1"/>
                </a:solidFill>
              </a:rPr>
              <a:t>Experience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>
                <a:solidFill>
                  <a:schemeClr val="bg1"/>
                </a:solidFill>
                <a:hlinkClick r:id="rId2"/>
              </a:rPr>
              <a:t>nina.urala@digitalistgroup.com</a:t>
            </a:r>
            <a:endParaRPr lang="fi-FI" sz="1800" dirty="0">
              <a:solidFill>
                <a:schemeClr val="bg1"/>
              </a:solidFill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7CCADE4-0D01-F2D1-7018-3B0C0FF19E25}"/>
              </a:ext>
            </a:extLst>
          </p:cNvPr>
          <p:cNvSpPr txBox="1">
            <a:spLocks/>
          </p:cNvSpPr>
          <p:nvPr/>
        </p:nvSpPr>
        <p:spPr>
          <a:xfrm>
            <a:off x="5929633" y="4239228"/>
            <a:ext cx="4137570" cy="2161571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i-FI" sz="1800" dirty="0">
                <a:solidFill>
                  <a:schemeClr val="bg1"/>
                </a:solidFill>
                <a:latin typeface="Neue Haas Unica W1G Medium" panose="020B0404030206020203" pitchFamily="34" charset="0"/>
              </a:rPr>
              <a:t>Outi Itävuo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>
                <a:solidFill>
                  <a:schemeClr val="bg1"/>
                </a:solidFill>
              </a:rPr>
              <a:t>markkinointi- ja tutkimuspäällikkö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>
                <a:solidFill>
                  <a:schemeClr val="bg1"/>
                </a:solidFill>
              </a:rPr>
              <a:t>Aikakausmedia</a:t>
            </a:r>
            <a:br>
              <a:rPr lang="fi-FI" sz="1800" dirty="0">
                <a:solidFill>
                  <a:schemeClr val="bg1"/>
                </a:solidFill>
              </a:rPr>
            </a:br>
            <a:r>
              <a:rPr lang="fi-FI" sz="1800" dirty="0">
                <a:solidFill>
                  <a:schemeClr val="bg1"/>
                </a:solidFill>
                <a:hlinkClick r:id="rId3"/>
              </a:rPr>
              <a:t>outi.itavuo@aikakausmedia.fi</a:t>
            </a:r>
            <a:endParaRPr lang="fi-FI" sz="1800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863A81-54D5-9B59-DE1D-6401C180482F}"/>
              </a:ext>
            </a:extLst>
          </p:cNvPr>
          <p:cNvSpPr txBox="1">
            <a:spLocks/>
          </p:cNvSpPr>
          <p:nvPr/>
        </p:nvSpPr>
        <p:spPr>
          <a:xfrm>
            <a:off x="4423205" y="3829198"/>
            <a:ext cx="3345589" cy="5242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i-FI" sz="1800" dirty="0">
                <a:solidFill>
                  <a:schemeClr val="bg1"/>
                </a:solidFill>
              </a:rPr>
              <a:t>Lisätietoa tutkimuksesta:</a:t>
            </a:r>
          </a:p>
        </p:txBody>
      </p:sp>
    </p:spTree>
    <p:extLst>
      <p:ext uri="{BB962C8B-B14F-4D97-AF65-F5344CB8AC3E}">
        <p14:creationId xmlns:p14="http://schemas.microsoft.com/office/powerpoint/2010/main" val="2024011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188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B3F3273-D8D6-CCB3-4E28-2E68D9626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7639">
            <a:off x="4125754" y="1781641"/>
            <a:ext cx="4239310" cy="4492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48397-05C0-0AA9-B755-7268B006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Tutkitut lehdet (29 kpl)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33CA17-8DC1-006E-8EC1-1D3CF8EF709C}"/>
              </a:ext>
            </a:extLst>
          </p:cNvPr>
          <p:cNvSpPr txBox="1"/>
          <p:nvPr/>
        </p:nvSpPr>
        <p:spPr>
          <a:xfrm>
            <a:off x="9005777" y="133970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fi-FI" sz="2000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45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6F36F-2347-BB5C-20E1-FB999E105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550C-C057-C370-7495-160DEC66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42400"/>
          </a:xfrm>
        </p:spPr>
        <p:txBody>
          <a:bodyPr>
            <a:normAutofit/>
          </a:bodyPr>
          <a:lstStyle/>
          <a:p>
            <a:r>
              <a:rPr lang="fi-FI" sz="3500" dirty="0"/>
              <a:t>Tutkittujen kokosivun mainosten määrä toimialoittain</a:t>
            </a:r>
            <a:endParaRPr lang="en-FI" sz="3500" dirty="0"/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2F5939EF-CF24-49FD-ACA2-F5C4130585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4028980"/>
              </p:ext>
            </p:extLst>
          </p:nvPr>
        </p:nvGraphicFramePr>
        <p:xfrm>
          <a:off x="838200" y="1656075"/>
          <a:ext cx="4953000" cy="4352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06209">
                  <a:extLst>
                    <a:ext uri="{9D8B030D-6E8A-4147-A177-3AD203B41FA5}">
                      <a16:colId xmlns:a16="http://schemas.microsoft.com/office/drawing/2014/main" val="4044366756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106128323"/>
                    </a:ext>
                  </a:extLst>
                </a:gridCol>
              </a:tblGrid>
              <a:tr h="668868">
                <a:tc>
                  <a:txBody>
                    <a:bodyPr/>
                    <a:lstStyle/>
                    <a:p>
                      <a:r>
                        <a:rPr lang="fi-FI" b="0" i="0" dirty="0">
                          <a:latin typeface="Neue Haas Unica W1G Medium" panose="020B0404030206020203" pitchFamily="34" charset="0"/>
                        </a:rPr>
                        <a:t>Toimiala</a:t>
                      </a:r>
                    </a:p>
                  </a:txBody>
                  <a:tcPr marL="72000">
                    <a:lnR w="12700" cmpd="sng">
                      <a:noFill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b="0" i="0" dirty="0">
                          <a:latin typeface="Neue Haas Unica W1G Medium" panose="020B0404030206020203" pitchFamily="34" charset="0"/>
                        </a:rPr>
                        <a:t>Tutkitut mainokset</a:t>
                      </a:r>
                    </a:p>
                  </a:txBody>
                  <a:tcPr marR="72000">
                    <a:lnL w="12700" cmpd="sng">
                      <a:noFill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56133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Elintarvikkeet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126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81523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Kauneudenhoito ja hygienia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120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7193489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Lääkkeet, luontaistuotteet, vitamiinit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109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4417142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Asuminen, rakentaminen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65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72369036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Sisustaminen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38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1087145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Yrityskuva ja yhteiskunnallinen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34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00954582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Autot, moottoriajoneuvot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30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8041702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Kustannusala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27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87813763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Pukeutuminen, vaatteet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20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2792698"/>
                  </a:ext>
                </a:extLst>
              </a:tr>
            </a:tbl>
          </a:graphicData>
        </a:graphic>
      </p:graphicFrame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EA82049C-7D78-BB0F-8BC9-15687BF5C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499193"/>
              </p:ext>
            </p:extLst>
          </p:nvPr>
        </p:nvGraphicFramePr>
        <p:xfrm>
          <a:off x="6141244" y="1656075"/>
          <a:ext cx="4953000" cy="4352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08812">
                  <a:extLst>
                    <a:ext uri="{9D8B030D-6E8A-4147-A177-3AD203B41FA5}">
                      <a16:colId xmlns:a16="http://schemas.microsoft.com/office/drawing/2014/main" val="4044366756"/>
                    </a:ext>
                  </a:extLst>
                </a:gridCol>
                <a:gridCol w="1344188">
                  <a:extLst>
                    <a:ext uri="{9D8B030D-6E8A-4147-A177-3AD203B41FA5}">
                      <a16:colId xmlns:a16="http://schemas.microsoft.com/office/drawing/2014/main" val="2106128323"/>
                    </a:ext>
                  </a:extLst>
                </a:gridCol>
              </a:tblGrid>
              <a:tr h="668868">
                <a:tc>
                  <a:txBody>
                    <a:bodyPr/>
                    <a:lstStyle/>
                    <a:p>
                      <a:r>
                        <a:rPr lang="fi-FI" b="0" i="0" dirty="0">
                          <a:latin typeface="Neue Haas Unica W1G Medium" panose="020B0404030206020203" pitchFamily="34" charset="0"/>
                        </a:rPr>
                        <a:t>Toimiala</a:t>
                      </a:r>
                    </a:p>
                  </a:txBody>
                  <a:tcPr marL="72000">
                    <a:lnR w="12700" cmpd="sng">
                      <a:noFill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b="0" i="0" dirty="0">
                          <a:latin typeface="Neue Haas Unica W1G Medium" panose="020B0404030206020203" pitchFamily="34" charset="0"/>
                        </a:rPr>
                        <a:t>Tutkitut mainokset</a:t>
                      </a:r>
                    </a:p>
                  </a:txBody>
                  <a:tcPr marR="72000">
                    <a:lnL w="12700" cmpd="sng">
                      <a:noFill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256133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Auto- ja moottoriajoneuvotarvikkeet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18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52067946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Matkailu ja liikenne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18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917295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Silmälasit, kellot, korut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14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5859121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Veneet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13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07856708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Pankit, rahoitus, vakuutukset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12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0332616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Urheilu, kalastus ja metsästys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12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5454037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Koulut, kurssit ja konsultointipalvelut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9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98937119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Kodin tekniikka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7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66170939"/>
                  </a:ext>
                </a:extLst>
              </a:tr>
              <a:tr h="409269">
                <a:tc>
                  <a:txBody>
                    <a:bodyPr/>
                    <a:lstStyle/>
                    <a:p>
                      <a:pPr algn="l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Muut palvelut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72000" marR="9525" marT="9525" marB="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i-FI" sz="1700" b="0" u="none" strike="noStrike" dirty="0">
                          <a:solidFill>
                            <a:srgbClr val="000000"/>
                          </a:solidFill>
                          <a:effectLst/>
                          <a:latin typeface="Neue Haas Unica W1G Light" panose="020B0404030206020203" pitchFamily="34" charset="0"/>
                        </a:rPr>
                        <a:t>15</a:t>
                      </a:r>
                      <a:endParaRPr lang="fi-FI" sz="1700" b="0" i="0" u="none" strike="noStrike" dirty="0">
                        <a:solidFill>
                          <a:srgbClr val="000000"/>
                        </a:solidFill>
                        <a:effectLst/>
                        <a:latin typeface="Neue Haas Unica W1G Light" panose="020B0404030206020203" pitchFamily="34" charset="0"/>
                      </a:endParaRPr>
                    </a:p>
                  </a:txBody>
                  <a:tcPr marL="9525" marR="72000" marT="9525" marB="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87114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34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A7639-6B3F-73E3-0775-CB0B4F41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7A987C0-50AA-6DF5-BE29-908EBE8A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552"/>
            <a:ext cx="10515600" cy="3626644"/>
          </a:xfrm>
        </p:spPr>
        <p:txBody>
          <a:bodyPr>
            <a:normAutofit/>
          </a:bodyPr>
          <a:lstStyle/>
          <a:p>
            <a:r>
              <a:rPr lang="fi-FI" sz="8000" dirty="0"/>
              <a:t>2.  Päätulokset</a:t>
            </a:r>
          </a:p>
        </p:txBody>
      </p:sp>
    </p:spTree>
    <p:extLst>
      <p:ext uri="{BB962C8B-B14F-4D97-AF65-F5344CB8AC3E}">
        <p14:creationId xmlns:p14="http://schemas.microsoft.com/office/powerpoint/2010/main" val="1040803437"/>
      </p:ext>
    </p:extLst>
  </p:cSld>
  <p:clrMapOvr>
    <a:masterClrMapping/>
  </p:clrMapOvr>
</p:sld>
</file>

<file path=ppt/theme/theme1.xml><?xml version="1.0" encoding="utf-8"?>
<a:theme xmlns:a="http://schemas.openxmlformats.org/drawingml/2006/main" name="Aikakausmedia-ADAM-2020">
  <a:themeElements>
    <a:clrScheme name="Custom 8">
      <a:dk1>
        <a:srgbClr val="002649"/>
      </a:dk1>
      <a:lt1>
        <a:srgbClr val="FFFFFF"/>
      </a:lt1>
      <a:dk2>
        <a:srgbClr val="002548"/>
      </a:dk2>
      <a:lt2>
        <a:srgbClr val="FEFCFF"/>
      </a:lt2>
      <a:accent1>
        <a:srgbClr val="FF6363"/>
      </a:accent1>
      <a:accent2>
        <a:srgbClr val="002548"/>
      </a:accent2>
      <a:accent3>
        <a:srgbClr val="F3CF67"/>
      </a:accent3>
      <a:accent4>
        <a:srgbClr val="9CFFF7"/>
      </a:accent4>
      <a:accent5>
        <a:srgbClr val="FFE0E0"/>
      </a:accent5>
      <a:accent6>
        <a:srgbClr val="B2B2B2"/>
      </a:accent6>
      <a:hlink>
        <a:srgbClr val="FF6464"/>
      </a:hlink>
      <a:folHlink>
        <a:srgbClr val="FF646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Neue Haas Unica W1G" panose="020B0504030206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ikakausmedia-ADAM-presepohja" id="{F7D3A7D6-CF6C-5341-9B6C-E716D49BDB7D}" vid="{C3A659DE-C3EF-A042-87E7-91673DF1B7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8">
    <a:dk1>
      <a:srgbClr val="002649"/>
    </a:dk1>
    <a:lt1>
      <a:srgbClr val="FFFFFF"/>
    </a:lt1>
    <a:dk2>
      <a:srgbClr val="002548"/>
    </a:dk2>
    <a:lt2>
      <a:srgbClr val="FEFCFF"/>
    </a:lt2>
    <a:accent1>
      <a:srgbClr val="FF6363"/>
    </a:accent1>
    <a:accent2>
      <a:srgbClr val="002548"/>
    </a:accent2>
    <a:accent3>
      <a:srgbClr val="F3CF67"/>
    </a:accent3>
    <a:accent4>
      <a:srgbClr val="9CFFF7"/>
    </a:accent4>
    <a:accent5>
      <a:srgbClr val="FFE0E0"/>
    </a:accent5>
    <a:accent6>
      <a:srgbClr val="B2B2B2"/>
    </a:accent6>
    <a:hlink>
      <a:srgbClr val="FF6464"/>
    </a:hlink>
    <a:folHlink>
      <a:srgbClr val="FF646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E45A82E613354D80BD012A097615F3" ma:contentTypeVersion="7" ma:contentTypeDescription="Luo uusi asiakirja." ma:contentTypeScope="" ma:versionID="918e96f1e65c1ee894d480f492ee6cb2">
  <xsd:schema xmlns:xsd="http://www.w3.org/2001/XMLSchema" xmlns:xs="http://www.w3.org/2001/XMLSchema" xmlns:p="http://schemas.microsoft.com/office/2006/metadata/properties" xmlns:ns2="767ec93f-5e29-40ad-8cce-e2f0684021be" targetNamespace="http://schemas.microsoft.com/office/2006/metadata/properties" ma:root="true" ma:fieldsID="068d4c698a9b3001a70db365c4b392f6" ns2:_="">
    <xsd:import namespace="767ec93f-5e29-40ad-8cce-e2f0684021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ec93f-5e29-40ad-8cce-e2f068402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884706-4659-4BDC-8812-88ACA8386B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7ec93f-5e29-40ad-8cce-e2f0684021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7A034B-F67A-4659-809F-A188054B59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7706A3-69F2-45BA-8199-A07451DC586F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767ec93f-5e29-40ad-8cce-e2f0684021b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81107</TotalTime>
  <Words>1765</Words>
  <Application>Microsoft Macintosh PowerPoint</Application>
  <PresentationFormat>Widescreen</PresentationFormat>
  <Paragraphs>545</Paragraphs>
  <Slides>62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Space Grotesk SemiBold</vt:lpstr>
      <vt:lpstr>Canela Medium</vt:lpstr>
      <vt:lpstr>Neue Haas Unica W1G Light</vt:lpstr>
      <vt:lpstr>Neue Haas Unica W1G Medium</vt:lpstr>
      <vt:lpstr>Neue Haas Unica Pro</vt:lpstr>
      <vt:lpstr>Clattering</vt:lpstr>
      <vt:lpstr>Play</vt:lpstr>
      <vt:lpstr>Arial</vt:lpstr>
      <vt:lpstr>Neue Haas Unica W1G</vt:lpstr>
      <vt:lpstr>Aikakausmedia-ADAM-2020</vt:lpstr>
      <vt:lpstr>PowerPoint Presentation</vt:lpstr>
      <vt:lpstr>Sisältö</vt:lpstr>
      <vt:lpstr>1. Tutkimuksen toteutus</vt:lpstr>
      <vt:lpstr>Tutkimuksen toteutus</vt:lpstr>
      <vt:lpstr>Tutkimuksen toteutus</vt:lpstr>
      <vt:lpstr>Tutkimuksen toteutus</vt:lpstr>
      <vt:lpstr>Tutkitut lehdet (29 kpl)</vt:lpstr>
      <vt:lpstr>Tutkittujen kokosivun mainosten määrä toimialoittain</vt:lpstr>
      <vt:lpstr>2.  Päätulokset</vt:lpstr>
      <vt:lpstr>Yhteenveto</vt:lpstr>
      <vt:lpstr>3.  Huomioarvo</vt:lpstr>
      <vt:lpstr>Kokosivun mainosten  huomioarvo on</vt:lpstr>
      <vt:lpstr>Suuri mainos huomataan</vt:lpstr>
      <vt:lpstr>Mainos huomataan hyvin kaikkialla lehdessä  – lehdet luetaan kannesta kanteen</vt:lpstr>
      <vt:lpstr>Vasemman ja oikean sivun mainosten huomaamisessa ei ole eroa </vt:lpstr>
      <vt:lpstr>Parhaiten huomataan tuotemainonta  sekä yhteiskunnallinen mainonta</vt:lpstr>
      <vt:lpstr>Kuluttajien huomion herättämisessä liite ja tuotenäyte huomataan parhaiten</vt:lpstr>
      <vt:lpstr>Mainonnan huomaaminen eri toimialoilla</vt:lpstr>
      <vt:lpstr>Huomattuja ja toimivia  mainoksia</vt:lpstr>
      <vt:lpstr>Hyvin huomatut mainokset</vt:lpstr>
      <vt:lpstr>Lehti: Erä Mainostaja:  Motonet Mainoksen koko: Kokosivu</vt:lpstr>
      <vt:lpstr>Lehti: Anna Mainostaja: Lumene Mainoksen koko: Aukeama</vt:lpstr>
      <vt:lpstr>Lehti: HS Kuukausiliite Mainostaja: Mikkelin kehitysyhtiö Miksei Oy Mainoksen koko: Liite</vt:lpstr>
      <vt:lpstr>Lehti: Seiska Mainostaja: Nordisk Film Mainoksen koko: Kokosivu</vt:lpstr>
      <vt:lpstr>Lehti: Kotiliesi Mainostaja: Valio Mainoksen koko: Liite</vt:lpstr>
      <vt:lpstr>Lehti: Anna Mainostaja: Stockmann Mainoksen koko: Aukeama</vt:lpstr>
      <vt:lpstr>Lehti: Seura Mainostaja: NutraQ Oy Mainoksen koko: Kokosivu</vt:lpstr>
      <vt:lpstr>Lehti: Anna Mainostaja: Immitec Sverige AB Mainoksen koko: Kokosivu</vt:lpstr>
      <vt:lpstr>Lehti: Voi hyvin Mainostaja: Pfizer Mainoksen koko: Kokosivu</vt:lpstr>
      <vt:lpstr>Lehti: Unelmien Talo &amp; Koti Mainostaja:   Rusta Mainoksen koko: Kokosivu</vt:lpstr>
      <vt:lpstr>4. Myönteinen vaikutus brändimielikuvaan</vt:lpstr>
      <vt:lpstr>Millainen mainonta vahvistaa  brändimielikuvaa? </vt:lpstr>
      <vt:lpstr>Myönteinen vaikutus brändimielikuvaan eri toimialoilla </vt:lpstr>
      <vt:lpstr>Brändimielikuvaan myönteisesti vaikuttavia mainoksia</vt:lpstr>
      <vt:lpstr>Brändimielikuvaan myönteisesti vaikuttavat mainokset :</vt:lpstr>
      <vt:lpstr>Lehti:  Anna Mainostaja:  Borås Tapeter Mainoksen koko: Kokosivu</vt:lpstr>
      <vt:lpstr>Lehti: HS Meidän perhe Mainostaja: Mehiläinen Mainoksen koko: Kokosivu</vt:lpstr>
      <vt:lpstr>Lehti: Anna Mainostaja: Lumene Mainoksen koko: Kokosivu</vt:lpstr>
      <vt:lpstr>Lehti: Tekniikan Maailma Mainostaja: Sinituote Oy Mainoksen koko: Kokosivu</vt:lpstr>
      <vt:lpstr>Lehti: Eeva Mainostaja: Paulig Mainoksen koko: Kokosivu</vt:lpstr>
      <vt:lpstr>5. Aktivointi</vt:lpstr>
      <vt:lpstr>Minkälainen mainonta saa aikaan  aktivoitumista? </vt:lpstr>
      <vt:lpstr>Lisää kiinnostusta tutustua: toimiala</vt:lpstr>
      <vt:lpstr>Lisää kiinnostusta ostaa: toimiala</vt:lpstr>
      <vt:lpstr>Myönteisesti brändimielikuvaan vaikuttava mainonta houkuttelee tutustumaan! </vt:lpstr>
      <vt:lpstr>Aktivointia aikaansaavia mainoksia</vt:lpstr>
      <vt:lpstr>Hyvin aktivoivat mainokset:</vt:lpstr>
      <vt:lpstr>Lehti: Snellmann Mainostaja: Kotiliesi Mainoksen koko: Kokosivu</vt:lpstr>
      <vt:lpstr>Lehti: Apu Mainostaja: Kesko  Mainoksen koko: Aukeama+Kokosivu</vt:lpstr>
      <vt:lpstr>Lehti: Anna Mainostaja: Helsingin Mylly Oy Mainoksen koko: Kokosivu</vt:lpstr>
      <vt:lpstr>Lehti: Seiska Mainostaja: Meira Mainoksen koko: Kokosivu</vt:lpstr>
      <vt:lpstr>Lehti: Anna Mainostaja: Unilever Finland Mainoksen koko: Kokosivu</vt:lpstr>
      <vt:lpstr>Lehti: HS Kuukausiliite Mainostaja: Rituals Cosmetics Finland Mainoksen koko: Kokosivu</vt:lpstr>
      <vt:lpstr>Lehti: Viherpiha Mainostaja: Kauppapuutarhaliitto  Mainoksen koko: Kokosivu</vt:lpstr>
      <vt:lpstr>Lehti: Seiska Mainostaja: Tokmanni  Mainoksen koko: Kokosivu</vt:lpstr>
      <vt:lpstr>Lehti: Metsästys ja Kalastus Mainostaja: Subaru Nordic Oy Mainoksen koko: Kokosivu</vt:lpstr>
      <vt:lpstr>Lehti: Tekniikan Maailma Mainostaja: Polestar Automotive Finland Mainoksen koko: Aukeama</vt:lpstr>
      <vt:lpstr>6. Lopuksi</vt:lpstr>
      <vt:lpstr>Toimivan mainoksen elementit </vt:lpstr>
      <vt:lpstr>Kotiinviemiset</vt:lpstr>
      <vt:lpstr>Kiitos!</vt:lpstr>
      <vt:lpstr>PowerPoint Presentation</vt:lpstr>
    </vt:vector>
  </TitlesOfParts>
  <Manager/>
  <Company>Aikakausmedia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Aikakausmedia: ASSI-asiakasmediatutkimus 2022</dc:title>
  <dc:subject/>
  <dc:creator>Jukka Helske ja Outi Itävuo</dc:creator>
  <cp:keywords/>
  <dc:description/>
  <cp:lastModifiedBy>Outi Itävuo</cp:lastModifiedBy>
  <cp:revision>510</cp:revision>
  <dcterms:created xsi:type="dcterms:W3CDTF">2021-01-07T14:59:34Z</dcterms:created>
  <dcterms:modified xsi:type="dcterms:W3CDTF">2025-04-02T12:33:57Z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0x010100E8E45A82E613354D80BD012A097615F3</vt:lpwstr>
  </property>
</Properties>
</file>