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55"/>
  </p:notesMasterIdLst>
  <p:sldIdLst>
    <p:sldId id="256" r:id="rId2"/>
    <p:sldId id="257" r:id="rId3"/>
    <p:sldId id="31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9" r:id="rId52"/>
    <p:sldId id="307" r:id="rId53"/>
    <p:sldId id="308" r:id="rId54"/>
  </p:sldIdLst>
  <p:sldSz cx="9144000" cy="5143500" type="screen16x9"/>
  <p:notesSz cx="6858000" cy="9144000"/>
  <p:embeddedFontLst>
    <p:embeddedFont>
      <p:font typeface="Montserrat Black" panose="00000A00000000000000"/>
      <p:bold r:id="rId56"/>
      <p:italic r:id="rId57"/>
      <p:boldItalic r:id="rId58"/>
    </p:embeddedFont>
    <p:embeddedFont>
      <p:font typeface="Open Sans" pitchFamily="2" charset="0"/>
      <p:regular r:id="rId59"/>
      <p:bold r:id="rId60"/>
      <p:italic r:id="rId61"/>
      <p:boldItalic r:id="rId62"/>
    </p:embeddedFont>
    <p:embeddedFont>
      <p:font typeface="Open Sans ExtraBold" panose="020B0906030804020204" pitchFamily="34" charset="0"/>
      <p:bold r:id="rId63"/>
      <p:italic r:id="rId64"/>
      <p:boldItalic r:id="rId65"/>
    </p:embeddedFont>
    <p:embeddedFont>
      <p:font typeface="Open Sans Medium" pitchFamily="2" charset="0"/>
      <p:regular r:id="rId66"/>
      <p:bold r:id="rId67"/>
      <p:italic r:id="rId68"/>
      <p:boldItalic r:id="rId69"/>
    </p:embeddedFont>
    <p:embeddedFont>
      <p:font typeface="Open Sans SemiBold"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64">
          <p15:clr>
            <a:srgbClr val="747775"/>
          </p15:clr>
        </p15:guide>
        <p15:guide id="2" orient="horz" pos="2665">
          <p15:clr>
            <a:srgbClr val="747775"/>
          </p15:clr>
        </p15:guide>
        <p15:guide id="3" pos="4650">
          <p15:clr>
            <a:srgbClr val="747775"/>
          </p15:clr>
        </p15:guide>
        <p15:guide id="4" orient="horz" pos="120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p:cViewPr varScale="1">
        <p:scale>
          <a:sx n="161" d="100"/>
          <a:sy n="161" d="100"/>
        </p:scale>
        <p:origin x="784" y="192"/>
      </p:cViewPr>
      <p:guideLst>
        <p:guide orient="horz" pos="2664"/>
        <p:guide orient="horz" pos="2665"/>
        <p:guide pos="4650"/>
        <p:guide orient="horz" pos="1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95ec2cfe4c_5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95ec2cfe4c_5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e0b0198794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e0b019879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a57a916b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a57a916b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9a8b56cff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9a8b56cff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9a8b56cff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9a8b56cff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e0b019879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e0b019879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d26854aa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d26854aa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9a8b56cff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9a8b56cff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d26854aa1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d26854aa1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df7bdb9b2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df7bdb9b2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d3e2e58b4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d3e2e58b4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d5c48e25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d5c48e25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e0b019879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e0b019879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d2769cf30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d2769cf30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df7bdb9b2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df7bdb9b2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df7bdb9b2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df7bdb9b2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d26854aa1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d26854aa1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df7bdb9b2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df7bdb9b2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df7bdb9b2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df7bdb9b2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d4d46bea9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d4d46bea9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d26854aa1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d26854aa1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e0b019879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e0b019879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cf82562f9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cf82562f9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d26854aa1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d26854aa1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df7bdb9b2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df7bdb9b2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df7bdb9b2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df7bdb9b2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d4d46bea9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d4d46bea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df7bdb9b2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df7bdb9b2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d26854aa1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d26854aa1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df7bdb9b2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df7bdb9b2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d26854aa1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3d26854aa1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e0b019879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e0b019879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d3e2e58b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d3e2e58b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e0b019879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e0b019879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df7bdb9b2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3df7bdb9b2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d26854aa1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d26854aa1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df7bdb9b2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df7bdb9b2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e0b0198794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3e0b019879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d26854aa1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d26854aa1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d65794fc4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d65794fc4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df7bdb9b2f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3df7bdb9b2f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d65794fc4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d65794fc4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d65794fc4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d65794fc4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e0b0198794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3e0b01987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d503aef2e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d503aef2e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d3e2e58b4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d3e2e58b4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e0b019879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e0b019879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d6e54ae0d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3d6e54ae0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cf82562f97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cf82562f9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d4d46bea9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d4d46bea9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dda8d3e5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dda8d3e5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d26854aa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d26854aa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d4d46bea9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d4d46bea9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solidFill>
          <a:srgbClr val="FFFDF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71500" y="1575272"/>
            <a:ext cx="8001000" cy="127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6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71500" y="2889072"/>
            <a:ext cx="8001000" cy="792600"/>
          </a:xfrm>
          <a:prstGeom prst="rect">
            <a:avLst/>
          </a:prstGeom>
        </p:spPr>
        <p:txBody>
          <a:bodyPr spcFirstLastPara="1" wrap="square" lIns="0" tIns="91425" rIns="91425" bIns="91425" anchor="t" anchorCtr="0">
            <a:norm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455175" y="4374750"/>
            <a:ext cx="1744800" cy="666000"/>
          </a:xfrm>
          <a:prstGeom prst="rect">
            <a:avLst/>
          </a:prstGeom>
          <a:solidFill>
            <a:srgbClr val="FFFDF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pic>
        <p:nvPicPr>
          <p:cNvPr id="13" name="Google Shape;13;p2" title="Modia_logo_1.png"/>
          <p:cNvPicPr preferRelativeResize="0"/>
          <p:nvPr/>
        </p:nvPicPr>
        <p:blipFill>
          <a:blip r:embed="rId2">
            <a:alphaModFix/>
          </a:blip>
          <a:stretch>
            <a:fillRect/>
          </a:stretch>
        </p:blipFill>
        <p:spPr>
          <a:xfrm>
            <a:off x="571500" y="565524"/>
            <a:ext cx="1399048" cy="294250"/>
          </a:xfrm>
          <a:prstGeom prst="rect">
            <a:avLst/>
          </a:prstGeom>
          <a:noFill/>
          <a:ln>
            <a:noFill/>
          </a:ln>
        </p:spPr>
      </p:pic>
      <p:sp>
        <p:nvSpPr>
          <p:cNvPr id="14" name="Google Shape;14;p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body_taulukot">
  <p:cSld name="TITLE_AND_BODY_1_2">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571500" y="433451"/>
            <a:ext cx="8001000" cy="572700"/>
          </a:xfrm>
          <a:prstGeom prst="rect">
            <a:avLst/>
          </a:prstGeom>
        </p:spPr>
        <p:txBody>
          <a:bodyPr spcFirstLastPara="1" wrap="square" lIns="0" tIns="91425" rIns="91425" bIns="91425" anchor="t" anchorCtr="0">
            <a:normAutofit/>
          </a:bodyPr>
          <a:lstStyle>
            <a:lvl1pPr lvl="0">
              <a:spcBef>
                <a:spcPts val="0"/>
              </a:spcBef>
              <a:spcAft>
                <a:spcPts val="0"/>
              </a:spcAft>
              <a:buSzPts val="1600"/>
              <a:buFont typeface="Open Sans SemiBold"/>
              <a:buNone/>
              <a:defRPr sz="1600" b="0">
                <a:latin typeface="Open Sans SemiBold"/>
                <a:ea typeface="Open Sans SemiBold"/>
                <a:cs typeface="Open Sans SemiBold"/>
                <a:sym typeface="Open Sans SemiBold"/>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cxnSp>
        <p:nvCxnSpPr>
          <p:cNvPr id="67" name="Google Shape;67;p11"/>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pic>
        <p:nvPicPr>
          <p:cNvPr id="68" name="Google Shape;68;p11"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pic>
        <p:nvPicPr>
          <p:cNvPr id="69" name="Google Shape;69;p11" title="Aikakausmedia-logo-sininen-RGB.png"/>
          <p:cNvPicPr preferRelativeResize="0"/>
          <p:nvPr/>
        </p:nvPicPr>
        <p:blipFill rotWithShape="1">
          <a:blip r:embed="rId3">
            <a:alphaModFix/>
          </a:blip>
          <a:srcRect t="41180" b="40070"/>
          <a:stretch/>
        </p:blipFill>
        <p:spPr>
          <a:xfrm>
            <a:off x="7206570" y="4631525"/>
            <a:ext cx="1876850" cy="351900"/>
          </a:xfrm>
          <a:prstGeom prst="rect">
            <a:avLst/>
          </a:prstGeom>
          <a:noFill/>
          <a:ln>
            <a:noFill/>
          </a:ln>
        </p:spPr>
      </p:pic>
      <p:sp>
        <p:nvSpPr>
          <p:cNvPr id="70" name="Google Shape;70;p1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902">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Introduction">
  <p:cSld name="TITLE_AND_BODY_1_1">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557170" y="411300"/>
            <a:ext cx="6600000" cy="572700"/>
          </a:xfrm>
          <a:prstGeom prst="rect">
            <a:avLst/>
          </a:prstGeom>
        </p:spPr>
        <p:txBody>
          <a:bodyPr spcFirstLastPara="1" wrap="square" lIns="0"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3" name="Google Shape;73;p12"/>
          <p:cNvSpPr txBox="1">
            <a:spLocks noGrp="1"/>
          </p:cNvSpPr>
          <p:nvPr>
            <p:ph type="body" idx="1"/>
          </p:nvPr>
        </p:nvSpPr>
        <p:spPr>
          <a:xfrm>
            <a:off x="568745" y="1146375"/>
            <a:ext cx="5980500" cy="3152400"/>
          </a:xfrm>
          <a:prstGeom prst="rect">
            <a:avLst/>
          </a:prstGeom>
        </p:spPr>
        <p:txBody>
          <a:bodyPr spcFirstLastPara="1" wrap="square" lIns="0"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74" name="Google Shape;74;p12"/>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pic>
        <p:nvPicPr>
          <p:cNvPr id="75" name="Google Shape;75;p12"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pic>
        <p:nvPicPr>
          <p:cNvPr id="76" name="Google Shape;76;p12" title="Aikakausmedia-logo-sininen-RGB.png"/>
          <p:cNvPicPr preferRelativeResize="0"/>
          <p:nvPr/>
        </p:nvPicPr>
        <p:blipFill rotWithShape="1">
          <a:blip r:embed="rId3">
            <a:alphaModFix/>
          </a:blip>
          <a:srcRect t="41180" b="40070"/>
          <a:stretch/>
        </p:blipFill>
        <p:spPr>
          <a:xfrm>
            <a:off x="7206570" y="4631525"/>
            <a:ext cx="1876850" cy="351900"/>
          </a:xfrm>
          <a:prstGeom prst="rect">
            <a:avLst/>
          </a:prstGeom>
          <a:noFill/>
          <a:ln>
            <a:noFill/>
          </a:ln>
        </p:spPr>
      </p:pic>
      <p:sp>
        <p:nvSpPr>
          <p:cNvPr id="77" name="Google Shape;77;p1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llout_number">
  <p:cSld name="BIG_NUMBER">
    <p:spTree>
      <p:nvGrpSpPr>
        <p:cNvPr id="1" name="Shape 78"/>
        <p:cNvGrpSpPr/>
        <p:nvPr/>
      </p:nvGrpSpPr>
      <p:grpSpPr>
        <a:xfrm>
          <a:off x="0" y="0"/>
          <a:ext cx="0" cy="0"/>
          <a:chOff x="0" y="0"/>
          <a:chExt cx="0" cy="0"/>
        </a:xfrm>
      </p:grpSpPr>
      <p:sp>
        <p:nvSpPr>
          <p:cNvPr id="79" name="Google Shape;79;p13"/>
          <p:cNvSpPr txBox="1">
            <a:spLocks noGrp="1"/>
          </p:cNvSpPr>
          <p:nvPr>
            <p:ph type="title" hasCustomPrompt="1"/>
          </p:nvPr>
        </p:nvSpPr>
        <p:spPr>
          <a:xfrm>
            <a:off x="1144750" y="1561025"/>
            <a:ext cx="6774300" cy="157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1700"/>
              <a:buFont typeface="Open Sans SemiBold"/>
              <a:buNone/>
              <a:defRPr sz="11700" b="0">
                <a:latin typeface="Open Sans SemiBold"/>
                <a:ea typeface="Open Sans SemiBold"/>
                <a:cs typeface="Open Sans SemiBold"/>
                <a:sym typeface="Open Sans SemiBold"/>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0" name="Google Shape;80;p13"/>
          <p:cNvSpPr txBox="1">
            <a:spLocks noGrp="1"/>
          </p:cNvSpPr>
          <p:nvPr>
            <p:ph type="subTitle" idx="1"/>
          </p:nvPr>
        </p:nvSpPr>
        <p:spPr>
          <a:xfrm>
            <a:off x="1144875" y="3083650"/>
            <a:ext cx="6774300" cy="649200"/>
          </a:xfrm>
          <a:prstGeom prst="rect">
            <a:avLst/>
          </a:prstGeom>
          <a:noFill/>
        </p:spPr>
        <p:txBody>
          <a:bodyPr spcFirstLastPara="1" wrap="square" lIns="0" tIns="91425" rIns="91425" bIns="91425" anchor="t" anchorCtr="0">
            <a:normAutofit/>
          </a:bodyPr>
          <a:lstStyle>
            <a:lvl1pPr lvl="0" algn="ctr">
              <a:spcBef>
                <a:spcPts val="0"/>
              </a:spcBef>
              <a:spcAft>
                <a:spcPts val="0"/>
              </a:spcAft>
              <a:buClr>
                <a:schemeClr val="dk1"/>
              </a:buClr>
              <a:buSzPts val="1600"/>
              <a:buFont typeface="Open Sans"/>
              <a:buNone/>
              <a:defRPr b="1">
                <a:solidFill>
                  <a:schemeClr val="dk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1" name="Google Shape;81;p13"/>
          <p:cNvCxnSpPr/>
          <p:nvPr/>
        </p:nvCxnSpPr>
        <p:spPr>
          <a:xfrm>
            <a:off x="571500" y="1442762"/>
            <a:ext cx="4000500" cy="0"/>
          </a:xfrm>
          <a:prstGeom prst="straightConnector1">
            <a:avLst/>
          </a:prstGeom>
          <a:noFill/>
          <a:ln w="9525" cap="flat" cmpd="sng">
            <a:solidFill>
              <a:srgbClr val="192644"/>
            </a:solidFill>
            <a:prstDash val="solid"/>
            <a:round/>
            <a:headEnd type="none" w="med" len="med"/>
            <a:tailEnd type="none" w="med" len="med"/>
          </a:ln>
        </p:spPr>
      </p:cxnSp>
      <p:sp>
        <p:nvSpPr>
          <p:cNvPr id="82" name="Google Shape;82;p1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llout_text">
  <p:cSld name="BIG_NUMBER_1_1">
    <p:spTree>
      <p:nvGrpSpPr>
        <p:cNvPr id="1" name="Shape 83"/>
        <p:cNvGrpSpPr/>
        <p:nvPr/>
      </p:nvGrpSpPr>
      <p:grpSpPr>
        <a:xfrm>
          <a:off x="0" y="0"/>
          <a:ext cx="0" cy="0"/>
          <a:chOff x="0" y="0"/>
          <a:chExt cx="0" cy="0"/>
        </a:xfrm>
      </p:grpSpPr>
      <p:cxnSp>
        <p:nvCxnSpPr>
          <p:cNvPr id="84" name="Google Shape;84;p14"/>
          <p:cNvCxnSpPr/>
          <p:nvPr/>
        </p:nvCxnSpPr>
        <p:spPr>
          <a:xfrm>
            <a:off x="571500" y="1445177"/>
            <a:ext cx="4000500" cy="0"/>
          </a:xfrm>
          <a:prstGeom prst="straightConnector1">
            <a:avLst/>
          </a:prstGeom>
          <a:noFill/>
          <a:ln w="9525" cap="flat" cmpd="sng">
            <a:solidFill>
              <a:srgbClr val="192644"/>
            </a:solidFill>
            <a:prstDash val="solid"/>
            <a:round/>
            <a:headEnd type="none" w="med" len="med"/>
            <a:tailEnd type="none" w="med" len="med"/>
          </a:ln>
        </p:spPr>
      </p:cxnSp>
      <p:sp>
        <p:nvSpPr>
          <p:cNvPr id="85" name="Google Shape;85;p14"/>
          <p:cNvSpPr txBox="1">
            <a:spLocks noGrp="1"/>
          </p:cNvSpPr>
          <p:nvPr>
            <p:ph type="subTitle" idx="1"/>
          </p:nvPr>
        </p:nvSpPr>
        <p:spPr>
          <a:xfrm>
            <a:off x="1172600" y="1798975"/>
            <a:ext cx="6660600" cy="1728900"/>
          </a:xfrm>
          <a:prstGeom prst="rect">
            <a:avLst/>
          </a:prstGeom>
        </p:spPr>
        <p:txBody>
          <a:bodyPr spcFirstLastPara="1" wrap="square" lIns="0" tIns="91425" rIns="91425" bIns="91425" anchor="t" anchorCtr="0">
            <a:noAutofit/>
          </a:bodyPr>
          <a:lstStyle>
            <a:lvl1pPr lvl="0">
              <a:spcBef>
                <a:spcPts val="0"/>
              </a:spcBef>
              <a:spcAft>
                <a:spcPts val="0"/>
              </a:spcAft>
              <a:buSzPts val="2400"/>
              <a:buFont typeface="Open Sans"/>
              <a:buNone/>
              <a:defRPr sz="2400" b="1">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subTitle" idx="2"/>
          </p:nvPr>
        </p:nvSpPr>
        <p:spPr>
          <a:xfrm>
            <a:off x="1192075" y="3413125"/>
            <a:ext cx="6660600" cy="631800"/>
          </a:xfrm>
          <a:prstGeom prst="rect">
            <a:avLst/>
          </a:prstGeom>
        </p:spPr>
        <p:txBody>
          <a:bodyPr spcFirstLastPara="1" wrap="square" lIns="0" tIns="91425" rIns="91425" bIns="91425" anchor="t" anchorCtr="0">
            <a:normAutofit/>
          </a:bodyPr>
          <a:lstStyle>
            <a:lvl1pPr lvl="0">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p:nvPr/>
        </p:nvSpPr>
        <p:spPr>
          <a:xfrm>
            <a:off x="456833" y="223164"/>
            <a:ext cx="1067100" cy="8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0">
                <a:solidFill>
                  <a:srgbClr val="192644"/>
                </a:solidFill>
                <a:latin typeface="Montserrat Black"/>
                <a:ea typeface="Montserrat Black"/>
                <a:cs typeface="Montserrat Black"/>
                <a:sym typeface="Montserrat Black"/>
              </a:rPr>
              <a:t>”</a:t>
            </a:r>
            <a:endParaRPr sz="10000">
              <a:solidFill>
                <a:srgbClr val="192644"/>
              </a:solidFill>
              <a:latin typeface="Montserrat Black"/>
              <a:ea typeface="Montserrat Black"/>
              <a:cs typeface="Montserrat Black"/>
              <a:sym typeface="Montserrat Black"/>
            </a:endParaRPr>
          </a:p>
        </p:txBody>
      </p:sp>
      <p:sp>
        <p:nvSpPr>
          <p:cNvPr id="88" name="Google Shape;88;p1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cover" type="blank">
  <p:cSld name="BLANK">
    <p:bg>
      <p:bgPr>
        <a:solidFill>
          <a:srgbClr val="E3DED8">
            <a:alpha val="50000"/>
          </a:srgbClr>
        </a:solidFill>
        <a:effectLst/>
      </p:bgPr>
    </p:bg>
    <p:spTree>
      <p:nvGrpSpPr>
        <p:cNvPr id="1" name="Shape 89"/>
        <p:cNvGrpSpPr/>
        <p:nvPr/>
      </p:nvGrpSpPr>
      <p:grpSpPr>
        <a:xfrm>
          <a:off x="0" y="0"/>
          <a:ext cx="0" cy="0"/>
          <a:chOff x="0" y="0"/>
          <a:chExt cx="0" cy="0"/>
        </a:xfrm>
      </p:grpSpPr>
      <p:pic>
        <p:nvPicPr>
          <p:cNvPr id="90" name="Google Shape;90;p15" title="Modia_logo_1.png"/>
          <p:cNvPicPr preferRelativeResize="0"/>
          <p:nvPr/>
        </p:nvPicPr>
        <p:blipFill>
          <a:blip r:embed="rId2">
            <a:alphaModFix/>
          </a:blip>
          <a:stretch>
            <a:fillRect/>
          </a:stretch>
        </p:blipFill>
        <p:spPr>
          <a:xfrm>
            <a:off x="571500" y="565524"/>
            <a:ext cx="1399048" cy="2942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3" name="Google Shape;93;p16"/>
          <p:cNvSpPr txBox="1">
            <a:spLocks noGrp="1"/>
          </p:cNvSpPr>
          <p:nvPr>
            <p:ph type="body" idx="1"/>
          </p:nvPr>
        </p:nvSpPr>
        <p:spPr>
          <a:xfrm>
            <a:off x="311700" y="1152475"/>
            <a:ext cx="8520600" cy="3416400"/>
          </a:xfrm>
          <a:prstGeom prst="rect">
            <a:avLst/>
          </a:prstGeom>
        </p:spPr>
        <p:txBody>
          <a:bodyPr spcFirstLastPara="1" wrap="square" lIns="0"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94" name="Google Shape;94;p16" title="Modia_tunnus.png"/>
          <p:cNvPicPr preferRelativeResize="0"/>
          <p:nvPr/>
        </p:nvPicPr>
        <p:blipFill>
          <a:blip r:embed="rId2">
            <a:alphaModFix/>
          </a:blip>
          <a:stretch>
            <a:fillRect/>
          </a:stretch>
        </p:blipFill>
        <p:spPr>
          <a:xfrm>
            <a:off x="99548" y="72550"/>
            <a:ext cx="798451" cy="372475"/>
          </a:xfrm>
          <a:prstGeom prst="rect">
            <a:avLst/>
          </a:prstGeom>
          <a:noFill/>
          <a:ln>
            <a:noFill/>
          </a:ln>
        </p:spPr>
      </p:pic>
      <p:sp>
        <p:nvSpPr>
          <p:cNvPr id="95" name="Google Shape;95;p1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2 2">
  <p:cSld name="TITLE_2_2">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71500" y="1582635"/>
            <a:ext cx="8001000" cy="127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6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571500" y="2896435"/>
            <a:ext cx="8001000" cy="792600"/>
          </a:xfrm>
          <a:prstGeom prst="rect">
            <a:avLst/>
          </a:prstGeom>
        </p:spPr>
        <p:txBody>
          <a:bodyPr spcFirstLastPara="1" wrap="square" lIns="0" tIns="91425" rIns="91425" bIns="91425" anchor="t" anchorCtr="0">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8" name="Google Shape;18;p3" title="Modia_logo_1.png"/>
          <p:cNvPicPr preferRelativeResize="0"/>
          <p:nvPr/>
        </p:nvPicPr>
        <p:blipFill>
          <a:blip r:embed="rId2">
            <a:alphaModFix/>
          </a:blip>
          <a:stretch>
            <a:fillRect/>
          </a:stretch>
        </p:blipFill>
        <p:spPr>
          <a:xfrm>
            <a:off x="571500" y="565524"/>
            <a:ext cx="1399040" cy="294250"/>
          </a:xfrm>
          <a:prstGeom prst="rect">
            <a:avLst/>
          </a:prstGeom>
          <a:noFill/>
          <a:ln>
            <a:noFill/>
          </a:ln>
        </p:spPr>
      </p:pic>
      <p:cxnSp>
        <p:nvCxnSpPr>
          <p:cNvPr id="19" name="Google Shape;19;p3"/>
          <p:cNvCxnSpPr/>
          <p:nvPr/>
        </p:nvCxnSpPr>
        <p:spPr>
          <a:xfrm>
            <a:off x="581625" y="1448275"/>
            <a:ext cx="7974000" cy="0"/>
          </a:xfrm>
          <a:prstGeom prst="straightConnector1">
            <a:avLst/>
          </a:prstGeom>
          <a:noFill/>
          <a:ln w="9525" cap="flat" cmpd="sng">
            <a:solidFill>
              <a:srgbClr val="192644"/>
            </a:solidFill>
            <a:prstDash val="solid"/>
            <a:round/>
            <a:headEnd type="none" w="med" len="med"/>
            <a:tailEnd type="none" w="med" len="med"/>
          </a:ln>
        </p:spPr>
      </p:cxnSp>
      <p:sp>
        <p:nvSpPr>
          <p:cNvPr id="20" name="Google Shape;20;p3"/>
          <p:cNvSpPr txBox="1">
            <a:spLocks noGrp="1"/>
          </p:cNvSpPr>
          <p:nvPr>
            <p:ph type="sldNum" idx="12"/>
          </p:nvPr>
        </p:nvSpPr>
        <p:spPr>
          <a:xfrm>
            <a:off x="7582346" y="475470"/>
            <a:ext cx="994800" cy="393600"/>
          </a:xfrm>
          <a:prstGeom prst="rect">
            <a:avLst/>
          </a:prstGeom>
        </p:spPr>
        <p:txBody>
          <a:bodyPr spcFirstLastPara="1" wrap="square" lIns="91425" tIns="91425"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12.03.2026</a:t>
            </a:r>
            <a:endParaRPr/>
          </a:p>
        </p:txBody>
      </p:sp>
    </p:spTree>
  </p:cSld>
  <p:clrMapOvr>
    <a:masterClrMapping/>
  </p:clrMapOvr>
  <p:extLst>
    <p:ext uri="{DCECCB84-F9BA-43D5-87BE-67443E8EF086}">
      <p15:sldGuideLst xmlns:p15="http://schemas.microsoft.com/office/powerpoint/2012/main">
        <p15:guide id="1" pos="541">
          <p15:clr>
            <a:srgbClr val="E46962"/>
          </p15:clr>
        </p15:guide>
        <p15:guide id="2" pos="5219">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2 1">
  <p:cSld name="TITLE_2_1">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571500" y="1293259"/>
            <a:ext cx="8001000" cy="127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6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3" name="Google Shape;23;p4"/>
          <p:cNvSpPr txBox="1">
            <a:spLocks noGrp="1"/>
          </p:cNvSpPr>
          <p:nvPr>
            <p:ph type="subTitle" idx="1"/>
          </p:nvPr>
        </p:nvSpPr>
        <p:spPr>
          <a:xfrm>
            <a:off x="571500" y="2623917"/>
            <a:ext cx="8001000" cy="792600"/>
          </a:xfrm>
          <a:prstGeom prst="rect">
            <a:avLst/>
          </a:prstGeom>
        </p:spPr>
        <p:txBody>
          <a:bodyPr spcFirstLastPara="1" wrap="square" lIns="0" tIns="91425" rIns="91425" bIns="91425" anchor="t" anchorCtr="0">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4" name="Google Shape;24;p4" title="Modia_logo_1.png"/>
          <p:cNvPicPr preferRelativeResize="0"/>
          <p:nvPr/>
        </p:nvPicPr>
        <p:blipFill>
          <a:blip r:embed="rId2">
            <a:alphaModFix/>
          </a:blip>
          <a:stretch>
            <a:fillRect/>
          </a:stretch>
        </p:blipFill>
        <p:spPr>
          <a:xfrm>
            <a:off x="571500" y="4282024"/>
            <a:ext cx="1363849" cy="286850"/>
          </a:xfrm>
          <a:prstGeom prst="rect">
            <a:avLst/>
          </a:prstGeom>
          <a:noFill/>
          <a:ln>
            <a:noFill/>
          </a:ln>
        </p:spPr>
      </p:pic>
      <p:cxnSp>
        <p:nvCxnSpPr>
          <p:cNvPr id="25" name="Google Shape;25;p4"/>
          <p:cNvCxnSpPr/>
          <p:nvPr/>
        </p:nvCxnSpPr>
        <p:spPr>
          <a:xfrm>
            <a:off x="563100" y="3687598"/>
            <a:ext cx="8017800" cy="25500"/>
          </a:xfrm>
          <a:prstGeom prst="straightConnector1">
            <a:avLst/>
          </a:prstGeom>
          <a:noFill/>
          <a:ln w="9525" cap="flat" cmpd="sng">
            <a:solidFill>
              <a:srgbClr val="192644"/>
            </a:solidFill>
            <a:prstDash val="solid"/>
            <a:round/>
            <a:headEnd type="none" w="med" len="med"/>
            <a:tailEnd type="none" w="med" len="med"/>
          </a:ln>
        </p:spPr>
      </p:cxnSp>
      <p:sp>
        <p:nvSpPr>
          <p:cNvPr id="26" name="Google Shape;26;p4"/>
          <p:cNvSpPr txBox="1">
            <a:spLocks noGrp="1"/>
          </p:cNvSpPr>
          <p:nvPr>
            <p:ph type="sldNum" idx="12"/>
          </p:nvPr>
        </p:nvSpPr>
        <p:spPr>
          <a:xfrm>
            <a:off x="7588179" y="4202170"/>
            <a:ext cx="994800" cy="393600"/>
          </a:xfrm>
          <a:prstGeom prst="rect">
            <a:avLst/>
          </a:prstGeom>
        </p:spPr>
        <p:txBody>
          <a:bodyPr spcFirstLastPara="1" wrap="square" lIns="91425" tIns="91425" rIns="0" bIns="0" anchor="b" anchorCtr="0">
            <a:noAutofit/>
          </a:bodyPr>
          <a:lstStyle>
            <a:lvl1pPr lvl="0">
              <a:buNone/>
              <a:defRPr sz="800" b="1">
                <a:latin typeface="Open Sans"/>
                <a:ea typeface="Open Sans"/>
                <a:cs typeface="Open Sans"/>
                <a:sym typeface="Open Sans"/>
              </a:defRPr>
            </a:lvl1pPr>
            <a:lvl2pPr lvl="1">
              <a:buNone/>
              <a:defRPr sz="800" b="1">
                <a:latin typeface="Open Sans"/>
                <a:ea typeface="Open Sans"/>
                <a:cs typeface="Open Sans"/>
                <a:sym typeface="Open Sans"/>
              </a:defRPr>
            </a:lvl2pPr>
            <a:lvl3pPr lvl="2">
              <a:buNone/>
              <a:defRPr sz="800" b="1">
                <a:latin typeface="Open Sans"/>
                <a:ea typeface="Open Sans"/>
                <a:cs typeface="Open Sans"/>
                <a:sym typeface="Open Sans"/>
              </a:defRPr>
            </a:lvl3pPr>
            <a:lvl4pPr lvl="3">
              <a:buNone/>
              <a:defRPr sz="800" b="1">
                <a:latin typeface="Open Sans"/>
                <a:ea typeface="Open Sans"/>
                <a:cs typeface="Open Sans"/>
                <a:sym typeface="Open Sans"/>
              </a:defRPr>
            </a:lvl4pPr>
            <a:lvl5pPr lvl="4">
              <a:buNone/>
              <a:defRPr sz="800" b="1">
                <a:latin typeface="Open Sans"/>
                <a:ea typeface="Open Sans"/>
                <a:cs typeface="Open Sans"/>
                <a:sym typeface="Open Sans"/>
              </a:defRPr>
            </a:lvl5pPr>
            <a:lvl6pPr lvl="5">
              <a:buNone/>
              <a:defRPr sz="800" b="1">
                <a:latin typeface="Open Sans"/>
                <a:ea typeface="Open Sans"/>
                <a:cs typeface="Open Sans"/>
                <a:sym typeface="Open Sans"/>
              </a:defRPr>
            </a:lvl6pPr>
            <a:lvl7pPr lvl="6">
              <a:buNone/>
              <a:defRPr sz="800" b="1">
                <a:latin typeface="Open Sans"/>
                <a:ea typeface="Open Sans"/>
                <a:cs typeface="Open Sans"/>
                <a:sym typeface="Open Sans"/>
              </a:defRPr>
            </a:lvl7pPr>
            <a:lvl8pPr lvl="7">
              <a:buNone/>
              <a:defRPr sz="800" b="1">
                <a:latin typeface="Open Sans"/>
                <a:ea typeface="Open Sans"/>
                <a:cs typeface="Open Sans"/>
                <a:sym typeface="Open Sans"/>
              </a:defRPr>
            </a:lvl8pPr>
            <a:lvl9pPr lvl="8">
              <a:buNone/>
              <a:defRPr sz="800" b="1">
                <a:latin typeface="Open Sans"/>
                <a:ea typeface="Open Sans"/>
                <a:cs typeface="Open Sans"/>
                <a:sym typeface="Open Sans"/>
              </a:defRPr>
            </a:lvl9pPr>
          </a:lstStyle>
          <a:p>
            <a:pPr marL="0" lvl="0" indent="0" algn="r" rtl="0">
              <a:spcBef>
                <a:spcPts val="0"/>
              </a:spcBef>
              <a:spcAft>
                <a:spcPts val="0"/>
              </a:spcAft>
              <a:buNone/>
            </a:pPr>
            <a:r>
              <a:rPr lang="en"/>
              <a:t>XX.XX.XX.XXXX</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Agenda / sections_numbers">
  <p:cSld name="TITLE_AND_BODY_2">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61926" y="411300"/>
            <a:ext cx="8110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29" name="Google Shape;29;p5"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sp>
        <p:nvSpPr>
          <p:cNvPr id="30" name="Google Shape;30;p5"/>
          <p:cNvSpPr txBox="1">
            <a:spLocks noGrp="1"/>
          </p:cNvSpPr>
          <p:nvPr>
            <p:ph type="body" idx="1"/>
          </p:nvPr>
        </p:nvSpPr>
        <p:spPr>
          <a:xfrm>
            <a:off x="1132969" y="1018887"/>
            <a:ext cx="8110500" cy="2849100"/>
          </a:xfrm>
          <a:prstGeom prst="rect">
            <a:avLst/>
          </a:prstGeom>
        </p:spPr>
        <p:txBody>
          <a:bodyPr spcFirstLastPara="1" wrap="square" lIns="0" tIns="91425" rIns="91425" bIns="91425" anchor="t" anchorCtr="0">
            <a:normAutofit/>
          </a:bodyPr>
          <a:lstStyle>
            <a:lvl1pPr marL="457200" lvl="0" indent="-317500">
              <a:lnSpc>
                <a:spcPct val="130000"/>
              </a:lnSpc>
              <a:spcBef>
                <a:spcPts val="0"/>
              </a:spcBef>
              <a:spcAft>
                <a:spcPts val="0"/>
              </a:spcAft>
              <a:buSzPts val="1400"/>
              <a:buFont typeface="Open Sans ExtraBold"/>
              <a:buAutoNum type="arabicPeriod"/>
              <a:defRPr sz="1400"/>
            </a:lvl1pPr>
            <a:lvl2pPr marL="914400" lvl="1" indent="-317500">
              <a:lnSpc>
                <a:spcPct val="130000"/>
              </a:lnSpc>
              <a:spcBef>
                <a:spcPts val="0"/>
              </a:spcBef>
              <a:spcAft>
                <a:spcPts val="0"/>
              </a:spcAft>
              <a:buSzPts val="1400"/>
              <a:buAutoNum type="alphaLcPeriod"/>
              <a:defRPr/>
            </a:lvl2pPr>
            <a:lvl3pPr marL="1371600" lvl="2" indent="-317500">
              <a:lnSpc>
                <a:spcPct val="130000"/>
              </a:lnSpc>
              <a:spcBef>
                <a:spcPts val="0"/>
              </a:spcBef>
              <a:spcAft>
                <a:spcPts val="0"/>
              </a:spcAft>
              <a:buSzPts val="1400"/>
              <a:buAutoNum type="romanLcPeriod"/>
              <a:defRPr/>
            </a:lvl3pPr>
            <a:lvl4pPr marL="1828800" lvl="3" indent="-317500">
              <a:lnSpc>
                <a:spcPct val="130000"/>
              </a:lnSpc>
              <a:spcBef>
                <a:spcPts val="0"/>
              </a:spcBef>
              <a:spcAft>
                <a:spcPts val="0"/>
              </a:spcAft>
              <a:buSzPts val="1400"/>
              <a:buAutoNum type="arabicPeriod"/>
              <a:defRPr/>
            </a:lvl4pPr>
            <a:lvl5pPr marL="2286000" lvl="4" indent="-317500">
              <a:lnSpc>
                <a:spcPct val="130000"/>
              </a:lnSpc>
              <a:spcBef>
                <a:spcPts val="0"/>
              </a:spcBef>
              <a:spcAft>
                <a:spcPts val="0"/>
              </a:spcAft>
              <a:buSzPts val="1400"/>
              <a:buAutoNum type="alphaLcPeriod"/>
              <a:defRPr/>
            </a:lvl5pPr>
            <a:lvl6pPr marL="2743200" lvl="5" indent="-317500">
              <a:lnSpc>
                <a:spcPct val="130000"/>
              </a:lnSpc>
              <a:spcBef>
                <a:spcPts val="0"/>
              </a:spcBef>
              <a:spcAft>
                <a:spcPts val="0"/>
              </a:spcAft>
              <a:buSzPts val="1400"/>
              <a:buAutoNum type="romanLcPeriod"/>
              <a:defRPr/>
            </a:lvl6pPr>
            <a:lvl7pPr marL="3200400" lvl="6" indent="-317500">
              <a:lnSpc>
                <a:spcPct val="130000"/>
              </a:lnSpc>
              <a:spcBef>
                <a:spcPts val="0"/>
              </a:spcBef>
              <a:spcAft>
                <a:spcPts val="0"/>
              </a:spcAft>
              <a:buSzPts val="1400"/>
              <a:buAutoNum type="arabicPeriod"/>
              <a:defRPr/>
            </a:lvl7pPr>
            <a:lvl8pPr marL="3657600" lvl="7" indent="-317500">
              <a:lnSpc>
                <a:spcPct val="130000"/>
              </a:lnSpc>
              <a:spcBef>
                <a:spcPts val="0"/>
              </a:spcBef>
              <a:spcAft>
                <a:spcPts val="0"/>
              </a:spcAft>
              <a:buSzPts val="1400"/>
              <a:buAutoNum type="alphaLcPeriod"/>
              <a:defRPr/>
            </a:lvl8pPr>
            <a:lvl9pPr marL="4114800" lvl="8" indent="-317500">
              <a:lnSpc>
                <a:spcPct val="130000"/>
              </a:lnSpc>
              <a:spcBef>
                <a:spcPts val="0"/>
              </a:spcBef>
              <a:spcAft>
                <a:spcPts val="0"/>
              </a:spcAft>
              <a:buSzPts val="1400"/>
              <a:buAutoNum type="romanLcPeriod"/>
              <a:defRPr/>
            </a:lvl9pPr>
          </a:lstStyle>
          <a:p>
            <a:endParaRPr/>
          </a:p>
        </p:txBody>
      </p:sp>
      <p:cxnSp>
        <p:nvCxnSpPr>
          <p:cNvPr id="31" name="Google Shape;31;p5"/>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pic>
        <p:nvPicPr>
          <p:cNvPr id="32" name="Google Shape;32;p5" title="Aikakausmedia-logo-sininen-RGB.png"/>
          <p:cNvPicPr preferRelativeResize="0"/>
          <p:nvPr/>
        </p:nvPicPr>
        <p:blipFill rotWithShape="1">
          <a:blip r:embed="rId3">
            <a:alphaModFix/>
          </a:blip>
          <a:srcRect t="41180" b="40070"/>
          <a:stretch/>
        </p:blipFill>
        <p:spPr>
          <a:xfrm>
            <a:off x="7206570" y="4631525"/>
            <a:ext cx="1876850" cy="351900"/>
          </a:xfrm>
          <a:prstGeom prst="rect">
            <a:avLst/>
          </a:prstGeom>
          <a:noFill/>
          <a:ln>
            <a:noFill/>
          </a:ln>
        </p:spPr>
      </p:pic>
      <p:sp>
        <p:nvSpPr>
          <p:cNvPr id="33" name="Google Shape;33;p5"/>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Section slide_2">
  <p:cSld name="CUSTOM_1">
    <p:spTree>
      <p:nvGrpSpPr>
        <p:cNvPr id="1" name="Shape 34"/>
        <p:cNvGrpSpPr/>
        <p:nvPr/>
      </p:nvGrpSpPr>
      <p:grpSpPr>
        <a:xfrm>
          <a:off x="0" y="0"/>
          <a:ext cx="0" cy="0"/>
          <a:chOff x="0" y="0"/>
          <a:chExt cx="0" cy="0"/>
        </a:xfrm>
      </p:grpSpPr>
      <p:sp>
        <p:nvSpPr>
          <p:cNvPr id="35" name="Google Shape;35;p6"/>
          <p:cNvSpPr/>
          <p:nvPr/>
        </p:nvSpPr>
        <p:spPr>
          <a:xfrm>
            <a:off x="9825" y="0"/>
            <a:ext cx="4536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36" name="Google Shape;36;p6"/>
          <p:cNvSpPr txBox="1">
            <a:spLocks noGrp="1"/>
          </p:cNvSpPr>
          <p:nvPr>
            <p:ph type="title"/>
          </p:nvPr>
        </p:nvSpPr>
        <p:spPr>
          <a:xfrm>
            <a:off x="4850925" y="3138750"/>
            <a:ext cx="3996600" cy="1430100"/>
          </a:xfrm>
          <a:prstGeom prst="rect">
            <a:avLst/>
          </a:prstGeom>
        </p:spPr>
        <p:txBody>
          <a:bodyPr spcFirstLastPara="1" wrap="square" lIns="0" tIns="91425" rIns="91425" bIns="91425" anchor="t" anchorCtr="0">
            <a:normAutofit/>
          </a:bodyPr>
          <a:lstStyle>
            <a:lvl1pPr lvl="0">
              <a:spcBef>
                <a:spcPts val="0"/>
              </a:spcBef>
              <a:spcAft>
                <a:spcPts val="0"/>
              </a:spcAft>
              <a:buSzPts val="2500"/>
              <a:buNone/>
              <a:defRPr sz="2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37" name="Google Shape;37;p6"/>
          <p:cNvCxnSpPr/>
          <p:nvPr/>
        </p:nvCxnSpPr>
        <p:spPr>
          <a:xfrm>
            <a:off x="4850875" y="2768350"/>
            <a:ext cx="3996600" cy="0"/>
          </a:xfrm>
          <a:prstGeom prst="straightConnector1">
            <a:avLst/>
          </a:prstGeom>
          <a:noFill/>
          <a:ln w="9525" cap="flat" cmpd="sng">
            <a:solidFill>
              <a:srgbClr val="192644"/>
            </a:solidFill>
            <a:prstDash val="solid"/>
            <a:round/>
            <a:headEnd type="none" w="med" len="med"/>
            <a:tailEnd type="none" w="med" len="med"/>
          </a:ln>
        </p:spPr>
      </p:cxnSp>
      <p:sp>
        <p:nvSpPr>
          <p:cNvPr id="38" name="Google Shape;38;p6"/>
          <p:cNvSpPr txBox="1">
            <a:spLocks noGrp="1"/>
          </p:cNvSpPr>
          <p:nvPr>
            <p:ph type="title" idx="2"/>
          </p:nvPr>
        </p:nvSpPr>
        <p:spPr>
          <a:xfrm>
            <a:off x="4868325" y="846675"/>
            <a:ext cx="2125500" cy="1808100"/>
          </a:xfrm>
          <a:prstGeom prst="rect">
            <a:avLst/>
          </a:prstGeom>
        </p:spPr>
        <p:txBody>
          <a:bodyPr spcFirstLastPara="1" wrap="square" lIns="0" tIns="91425" rIns="91425" bIns="91425" anchor="t" anchorCtr="0">
            <a:normAutofit/>
          </a:bodyPr>
          <a:lstStyle>
            <a:lvl1pPr lvl="0">
              <a:spcBef>
                <a:spcPts val="0"/>
              </a:spcBef>
              <a:spcAft>
                <a:spcPts val="0"/>
              </a:spcAft>
              <a:buSzPts val="13000"/>
              <a:buNone/>
              <a:defRPr sz="1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9" name="Google Shape;39;p6"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sp>
        <p:nvSpPr>
          <p:cNvPr id="40" name="Google Shape;40;p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872">
          <p15:clr>
            <a:srgbClr val="E46962"/>
          </p15:clr>
        </p15:guide>
        <p15:guide id="2" pos="3056">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Section slide_1">
  <p:cSld name="CUSTOM_1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850925" y="3138750"/>
            <a:ext cx="3996600" cy="1430100"/>
          </a:xfrm>
          <a:prstGeom prst="rect">
            <a:avLst/>
          </a:prstGeom>
        </p:spPr>
        <p:txBody>
          <a:bodyPr spcFirstLastPara="1" wrap="square" lIns="0" tIns="91425" rIns="91425" bIns="91425" anchor="t" anchorCtr="0">
            <a:normAutofit/>
          </a:bodyPr>
          <a:lstStyle>
            <a:lvl1pPr lvl="0">
              <a:spcBef>
                <a:spcPts val="0"/>
              </a:spcBef>
              <a:spcAft>
                <a:spcPts val="0"/>
              </a:spcAft>
              <a:buSzPts val="2500"/>
              <a:buNone/>
              <a:defRPr sz="2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43" name="Google Shape;43;p7"/>
          <p:cNvCxnSpPr/>
          <p:nvPr/>
        </p:nvCxnSpPr>
        <p:spPr>
          <a:xfrm>
            <a:off x="4850875" y="2768350"/>
            <a:ext cx="3996600" cy="0"/>
          </a:xfrm>
          <a:prstGeom prst="straightConnector1">
            <a:avLst/>
          </a:prstGeom>
          <a:noFill/>
          <a:ln w="9525" cap="flat" cmpd="sng">
            <a:solidFill>
              <a:srgbClr val="192644"/>
            </a:solidFill>
            <a:prstDash val="solid"/>
            <a:round/>
            <a:headEnd type="none" w="med" len="med"/>
            <a:tailEnd type="none" w="med" len="med"/>
          </a:ln>
        </p:spPr>
      </p:cxnSp>
      <p:sp>
        <p:nvSpPr>
          <p:cNvPr id="44" name="Google Shape;44;p7"/>
          <p:cNvSpPr txBox="1">
            <a:spLocks noGrp="1"/>
          </p:cNvSpPr>
          <p:nvPr>
            <p:ph type="title" idx="2"/>
          </p:nvPr>
        </p:nvSpPr>
        <p:spPr>
          <a:xfrm>
            <a:off x="4868325" y="846675"/>
            <a:ext cx="2125500" cy="1808100"/>
          </a:xfrm>
          <a:prstGeom prst="rect">
            <a:avLst/>
          </a:prstGeom>
        </p:spPr>
        <p:txBody>
          <a:bodyPr spcFirstLastPara="1" wrap="square" lIns="0" tIns="91425" rIns="91425" bIns="91425" anchor="t" anchorCtr="0">
            <a:normAutofit/>
          </a:bodyPr>
          <a:lstStyle>
            <a:lvl1pPr lvl="0">
              <a:spcBef>
                <a:spcPts val="0"/>
              </a:spcBef>
              <a:spcAft>
                <a:spcPts val="0"/>
              </a:spcAft>
              <a:buSzPts val="13000"/>
              <a:buNone/>
              <a:defRPr sz="1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45" name="Google Shape;45;p7"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sp>
        <p:nvSpPr>
          <p:cNvPr id="46" name="Google Shape;46;p7"/>
          <p:cNvSpPr>
            <a:spLocks noGrp="1"/>
          </p:cNvSpPr>
          <p:nvPr>
            <p:ph type="pic" idx="3"/>
          </p:nvPr>
        </p:nvSpPr>
        <p:spPr>
          <a:xfrm>
            <a:off x="-2066100" y="-817425"/>
            <a:ext cx="6170400" cy="6170400"/>
          </a:xfrm>
          <a:prstGeom prst="ellipse">
            <a:avLst/>
          </a:prstGeom>
          <a:solidFill>
            <a:schemeClr val="accent6"/>
          </a:solidFill>
          <a:ln>
            <a:noFill/>
          </a:ln>
        </p:spPr>
        <p:txBody>
          <a:bodyPr/>
          <a:lstStyle/>
          <a:p>
            <a:endParaRPr lang="fi-FI"/>
          </a:p>
        </p:txBody>
      </p:sp>
      <p:sp>
        <p:nvSpPr>
          <p:cNvPr id="47" name="Google Shape;47;p7"/>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872">
          <p15:clr>
            <a:srgbClr val="E46962"/>
          </p15:clr>
        </p15:guide>
        <p15:guide id="2" pos="3056">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sion aloitusslide">
  <p:cSld name="CUSTOM_2">
    <p:spTree>
      <p:nvGrpSpPr>
        <p:cNvPr id="1" name="Shape 48"/>
        <p:cNvGrpSpPr/>
        <p:nvPr/>
      </p:nvGrpSpPr>
      <p:grpSpPr>
        <a:xfrm>
          <a:off x="0" y="0"/>
          <a:ext cx="0" cy="0"/>
          <a:chOff x="0" y="0"/>
          <a:chExt cx="0" cy="0"/>
        </a:xfrm>
      </p:grpSpPr>
      <p:sp>
        <p:nvSpPr>
          <p:cNvPr id="49" name="Google Shape;49;p8"/>
          <p:cNvSpPr>
            <a:spLocks noGrp="1"/>
          </p:cNvSpPr>
          <p:nvPr>
            <p:ph type="pic" idx="2"/>
          </p:nvPr>
        </p:nvSpPr>
        <p:spPr>
          <a:xfrm>
            <a:off x="-13371" y="-2129"/>
            <a:ext cx="9144000" cy="5154600"/>
          </a:xfrm>
          <a:prstGeom prst="rect">
            <a:avLst/>
          </a:prstGeom>
          <a:noFill/>
          <a:ln>
            <a:noFill/>
          </a:ln>
        </p:spPr>
        <p:txBody>
          <a:bodyPr/>
          <a:lstStyle/>
          <a:p>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body">
  <p:cSld name="TITLE_AND_BODY_1">
    <p:bg>
      <p:bgPr>
        <a:solidFill>
          <a:srgbClr val="FFFDF9"/>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571500" y="411300"/>
            <a:ext cx="8001000" cy="572700"/>
          </a:xfrm>
          <a:prstGeom prst="rect">
            <a:avLst/>
          </a:prstGeom>
        </p:spPr>
        <p:txBody>
          <a:bodyPr spcFirstLastPara="1" wrap="square" lIns="0" tIns="91425" rIns="91425" bIns="91425" anchor="t" anchorCtr="0">
            <a:normAutofit/>
          </a:bodyPr>
          <a:lstStyle>
            <a:lvl1pPr lvl="0">
              <a:spcBef>
                <a:spcPts val="0"/>
              </a:spcBef>
              <a:spcAft>
                <a:spcPts val="0"/>
              </a:spcAft>
              <a:buClr>
                <a:schemeClr val="dk1"/>
              </a:buClr>
              <a:buSzPts val="2400"/>
              <a:buNone/>
              <a:defRPr sz="24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9"/>
          <p:cNvSpPr txBox="1">
            <a:spLocks noGrp="1"/>
          </p:cNvSpPr>
          <p:nvPr>
            <p:ph type="body" idx="1"/>
          </p:nvPr>
        </p:nvSpPr>
        <p:spPr>
          <a:xfrm>
            <a:off x="585398" y="1152475"/>
            <a:ext cx="8001000" cy="2370600"/>
          </a:xfrm>
          <a:prstGeom prst="rect">
            <a:avLst/>
          </a:prstGeom>
        </p:spPr>
        <p:txBody>
          <a:bodyPr spcFirstLastPara="1" wrap="square" lIns="0" tIns="91425" rIns="91425" bIns="91425" anchor="t" anchorCtr="0">
            <a:normAutofit/>
          </a:bodyPr>
          <a:lstStyle>
            <a:lvl1pPr marL="457200" lvl="0" indent="-317500">
              <a:spcBef>
                <a:spcPts val="0"/>
              </a:spcBef>
              <a:spcAft>
                <a:spcPts val="0"/>
              </a:spcAft>
              <a:buClr>
                <a:schemeClr val="dk1"/>
              </a:buClr>
              <a:buSzPts val="1400"/>
              <a:buChar char="●"/>
              <a:defRPr sz="1400">
                <a:solidFill>
                  <a:schemeClr val="dk1"/>
                </a:solidFill>
              </a:defRPr>
            </a:lvl1pPr>
            <a:lvl2pPr marL="914400" lvl="1" indent="-304800">
              <a:spcBef>
                <a:spcPts val="0"/>
              </a:spcBef>
              <a:spcAft>
                <a:spcPts val="0"/>
              </a:spcAft>
              <a:buClr>
                <a:schemeClr val="dk1"/>
              </a:buClr>
              <a:buSzPts val="1200"/>
              <a:buChar char="○"/>
              <a:defRPr sz="1200">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cxnSp>
        <p:nvCxnSpPr>
          <p:cNvPr id="53" name="Google Shape;53;p9"/>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pic>
        <p:nvPicPr>
          <p:cNvPr id="54" name="Google Shape;54;p9"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pic>
        <p:nvPicPr>
          <p:cNvPr id="55" name="Google Shape;55;p9" title="Aikakausmedia-logo-sininen-RGB.png"/>
          <p:cNvPicPr preferRelativeResize="0"/>
          <p:nvPr/>
        </p:nvPicPr>
        <p:blipFill rotWithShape="1">
          <a:blip r:embed="rId3">
            <a:alphaModFix/>
          </a:blip>
          <a:srcRect t="41180" b="40070"/>
          <a:stretch/>
        </p:blipFill>
        <p:spPr>
          <a:xfrm>
            <a:off x="7206570" y="4631525"/>
            <a:ext cx="1876850" cy="351900"/>
          </a:xfrm>
          <a:prstGeom prst="rect">
            <a:avLst/>
          </a:prstGeom>
          <a:noFill/>
          <a:ln>
            <a:noFill/>
          </a:ln>
        </p:spPr>
      </p:pic>
      <p:sp>
        <p:nvSpPr>
          <p:cNvPr id="56" name="Google Shape;56;p9"/>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body_Team">
  <p:cSld name="TITLE_AND_BODY_1_3_1">
    <p:bg>
      <p:bgPr>
        <a:solidFill>
          <a:srgbClr val="FFFDF9"/>
        </a:solidFill>
        <a:effectLst/>
      </p:bgPr>
    </p:bg>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571500" y="411300"/>
            <a:ext cx="8001000" cy="572700"/>
          </a:xfrm>
          <a:prstGeom prst="rect">
            <a:avLst/>
          </a:prstGeom>
        </p:spPr>
        <p:txBody>
          <a:bodyPr spcFirstLastPara="1" wrap="square" lIns="0"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0"/>
          <p:cNvSpPr txBox="1">
            <a:spLocks noGrp="1"/>
          </p:cNvSpPr>
          <p:nvPr>
            <p:ph type="body" idx="1"/>
          </p:nvPr>
        </p:nvSpPr>
        <p:spPr>
          <a:xfrm>
            <a:off x="567611" y="1152475"/>
            <a:ext cx="8001000" cy="2370600"/>
          </a:xfrm>
          <a:prstGeom prst="rect">
            <a:avLst/>
          </a:prstGeom>
        </p:spPr>
        <p:txBody>
          <a:bodyPr spcFirstLastPara="1" wrap="square" lIns="0" tIns="91425" rIns="91425" bIns="91425" anchor="t" anchorCtr="0">
            <a:normAutofit/>
          </a:bodyPr>
          <a:lstStyle>
            <a:lvl1pPr marL="457200" lvl="0" indent="-323850">
              <a:spcBef>
                <a:spcPts val="0"/>
              </a:spcBef>
              <a:spcAft>
                <a:spcPts val="0"/>
              </a:spcAft>
              <a:buSzPts val="1500"/>
              <a:buChar char="●"/>
              <a:defRPr sz="15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0" name="Google Shape;60;p10"/>
          <p:cNvSpPr>
            <a:spLocks noGrp="1"/>
          </p:cNvSpPr>
          <p:nvPr>
            <p:ph type="pic" idx="2"/>
          </p:nvPr>
        </p:nvSpPr>
        <p:spPr>
          <a:xfrm>
            <a:off x="934000" y="3101950"/>
            <a:ext cx="1117500" cy="1117500"/>
          </a:xfrm>
          <a:prstGeom prst="ellipse">
            <a:avLst/>
          </a:prstGeom>
          <a:noFill/>
          <a:ln>
            <a:noFill/>
          </a:ln>
        </p:spPr>
      </p:sp>
      <p:sp>
        <p:nvSpPr>
          <p:cNvPr id="61" name="Google Shape;61;p10"/>
          <p:cNvSpPr>
            <a:spLocks noGrp="1"/>
          </p:cNvSpPr>
          <p:nvPr>
            <p:ph type="pic" idx="3"/>
          </p:nvPr>
        </p:nvSpPr>
        <p:spPr>
          <a:xfrm>
            <a:off x="2953244" y="3101950"/>
            <a:ext cx="1117500" cy="1117500"/>
          </a:xfrm>
          <a:prstGeom prst="ellipse">
            <a:avLst/>
          </a:prstGeom>
          <a:noFill/>
          <a:ln>
            <a:noFill/>
          </a:ln>
        </p:spPr>
      </p:sp>
      <p:sp>
        <p:nvSpPr>
          <p:cNvPr id="62" name="Google Shape;62;p10"/>
          <p:cNvSpPr>
            <a:spLocks noGrp="1"/>
          </p:cNvSpPr>
          <p:nvPr>
            <p:ph type="pic" idx="4"/>
          </p:nvPr>
        </p:nvSpPr>
        <p:spPr>
          <a:xfrm>
            <a:off x="4972488" y="3101950"/>
            <a:ext cx="1117500" cy="1117500"/>
          </a:xfrm>
          <a:prstGeom prst="ellipse">
            <a:avLst/>
          </a:prstGeom>
          <a:noFill/>
          <a:ln>
            <a:noFill/>
          </a:ln>
        </p:spPr>
      </p:sp>
      <p:sp>
        <p:nvSpPr>
          <p:cNvPr id="63" name="Google Shape;63;p10"/>
          <p:cNvSpPr>
            <a:spLocks noGrp="1"/>
          </p:cNvSpPr>
          <p:nvPr>
            <p:ph type="pic" idx="5"/>
          </p:nvPr>
        </p:nvSpPr>
        <p:spPr>
          <a:xfrm>
            <a:off x="6991732" y="3101950"/>
            <a:ext cx="1117500" cy="1117500"/>
          </a:xfrm>
          <a:prstGeom prst="ellipse">
            <a:avLst/>
          </a:prstGeom>
          <a:noFill/>
          <a:ln>
            <a:noFill/>
          </a:ln>
        </p:spPr>
      </p:sp>
      <p:sp>
        <p:nvSpPr>
          <p:cNvPr id="64" name="Google Shape;64;p10"/>
          <p:cNvSpPr txBox="1">
            <a:spLocks noGrp="1"/>
          </p:cNvSpPr>
          <p:nvPr>
            <p:ph type="sldNum" idx="12"/>
          </p:nvPr>
        </p:nvSpPr>
        <p:spPr>
          <a:xfrm>
            <a:off x="8306590" y="4616982"/>
            <a:ext cx="548700" cy="253800"/>
          </a:xfrm>
          <a:prstGeom prst="rect">
            <a:avLst/>
          </a:prstGeom>
        </p:spPr>
        <p:txBody>
          <a:bodyPr spcFirstLastPara="1" wrap="square" lIns="91425" tIns="91425" rIns="0" bIns="0" anchor="b" anchorCtr="0">
            <a:noAutofit/>
          </a:bodyPr>
          <a:lstStyle>
            <a:lvl1pPr lvl="0" algn="r">
              <a:buNone/>
              <a:defRPr sz="700">
                <a:latin typeface="Open Sans SemiBold"/>
                <a:ea typeface="Open Sans SemiBold"/>
                <a:cs typeface="Open Sans SemiBold"/>
                <a:sym typeface="Open Sans SemiBold"/>
              </a:defRPr>
            </a:lvl1pPr>
            <a:lvl2pPr lvl="1" algn="r">
              <a:buNone/>
              <a:defRPr sz="700">
                <a:latin typeface="Open Sans SemiBold"/>
                <a:ea typeface="Open Sans SemiBold"/>
                <a:cs typeface="Open Sans SemiBold"/>
                <a:sym typeface="Open Sans SemiBold"/>
              </a:defRPr>
            </a:lvl2pPr>
            <a:lvl3pPr lvl="2" algn="r">
              <a:buNone/>
              <a:defRPr sz="700">
                <a:latin typeface="Open Sans SemiBold"/>
                <a:ea typeface="Open Sans SemiBold"/>
                <a:cs typeface="Open Sans SemiBold"/>
                <a:sym typeface="Open Sans SemiBold"/>
              </a:defRPr>
            </a:lvl3pPr>
            <a:lvl4pPr lvl="3" algn="r">
              <a:buNone/>
              <a:defRPr sz="700">
                <a:latin typeface="Open Sans SemiBold"/>
                <a:ea typeface="Open Sans SemiBold"/>
                <a:cs typeface="Open Sans SemiBold"/>
                <a:sym typeface="Open Sans SemiBold"/>
              </a:defRPr>
            </a:lvl4pPr>
            <a:lvl5pPr lvl="4" algn="r">
              <a:buNone/>
              <a:defRPr sz="700">
                <a:latin typeface="Open Sans SemiBold"/>
                <a:ea typeface="Open Sans SemiBold"/>
                <a:cs typeface="Open Sans SemiBold"/>
                <a:sym typeface="Open Sans SemiBold"/>
              </a:defRPr>
            </a:lvl5pPr>
            <a:lvl6pPr lvl="5" algn="r">
              <a:buNone/>
              <a:defRPr sz="700">
                <a:latin typeface="Open Sans SemiBold"/>
                <a:ea typeface="Open Sans SemiBold"/>
                <a:cs typeface="Open Sans SemiBold"/>
                <a:sym typeface="Open Sans SemiBold"/>
              </a:defRPr>
            </a:lvl6pPr>
            <a:lvl7pPr lvl="6" algn="r">
              <a:buNone/>
              <a:defRPr sz="700">
                <a:latin typeface="Open Sans SemiBold"/>
                <a:ea typeface="Open Sans SemiBold"/>
                <a:cs typeface="Open Sans SemiBold"/>
                <a:sym typeface="Open Sans SemiBold"/>
              </a:defRPr>
            </a:lvl7pPr>
            <a:lvl8pPr lvl="7" algn="r">
              <a:buNone/>
              <a:defRPr sz="700">
                <a:latin typeface="Open Sans SemiBold"/>
                <a:ea typeface="Open Sans SemiBold"/>
                <a:cs typeface="Open Sans SemiBold"/>
                <a:sym typeface="Open Sans SemiBold"/>
              </a:defRPr>
            </a:lvl8pPr>
            <a:lvl9pPr lvl="8" algn="r">
              <a:buNone/>
              <a:defRPr sz="700">
                <a:latin typeface="Open Sans SemiBold"/>
                <a:ea typeface="Open Sans SemiBold"/>
                <a:cs typeface="Open Sans SemiBold"/>
                <a:sym typeface="Open Sans SemiBol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DF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3425" y="411308"/>
            <a:ext cx="81090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92644"/>
              </a:buClr>
              <a:buSzPts val="2800"/>
              <a:buFont typeface="Open Sans"/>
              <a:buNone/>
              <a:defRPr sz="2800" b="1">
                <a:solidFill>
                  <a:srgbClr val="192644"/>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68228" y="1152475"/>
            <a:ext cx="8159700" cy="3416400"/>
          </a:xfrm>
          <a:prstGeom prst="rect">
            <a:avLst/>
          </a:prstGeom>
          <a:noFill/>
          <a:ln>
            <a:noFill/>
          </a:ln>
        </p:spPr>
        <p:txBody>
          <a:bodyPr spcFirstLastPara="1" wrap="square" lIns="0" tIns="91425" rIns="91425" bIns="91425" anchor="t" anchorCtr="0">
            <a:normAutofit/>
          </a:bodyPr>
          <a:lstStyle>
            <a:lvl1pPr marL="457200" lvl="0" indent="-330200">
              <a:lnSpc>
                <a:spcPct val="115000"/>
              </a:lnSpc>
              <a:spcBef>
                <a:spcPts val="0"/>
              </a:spcBef>
              <a:spcAft>
                <a:spcPts val="0"/>
              </a:spcAft>
              <a:buClr>
                <a:srgbClr val="192644"/>
              </a:buClr>
              <a:buSzPts val="1600"/>
              <a:buFont typeface="Open Sans SemiBold"/>
              <a:buChar char="●"/>
              <a:defRPr sz="1600">
                <a:solidFill>
                  <a:srgbClr val="192644"/>
                </a:solidFill>
                <a:latin typeface="Open Sans SemiBold"/>
                <a:ea typeface="Open Sans SemiBold"/>
                <a:cs typeface="Open Sans SemiBold"/>
                <a:sym typeface="Open Sans SemiBold"/>
              </a:defRPr>
            </a:lvl1pPr>
            <a:lvl2pPr marL="914400" lvl="1"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2pPr>
            <a:lvl3pPr marL="1371600" lvl="2"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3pPr>
            <a:lvl4pPr marL="1828800" lvl="3"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4pPr>
            <a:lvl5pPr marL="2286000" lvl="4"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5pPr>
            <a:lvl6pPr marL="2743200" lvl="5"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6pPr>
            <a:lvl7pPr marL="3200400" lvl="6"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7pPr>
            <a:lvl8pPr marL="3657600" lvl="7"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8pPr>
            <a:lvl9pPr marL="4114800" lvl="8"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9pPr>
          </a:lstStyle>
          <a:p>
            <a:endParaRPr/>
          </a:p>
        </p:txBody>
      </p:sp>
      <p:sp>
        <p:nvSpPr>
          <p:cNvPr id="8" name="Google Shape;8;p1"/>
          <p:cNvSpPr txBox="1">
            <a:spLocks noGrp="1"/>
          </p:cNvSpPr>
          <p:nvPr>
            <p:ph type="sldNum" idx="12"/>
          </p:nvPr>
        </p:nvSpPr>
        <p:spPr>
          <a:xfrm>
            <a:off x="8306590" y="4616982"/>
            <a:ext cx="548700" cy="253800"/>
          </a:xfrm>
          <a:prstGeom prst="rect">
            <a:avLst/>
          </a:prstGeom>
          <a:noFill/>
          <a:ln>
            <a:noFill/>
          </a:ln>
        </p:spPr>
        <p:txBody>
          <a:bodyPr spcFirstLastPara="1" wrap="square" lIns="91425" tIns="91425" rIns="0" bIns="0" anchor="b" anchorCtr="0">
            <a:noAutofit/>
          </a:bodyPr>
          <a:lstStyle>
            <a:lvl1pPr lvl="0" algn="r">
              <a:buNone/>
              <a:defRPr sz="800">
                <a:latin typeface="Open Sans SemiBold"/>
                <a:ea typeface="Open Sans SemiBold"/>
                <a:cs typeface="Open Sans SemiBold"/>
                <a:sym typeface="Open Sans SemiBold"/>
              </a:defRPr>
            </a:lvl1pPr>
            <a:lvl2pPr lvl="1" algn="r">
              <a:buNone/>
              <a:defRPr sz="800">
                <a:latin typeface="Open Sans SemiBold"/>
                <a:ea typeface="Open Sans SemiBold"/>
                <a:cs typeface="Open Sans SemiBold"/>
                <a:sym typeface="Open Sans SemiBold"/>
              </a:defRPr>
            </a:lvl2pPr>
            <a:lvl3pPr lvl="2" algn="r">
              <a:buNone/>
              <a:defRPr sz="800">
                <a:latin typeface="Open Sans SemiBold"/>
                <a:ea typeface="Open Sans SemiBold"/>
                <a:cs typeface="Open Sans SemiBold"/>
                <a:sym typeface="Open Sans SemiBold"/>
              </a:defRPr>
            </a:lvl3pPr>
            <a:lvl4pPr lvl="3" algn="r">
              <a:buNone/>
              <a:defRPr sz="800">
                <a:latin typeface="Open Sans SemiBold"/>
                <a:ea typeface="Open Sans SemiBold"/>
                <a:cs typeface="Open Sans SemiBold"/>
                <a:sym typeface="Open Sans SemiBold"/>
              </a:defRPr>
            </a:lvl4pPr>
            <a:lvl5pPr lvl="4" algn="r">
              <a:buNone/>
              <a:defRPr sz="800">
                <a:latin typeface="Open Sans SemiBold"/>
                <a:ea typeface="Open Sans SemiBold"/>
                <a:cs typeface="Open Sans SemiBold"/>
                <a:sym typeface="Open Sans SemiBold"/>
              </a:defRPr>
            </a:lvl5pPr>
            <a:lvl6pPr lvl="5" algn="r">
              <a:buNone/>
              <a:defRPr sz="800">
                <a:latin typeface="Open Sans SemiBold"/>
                <a:ea typeface="Open Sans SemiBold"/>
                <a:cs typeface="Open Sans SemiBold"/>
                <a:sym typeface="Open Sans SemiBold"/>
              </a:defRPr>
            </a:lvl6pPr>
            <a:lvl7pPr lvl="6" algn="r">
              <a:buNone/>
              <a:defRPr sz="800">
                <a:latin typeface="Open Sans SemiBold"/>
                <a:ea typeface="Open Sans SemiBold"/>
                <a:cs typeface="Open Sans SemiBold"/>
                <a:sym typeface="Open Sans SemiBold"/>
              </a:defRPr>
            </a:lvl7pPr>
            <a:lvl8pPr lvl="7" algn="r">
              <a:buNone/>
              <a:defRPr sz="800">
                <a:latin typeface="Open Sans SemiBold"/>
                <a:ea typeface="Open Sans SemiBold"/>
                <a:cs typeface="Open Sans SemiBold"/>
                <a:sym typeface="Open Sans SemiBold"/>
              </a:defRPr>
            </a:lvl8pPr>
            <a:lvl9pPr lvl="8" algn="r">
              <a:buNone/>
              <a:defRPr sz="800">
                <a:latin typeface="Open Sans SemiBold"/>
                <a:ea typeface="Open Sans SemiBold"/>
                <a:cs typeface="Open Sans SemiBold"/>
                <a:sym typeface="Open Sans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60">
          <p15:clr>
            <a:srgbClr val="E46962"/>
          </p15:clr>
        </p15:guide>
        <p15:guide id="2" pos="5400">
          <p15:clr>
            <a:srgbClr val="E46962"/>
          </p15:clr>
        </p15:guide>
        <p15:guide id="3" orient="horz" pos="2878">
          <p15:clr>
            <a:srgbClr val="E46962"/>
          </p15:clr>
        </p15:guide>
        <p15:guide id="4" orient="horz" pos="3061">
          <p15:clr>
            <a:srgbClr val="E46962"/>
          </p15:clr>
        </p15:guide>
        <p15:guide id="5" pos="5581">
          <p15:clr>
            <a:srgbClr val="E46962"/>
          </p15:clr>
        </p15:guide>
        <p15:guide id="6" orient="horz" pos="360">
          <p15:clr>
            <a:srgbClr val="E46962"/>
          </p15:clr>
        </p15:guide>
        <p15:guide id="7" pos="179">
          <p15:clr>
            <a:srgbClr val="E46962"/>
          </p15:clr>
        </p15:guide>
        <p15:guide id="8" pos="541">
          <p15:clr>
            <a:srgbClr val="E46962"/>
          </p15:clr>
        </p15:guide>
        <p15:guide id="9" pos="721">
          <p15:clr>
            <a:srgbClr val="E46962"/>
          </p15:clr>
        </p15:guide>
        <p15:guide id="10" pos="5219">
          <p15:clr>
            <a:srgbClr val="E46962"/>
          </p15:clr>
        </p15:guide>
        <p15:guide id="11" orient="horz" pos="542">
          <p15:clr>
            <a:srgbClr val="E46962"/>
          </p15:clr>
        </p15:guide>
        <p15:guide id="12" orient="horz" pos="726">
          <p15:clr>
            <a:srgbClr val="E46962"/>
          </p15:clr>
        </p15:guide>
        <p15:guide id="13" orient="horz" pos="910">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13.gif"/><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hyperlink" Target="https://reutersinstitute.politics.ox.ac.uk/sites/default/files/2025-06/Digital_News-Report_2025.pdf" TargetMode="External"/><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hyperlink" Target="https://www.pewresearch.org/internet/2023/12/11/teens-social-media-and-technology-2023/"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toimisto@modia.fi" TargetMode="External"/><Relationship Id="rId2" Type="http://schemas.openxmlformats.org/officeDocument/2006/relationships/notesSlide" Target="../notesSlides/notesSlide5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mailto:outi.itavuo@aikakausmedia.f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title="paula3_kuva_AnniinaNissinen.jpg"/>
          <p:cNvPicPr preferRelativeResize="0">
            <a:picLocks noGrp="1"/>
          </p:cNvPicPr>
          <p:nvPr>
            <p:ph type="pic" idx="2"/>
          </p:nvPr>
        </p:nvPicPr>
        <p:blipFill rotWithShape="1">
          <a:blip r:embed="rId3">
            <a:alphaModFix/>
          </a:blip>
          <a:srcRect t="7742" b="7742"/>
          <a:stretch/>
        </p:blipFill>
        <p:spPr>
          <a:xfrm>
            <a:off x="4" y="285"/>
            <a:ext cx="9144005" cy="5154599"/>
          </a:xfrm>
          <a:prstGeom prst="rect">
            <a:avLst/>
          </a:prstGeom>
          <a:noFill/>
          <a:ln>
            <a:noFill/>
          </a:ln>
        </p:spPr>
      </p:pic>
      <p:sp>
        <p:nvSpPr>
          <p:cNvPr id="101" name="Google Shape;101;p17"/>
          <p:cNvSpPr/>
          <p:nvPr/>
        </p:nvSpPr>
        <p:spPr>
          <a:xfrm>
            <a:off x="-11250" y="-879"/>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a:effectLst>
            <a:outerShdw blurRad="485775" dist="495300" dir="6000000" algn="bl" rotWithShape="0">
              <a:srgbClr val="000000">
                <a:alpha val="7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102" name="Google Shape;102;p17"/>
          <p:cNvSpPr txBox="1">
            <a:spLocks noGrp="1"/>
          </p:cNvSpPr>
          <p:nvPr>
            <p:ph type="ctrTitle"/>
          </p:nvPr>
        </p:nvSpPr>
        <p:spPr>
          <a:xfrm>
            <a:off x="571500" y="2166058"/>
            <a:ext cx="8001000" cy="1276800"/>
          </a:xfrm>
          <a:prstGeom prst="rect">
            <a:avLst/>
          </a:prstGeom>
        </p:spPr>
        <p:txBody>
          <a:bodyPr spcFirstLastPara="1" wrap="square" lIns="91425" tIns="91425" rIns="91425" bIns="91425" anchor="b" anchorCtr="0">
            <a:normAutofit fontScale="90000"/>
          </a:bodyPr>
          <a:lstStyle/>
          <a:p>
            <a:pPr marL="0" lvl="0" indent="0" algn="ctr" rtl="0">
              <a:spcBef>
                <a:spcPts val="1000"/>
              </a:spcBef>
              <a:spcAft>
                <a:spcPts val="0"/>
              </a:spcAft>
              <a:buNone/>
            </a:pPr>
            <a:r>
              <a:rPr lang="en" sz="3200">
                <a:solidFill>
                  <a:schemeClr val="lt1"/>
                </a:solidFill>
              </a:rPr>
              <a:t>Nuorten kulutuskäyttäytyminen:</a:t>
            </a:r>
            <a:endParaRPr sz="3200">
              <a:solidFill>
                <a:schemeClr val="lt1"/>
              </a:solidFill>
            </a:endParaRPr>
          </a:p>
          <a:p>
            <a:pPr marL="0" lvl="0" indent="0" algn="ctr" rtl="0">
              <a:spcBef>
                <a:spcPts val="1000"/>
              </a:spcBef>
              <a:spcAft>
                <a:spcPts val="0"/>
              </a:spcAft>
              <a:buNone/>
            </a:pPr>
            <a:r>
              <a:rPr lang="en" sz="3000" b="0">
                <a:solidFill>
                  <a:schemeClr val="lt1"/>
                </a:solidFill>
                <a:latin typeface="Open Sans SemiBold"/>
                <a:ea typeface="Open Sans SemiBold"/>
                <a:cs typeface="Open Sans SemiBold"/>
                <a:sym typeface="Open Sans SemiBold"/>
              </a:rPr>
              <a:t>Tiktokista aikakausmedioiden tilaajiksi </a:t>
            </a:r>
            <a:br>
              <a:rPr lang="en" sz="3000" b="0">
                <a:solidFill>
                  <a:schemeClr val="lt1"/>
                </a:solidFill>
                <a:latin typeface="Open Sans SemiBold"/>
                <a:ea typeface="Open Sans SemiBold"/>
                <a:cs typeface="Open Sans SemiBold"/>
                <a:sym typeface="Open Sans SemiBold"/>
              </a:rPr>
            </a:br>
            <a:r>
              <a:rPr lang="en" sz="3000" b="0">
                <a:solidFill>
                  <a:schemeClr val="lt1"/>
                </a:solidFill>
                <a:latin typeface="Open Sans SemiBold"/>
                <a:ea typeface="Open Sans SemiBold"/>
                <a:cs typeface="Open Sans SemiBold"/>
                <a:sym typeface="Open Sans SemiBold"/>
              </a:rPr>
              <a:t>ja sitoutuneeksi yleisöksi</a:t>
            </a:r>
            <a:endParaRPr sz="3000" b="0">
              <a:solidFill>
                <a:schemeClr val="lt1"/>
              </a:solidFill>
              <a:latin typeface="Open Sans SemiBold"/>
              <a:ea typeface="Open Sans SemiBold"/>
              <a:cs typeface="Open Sans SemiBold"/>
              <a:sym typeface="Open Sans SemiBold"/>
            </a:endParaRPr>
          </a:p>
        </p:txBody>
      </p:sp>
      <p:sp>
        <p:nvSpPr>
          <p:cNvPr id="103" name="Google Shape;103;p17"/>
          <p:cNvSpPr txBox="1">
            <a:spLocks noGrp="1"/>
          </p:cNvSpPr>
          <p:nvPr>
            <p:ph type="subTitle" idx="1"/>
          </p:nvPr>
        </p:nvSpPr>
        <p:spPr>
          <a:xfrm>
            <a:off x="571500" y="3679910"/>
            <a:ext cx="8001000" cy="792600"/>
          </a:xfrm>
          <a:prstGeom prst="rect">
            <a:avLst/>
          </a:prstGeom>
        </p:spPr>
        <p:txBody>
          <a:bodyPr spcFirstLastPara="1" wrap="square" lIns="0" tIns="91425" rIns="91425" bIns="91425" anchor="t" anchorCtr="0">
            <a:normAutofit/>
          </a:bodyPr>
          <a:lstStyle/>
          <a:p>
            <a:pPr marL="0" lvl="0" indent="0" algn="ctr" rtl="0">
              <a:spcBef>
                <a:spcPts val="0"/>
              </a:spcBef>
              <a:spcAft>
                <a:spcPts val="0"/>
              </a:spcAft>
              <a:buNone/>
            </a:pPr>
            <a:r>
              <a:rPr lang="en" sz="1400">
                <a:solidFill>
                  <a:schemeClr val="lt1"/>
                </a:solidFill>
              </a:rPr>
              <a:t>Modia Research &amp; Aikakausmedia</a:t>
            </a:r>
            <a:endParaRPr sz="1400">
              <a:solidFill>
                <a:schemeClr val="lt1"/>
              </a:solidFill>
            </a:endParaRPr>
          </a:p>
          <a:p>
            <a:pPr marL="0" lvl="0" indent="0" algn="ctr" rtl="0">
              <a:spcBef>
                <a:spcPts val="0"/>
              </a:spcBef>
              <a:spcAft>
                <a:spcPts val="0"/>
              </a:spcAft>
              <a:buNone/>
            </a:pPr>
            <a:endParaRPr>
              <a:solidFill>
                <a:schemeClr val="dk1"/>
              </a:solidFill>
            </a:endParaRPr>
          </a:p>
          <a:p>
            <a:pPr marL="0" lvl="0" indent="0" algn="l" rtl="0">
              <a:spcBef>
                <a:spcPts val="0"/>
              </a:spcBef>
              <a:spcAft>
                <a:spcPts val="0"/>
              </a:spcAft>
              <a:buNone/>
            </a:pPr>
            <a:endParaRPr sz="1300">
              <a:solidFill>
                <a:schemeClr val="dk1"/>
              </a:solidFill>
              <a:highlight>
                <a:srgbClr val="FFFF00"/>
              </a:highlight>
            </a:endParaRPr>
          </a:p>
        </p:txBody>
      </p:sp>
      <p:pic>
        <p:nvPicPr>
          <p:cNvPr id="104" name="Google Shape;104;p17" title="Aikakausmedia-logo-valkoinen-RGB.png"/>
          <p:cNvPicPr preferRelativeResize="0"/>
          <p:nvPr/>
        </p:nvPicPr>
        <p:blipFill rotWithShape="1">
          <a:blip r:embed="rId4">
            <a:alphaModFix/>
          </a:blip>
          <a:srcRect t="42838" b="41255"/>
          <a:stretch/>
        </p:blipFill>
        <p:spPr>
          <a:xfrm>
            <a:off x="6678786" y="755479"/>
            <a:ext cx="1876850" cy="298528"/>
          </a:xfrm>
          <a:prstGeom prst="rect">
            <a:avLst/>
          </a:prstGeom>
          <a:noFill/>
          <a:ln>
            <a:noFill/>
          </a:ln>
        </p:spPr>
      </p:pic>
      <p:pic>
        <p:nvPicPr>
          <p:cNvPr id="105" name="Google Shape;105;p17"/>
          <p:cNvPicPr preferRelativeResize="0"/>
          <p:nvPr/>
        </p:nvPicPr>
        <p:blipFill>
          <a:blip r:embed="rId5">
            <a:alphaModFix/>
          </a:blip>
          <a:stretch>
            <a:fillRect/>
          </a:stretch>
        </p:blipFill>
        <p:spPr>
          <a:xfrm>
            <a:off x="581625" y="491476"/>
            <a:ext cx="1239802" cy="826524"/>
          </a:xfrm>
          <a:prstGeom prst="rect">
            <a:avLst/>
          </a:prstGeom>
          <a:noFill/>
          <a:ln>
            <a:noFill/>
          </a:ln>
        </p:spPr>
      </p:pic>
      <p:cxnSp>
        <p:nvCxnSpPr>
          <p:cNvPr id="106" name="Google Shape;106;p17"/>
          <p:cNvCxnSpPr/>
          <p:nvPr/>
        </p:nvCxnSpPr>
        <p:spPr>
          <a:xfrm>
            <a:off x="581625" y="1448275"/>
            <a:ext cx="79740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title="someparvekkeella1_kuva_AnniinaNissinen.jpeg"/>
          <p:cNvPicPr preferRelativeResize="0">
            <a:picLocks noGrp="1"/>
          </p:cNvPicPr>
          <p:nvPr>
            <p:ph type="pic" idx="2"/>
          </p:nvPr>
        </p:nvPicPr>
        <p:blipFill rotWithShape="1">
          <a:blip r:embed="rId3">
            <a:alphaModFix/>
          </a:blip>
          <a:srcRect t="7714" b="7705"/>
          <a:stretch/>
        </p:blipFill>
        <p:spPr>
          <a:xfrm>
            <a:off x="-13371" y="-2129"/>
            <a:ext cx="9144003" cy="5154598"/>
          </a:xfrm>
          <a:prstGeom prst="rect">
            <a:avLst/>
          </a:prstGeom>
        </p:spPr>
      </p:pic>
      <p:sp>
        <p:nvSpPr>
          <p:cNvPr id="176" name="Google Shape;176;p26"/>
          <p:cNvSpPr/>
          <p:nvPr/>
        </p:nvSpPr>
        <p:spPr>
          <a:xfrm>
            <a:off x="-4525" y="-28275"/>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177" name="Google Shape;177;p26"/>
          <p:cNvSpPr txBox="1">
            <a:spLocks noGrp="1"/>
          </p:cNvSpPr>
          <p:nvPr>
            <p:ph type="title" idx="4294967295"/>
          </p:nvPr>
        </p:nvSpPr>
        <p:spPr>
          <a:xfrm>
            <a:off x="561552" y="419104"/>
            <a:ext cx="4852500" cy="140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chemeClr val="lt1"/>
                </a:solidFill>
              </a:rPr>
              <a:t>2. Tulokset</a:t>
            </a:r>
            <a:endParaRPr sz="2700">
              <a:solidFill>
                <a:schemeClr val="lt1"/>
              </a:solidFill>
            </a:endParaRPr>
          </a:p>
        </p:txBody>
      </p:sp>
      <p:cxnSp>
        <p:nvCxnSpPr>
          <p:cNvPr id="178" name="Google Shape;178;p26"/>
          <p:cNvCxnSpPr/>
          <p:nvPr/>
        </p:nvCxnSpPr>
        <p:spPr>
          <a:xfrm>
            <a:off x="1132975" y="4568875"/>
            <a:ext cx="7729500" cy="0"/>
          </a:xfrm>
          <a:prstGeom prst="straightConnector1">
            <a:avLst/>
          </a:prstGeom>
          <a:noFill/>
          <a:ln w="9525" cap="flat" cmpd="sng">
            <a:solidFill>
              <a:schemeClr val="dk2"/>
            </a:solidFill>
            <a:prstDash val="solid"/>
            <a:round/>
            <a:headEnd type="none" w="med" len="med"/>
            <a:tailEnd type="none" w="med" len="med"/>
          </a:ln>
        </p:spPr>
      </p:cxnSp>
      <p:pic>
        <p:nvPicPr>
          <p:cNvPr id="179" name="Google Shape;179;p26"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pic>
        <p:nvPicPr>
          <p:cNvPr id="180" name="Google Shape;180;p26" title="Aikakausmedia-logo-valkoinen-RGB.png"/>
          <p:cNvPicPr preferRelativeResize="0"/>
          <p:nvPr/>
        </p:nvPicPr>
        <p:blipFill rotWithShape="1">
          <a:blip r:embed="rId5">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Nuorten mielikuvat aikakausmedioista</a:t>
            </a:r>
            <a:endParaRPr/>
          </a:p>
        </p:txBody>
      </p:sp>
      <p:sp>
        <p:nvSpPr>
          <p:cNvPr id="186" name="Google Shape;186;p27"/>
          <p:cNvSpPr txBox="1">
            <a:spLocks noGrp="1"/>
          </p:cNvSpPr>
          <p:nvPr>
            <p:ph type="body" idx="1"/>
          </p:nvPr>
        </p:nvSpPr>
        <p:spPr>
          <a:xfrm>
            <a:off x="571500" y="1191775"/>
            <a:ext cx="5511900" cy="3343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1300">
                <a:latin typeface="Open Sans Medium"/>
                <a:ea typeface="Open Sans Medium"/>
                <a:cs typeface="Open Sans Medium"/>
                <a:sym typeface="Open Sans Medium"/>
              </a:rPr>
              <a:t>Aikakausmedian </a:t>
            </a:r>
            <a:r>
              <a:rPr lang="en" sz="1300" b="1">
                <a:latin typeface="Open Sans"/>
                <a:ea typeface="Open Sans"/>
                <a:cs typeface="Open Sans"/>
                <a:sym typeface="Open Sans"/>
              </a:rPr>
              <a:t>käsite on monille epäselvä ja etäinen</a:t>
            </a:r>
            <a:r>
              <a:rPr lang="en" sz="1300">
                <a:latin typeface="Open Sans Medium"/>
                <a:ea typeface="Open Sans Medium"/>
                <a:cs typeface="Open Sans Medium"/>
                <a:sym typeface="Open Sans Medium"/>
              </a:rPr>
              <a:t>, ja se yhdistyy usein ensisijaisesti mielikuviin painetuista lehdistä, joita nähdään esimerkiksi kaupoissa kassan vieressä, hammaslääkäreiden ja muiden palveluiden odotushuoneissa sekä isovanhempien luona. Nuoret kertovat lukevansa aikakauslehtiä odotushuoneissa ja mummoloissa </a:t>
            </a:r>
            <a:r>
              <a:rPr lang="en" sz="1300" b="1">
                <a:latin typeface="Open Sans"/>
                <a:ea typeface="Open Sans"/>
                <a:cs typeface="Open Sans"/>
                <a:sym typeface="Open Sans"/>
              </a:rPr>
              <a:t>ajan tappamiseksi ja viihteen vuoksi</a:t>
            </a:r>
            <a:r>
              <a:rPr lang="en" sz="1300">
                <a:latin typeface="Open Sans Medium"/>
                <a:ea typeface="Open Sans Medium"/>
                <a:cs typeface="Open Sans Medium"/>
                <a:sym typeface="Open Sans Medium"/>
              </a:rPr>
              <a:t>, “</a:t>
            </a:r>
            <a:r>
              <a:rPr lang="en" sz="1300" i="1">
                <a:latin typeface="Open Sans Medium"/>
                <a:ea typeface="Open Sans Medium"/>
                <a:cs typeface="Open Sans Medium"/>
                <a:sym typeface="Open Sans Medium"/>
              </a:rPr>
              <a:t>kun on oikeasti ollut tylsää</a:t>
            </a:r>
            <a:r>
              <a:rPr lang="en" sz="1300">
                <a:latin typeface="Open Sans Medium"/>
                <a:ea typeface="Open Sans Medium"/>
                <a:cs typeface="Open Sans Medium"/>
                <a:sym typeface="Open Sans Medium"/>
              </a:rPr>
              <a:t>”. </a:t>
            </a:r>
            <a:endParaRPr sz="1300">
              <a:latin typeface="Open Sans Medium"/>
              <a:ea typeface="Open Sans Medium"/>
              <a:cs typeface="Open Sans Medium"/>
              <a:sym typeface="Open Sans Medium"/>
            </a:endParaRPr>
          </a:p>
          <a:p>
            <a:pPr marL="0" lvl="0" indent="0" algn="l" rtl="0">
              <a:spcBef>
                <a:spcPts val="1000"/>
              </a:spcBef>
              <a:spcAft>
                <a:spcPts val="1000"/>
              </a:spcAft>
              <a:buNone/>
            </a:pPr>
            <a:r>
              <a:rPr lang="en" sz="1300">
                <a:latin typeface="Open Sans Medium"/>
                <a:ea typeface="Open Sans Medium"/>
                <a:cs typeface="Open Sans Medium"/>
                <a:sym typeface="Open Sans Medium"/>
              </a:rPr>
              <a:t>Lisäksi nuoret muistavat lapsuudestaan aikakauslehtiä, kuten Demi-, Suosikki- ja Sabriinan Salaisuudet -lehdet. Lehtien lisäksi he tiedostavat aikakausmedioiden </a:t>
            </a:r>
            <a:br>
              <a:rPr lang="en" sz="1300">
                <a:latin typeface="Open Sans Medium"/>
                <a:ea typeface="Open Sans Medium"/>
                <a:cs typeface="Open Sans Medium"/>
                <a:sym typeface="Open Sans Medium"/>
              </a:rPr>
            </a:br>
            <a:r>
              <a:rPr lang="en" sz="1300">
                <a:latin typeface="Open Sans Medium"/>
                <a:ea typeface="Open Sans Medium"/>
                <a:cs typeface="Open Sans Medium"/>
                <a:sym typeface="Open Sans Medium"/>
              </a:rPr>
              <a:t>tuottavan myös digitaalista sisältöä.</a:t>
            </a:r>
            <a:endParaRPr sz="1300">
              <a:latin typeface="Open Sans Medium"/>
              <a:ea typeface="Open Sans Medium"/>
              <a:cs typeface="Open Sans Medium"/>
              <a:sym typeface="Open Sans Medium"/>
            </a:endParaRPr>
          </a:p>
        </p:txBody>
      </p:sp>
      <p:sp>
        <p:nvSpPr>
          <p:cNvPr id="187" name="Google Shape;187;p27"/>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Nuorten mielikuvat aikakausmedioista</a:t>
            </a:r>
            <a:endParaRPr/>
          </a:p>
        </p:txBody>
      </p:sp>
      <p:sp>
        <p:nvSpPr>
          <p:cNvPr id="193" name="Google Shape;193;p28"/>
          <p:cNvSpPr txBox="1">
            <a:spLocks noGrp="1"/>
          </p:cNvSpPr>
          <p:nvPr>
            <p:ph type="body" idx="1"/>
          </p:nvPr>
        </p:nvSpPr>
        <p:spPr>
          <a:xfrm>
            <a:off x="571500" y="1191775"/>
            <a:ext cx="4962600" cy="33438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1300">
                <a:latin typeface="Open Sans Medium"/>
                <a:ea typeface="Open Sans Medium"/>
                <a:cs typeface="Open Sans Medium"/>
                <a:sym typeface="Open Sans Medium"/>
              </a:rPr>
              <a:t>Osa haastatelluista mieltää aikakausmediasisällön olevan tyyliltään esimerkiksi </a:t>
            </a:r>
            <a:r>
              <a:rPr lang="en" sz="1300" b="1">
                <a:latin typeface="Open Sans"/>
                <a:ea typeface="Open Sans"/>
                <a:cs typeface="Open Sans"/>
                <a:sym typeface="Open Sans"/>
              </a:rPr>
              <a:t>“</a:t>
            </a:r>
            <a:r>
              <a:rPr lang="en" sz="1300" b="1" i="1">
                <a:latin typeface="Open Sans"/>
                <a:ea typeface="Open Sans"/>
                <a:cs typeface="Open Sans"/>
                <a:sym typeface="Open Sans"/>
              </a:rPr>
              <a:t>juoruja ja muuta soopaa</a:t>
            </a:r>
            <a:r>
              <a:rPr lang="en" sz="1300" b="1">
                <a:latin typeface="Open Sans"/>
                <a:ea typeface="Open Sans"/>
                <a:cs typeface="Open Sans"/>
                <a:sym typeface="Open Sans"/>
              </a:rPr>
              <a:t>”</a:t>
            </a:r>
            <a:r>
              <a:rPr lang="en" sz="1300">
                <a:latin typeface="Open Sans Medium"/>
                <a:ea typeface="Open Sans Medium"/>
                <a:cs typeface="Open Sans Medium"/>
                <a:sym typeface="Open Sans Medium"/>
              </a:rPr>
              <a:t>. Toisaalta osa nuorista pitää aikakausmedioiden sisältöjä pääsääntöisesti </a:t>
            </a:r>
            <a:r>
              <a:rPr lang="en" sz="1300" b="1">
                <a:latin typeface="Open Sans"/>
                <a:ea typeface="Open Sans"/>
                <a:cs typeface="Open Sans"/>
                <a:sym typeface="Open Sans"/>
              </a:rPr>
              <a:t>asiapitoisina ja luotettavina</a:t>
            </a:r>
            <a:r>
              <a:rPr lang="en" sz="1300">
                <a:latin typeface="Open Sans Medium"/>
                <a:ea typeface="Open Sans Medium"/>
                <a:cs typeface="Open Sans Medium"/>
                <a:sym typeface="Open Sans Medium"/>
              </a:rPr>
              <a:t>.</a:t>
            </a:r>
            <a:endParaRPr sz="1300">
              <a:latin typeface="Open Sans Medium"/>
              <a:ea typeface="Open Sans Medium"/>
              <a:cs typeface="Open Sans Medium"/>
              <a:sym typeface="Open Sans Medium"/>
            </a:endParaRPr>
          </a:p>
          <a:p>
            <a:pPr marL="0" lvl="0" indent="0" algn="l" rtl="0">
              <a:spcBef>
                <a:spcPts val="1000"/>
              </a:spcBef>
              <a:spcAft>
                <a:spcPts val="1000"/>
              </a:spcAft>
              <a:buNone/>
            </a:pPr>
            <a:r>
              <a:rPr lang="en" sz="1300">
                <a:latin typeface="Open Sans Medium"/>
                <a:ea typeface="Open Sans Medium"/>
                <a:cs typeface="Open Sans Medium"/>
                <a:sym typeface="Open Sans Medium"/>
              </a:rPr>
              <a:t>Lisäksi perinteisen uutismedian ja aikakausmedian käsitteet sekoittuvat nuorten mielikuvissa. Nuoret esimerkiksi pohtivat, ovatko IS Extra ja Uusi Juttu -media aikakausmedioita.</a:t>
            </a:r>
            <a:endParaRPr sz="1300">
              <a:latin typeface="Open Sans Medium"/>
              <a:ea typeface="Open Sans Medium"/>
              <a:cs typeface="Open Sans Medium"/>
              <a:sym typeface="Open Sans Medium"/>
            </a:endParaRPr>
          </a:p>
        </p:txBody>
      </p:sp>
      <p:sp>
        <p:nvSpPr>
          <p:cNvPr id="194" name="Google Shape;194;p2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9" title="Screenshot 2026-03-06 at 8.45.18.png"/>
          <p:cNvPicPr preferRelativeResize="0"/>
          <p:nvPr/>
        </p:nvPicPr>
        <p:blipFill>
          <a:blip r:embed="rId3">
            <a:alphaModFix/>
          </a:blip>
          <a:stretch>
            <a:fillRect/>
          </a:stretch>
        </p:blipFill>
        <p:spPr>
          <a:xfrm>
            <a:off x="7809151" y="3374255"/>
            <a:ext cx="1039815" cy="846824"/>
          </a:xfrm>
          <a:prstGeom prst="rect">
            <a:avLst/>
          </a:prstGeom>
          <a:noFill/>
          <a:ln>
            <a:noFill/>
          </a:ln>
        </p:spPr>
      </p:pic>
      <p:pic>
        <p:nvPicPr>
          <p:cNvPr id="200" name="Google Shape;200;p29" title="Screenshot 2026-03-06 at 8.45.49.png"/>
          <p:cNvPicPr preferRelativeResize="0"/>
          <p:nvPr/>
        </p:nvPicPr>
        <p:blipFill>
          <a:blip r:embed="rId4">
            <a:alphaModFix/>
          </a:blip>
          <a:stretch>
            <a:fillRect/>
          </a:stretch>
        </p:blipFill>
        <p:spPr>
          <a:xfrm>
            <a:off x="2409459" y="1501329"/>
            <a:ext cx="1752450" cy="347821"/>
          </a:xfrm>
          <a:prstGeom prst="rect">
            <a:avLst/>
          </a:prstGeom>
          <a:noFill/>
          <a:ln>
            <a:noFill/>
          </a:ln>
        </p:spPr>
      </p:pic>
      <p:pic>
        <p:nvPicPr>
          <p:cNvPr id="201" name="Google Shape;201;p29" title="Screenshot 2026-03-06 at 9.00.04.png"/>
          <p:cNvPicPr preferRelativeResize="0"/>
          <p:nvPr/>
        </p:nvPicPr>
        <p:blipFill>
          <a:blip r:embed="rId5">
            <a:alphaModFix/>
          </a:blip>
          <a:stretch>
            <a:fillRect/>
          </a:stretch>
        </p:blipFill>
        <p:spPr>
          <a:xfrm>
            <a:off x="571515" y="2953708"/>
            <a:ext cx="1563700" cy="1276140"/>
          </a:xfrm>
          <a:prstGeom prst="rect">
            <a:avLst/>
          </a:prstGeom>
          <a:noFill/>
          <a:ln>
            <a:noFill/>
          </a:ln>
        </p:spPr>
      </p:pic>
      <p:pic>
        <p:nvPicPr>
          <p:cNvPr id="202" name="Google Shape;202;p29"/>
          <p:cNvPicPr preferRelativeResize="0"/>
          <p:nvPr/>
        </p:nvPicPr>
        <p:blipFill>
          <a:blip r:embed="rId6">
            <a:alphaModFix/>
          </a:blip>
          <a:stretch>
            <a:fillRect/>
          </a:stretch>
        </p:blipFill>
        <p:spPr>
          <a:xfrm>
            <a:off x="5281557" y="2347374"/>
            <a:ext cx="3557218" cy="597625"/>
          </a:xfrm>
          <a:prstGeom prst="rect">
            <a:avLst/>
          </a:prstGeom>
          <a:noFill/>
          <a:ln>
            <a:noFill/>
          </a:ln>
        </p:spPr>
      </p:pic>
      <p:sp>
        <p:nvSpPr>
          <p:cNvPr id="203" name="Google Shape;203;p29"/>
          <p:cNvSpPr txBox="1"/>
          <p:nvPr/>
        </p:nvSpPr>
        <p:spPr>
          <a:xfrm>
            <a:off x="4362268" y="1878550"/>
            <a:ext cx="2539200" cy="2539200"/>
          </a:xfrm>
          <a:prstGeom prst="rect">
            <a:avLst/>
          </a:prstGeom>
          <a:noFill/>
          <a:ln>
            <a:noFill/>
          </a:ln>
        </p:spPr>
        <p:txBody>
          <a:bodyPr spcFirstLastPara="1" wrap="square" lIns="77375" tIns="77375" rIns="77375" bIns="77375" anchor="ctr" anchorCtr="0">
            <a:noAutofit/>
          </a:bodyPr>
          <a:lstStyle/>
          <a:p>
            <a:pPr marL="0" lvl="0" indent="0" algn="l" rtl="0">
              <a:lnSpc>
                <a:spcPct val="115000"/>
              </a:lnSpc>
              <a:spcBef>
                <a:spcPts val="0"/>
              </a:spcBef>
              <a:spcAft>
                <a:spcPts val="0"/>
              </a:spcAft>
              <a:buNone/>
            </a:pPr>
            <a:endParaRPr sz="1185"/>
          </a:p>
        </p:txBody>
      </p:sp>
      <p:pic>
        <p:nvPicPr>
          <p:cNvPr id="204" name="Google Shape;204;p29"/>
          <p:cNvPicPr preferRelativeResize="0"/>
          <p:nvPr/>
        </p:nvPicPr>
        <p:blipFill>
          <a:blip r:embed="rId7">
            <a:alphaModFix/>
          </a:blip>
          <a:stretch>
            <a:fillRect/>
          </a:stretch>
        </p:blipFill>
        <p:spPr>
          <a:xfrm>
            <a:off x="605965" y="1671007"/>
            <a:ext cx="660998" cy="635018"/>
          </a:xfrm>
          <a:prstGeom prst="rect">
            <a:avLst/>
          </a:prstGeom>
          <a:noFill/>
          <a:ln>
            <a:noFill/>
          </a:ln>
        </p:spPr>
      </p:pic>
      <p:pic>
        <p:nvPicPr>
          <p:cNvPr id="205" name="Google Shape;205;p29"/>
          <p:cNvPicPr preferRelativeResize="0"/>
          <p:nvPr/>
        </p:nvPicPr>
        <p:blipFill>
          <a:blip r:embed="rId8">
            <a:alphaModFix/>
          </a:blip>
          <a:stretch>
            <a:fillRect/>
          </a:stretch>
        </p:blipFill>
        <p:spPr>
          <a:xfrm>
            <a:off x="8178950" y="981725"/>
            <a:ext cx="661025" cy="661025"/>
          </a:xfrm>
          <a:prstGeom prst="rect">
            <a:avLst/>
          </a:prstGeom>
          <a:noFill/>
          <a:ln>
            <a:noFill/>
          </a:ln>
        </p:spPr>
      </p:pic>
      <p:pic>
        <p:nvPicPr>
          <p:cNvPr id="206" name="Google Shape;206;p29"/>
          <p:cNvPicPr preferRelativeResize="0"/>
          <p:nvPr/>
        </p:nvPicPr>
        <p:blipFill>
          <a:blip r:embed="rId9">
            <a:alphaModFix amt="85000"/>
          </a:blip>
          <a:stretch>
            <a:fillRect/>
          </a:stretch>
        </p:blipFill>
        <p:spPr>
          <a:xfrm>
            <a:off x="7486007" y="1807284"/>
            <a:ext cx="1752441" cy="325455"/>
          </a:xfrm>
          <a:prstGeom prst="rect">
            <a:avLst/>
          </a:prstGeom>
          <a:noFill/>
          <a:ln>
            <a:noFill/>
          </a:ln>
        </p:spPr>
      </p:pic>
      <p:pic>
        <p:nvPicPr>
          <p:cNvPr id="207" name="Google Shape;207;p29"/>
          <p:cNvPicPr preferRelativeResize="0"/>
          <p:nvPr/>
        </p:nvPicPr>
        <p:blipFill>
          <a:blip r:embed="rId10">
            <a:alphaModFix/>
          </a:blip>
          <a:stretch>
            <a:fillRect/>
          </a:stretch>
        </p:blipFill>
        <p:spPr>
          <a:xfrm>
            <a:off x="6229635" y="3937465"/>
            <a:ext cx="1039814" cy="283600"/>
          </a:xfrm>
          <a:prstGeom prst="rect">
            <a:avLst/>
          </a:prstGeom>
          <a:noFill/>
          <a:ln>
            <a:noFill/>
          </a:ln>
        </p:spPr>
      </p:pic>
      <p:pic>
        <p:nvPicPr>
          <p:cNvPr id="208" name="Google Shape;208;p29"/>
          <p:cNvPicPr preferRelativeResize="0"/>
          <p:nvPr/>
        </p:nvPicPr>
        <p:blipFill>
          <a:blip r:embed="rId11">
            <a:alphaModFix/>
          </a:blip>
          <a:stretch>
            <a:fillRect/>
          </a:stretch>
        </p:blipFill>
        <p:spPr>
          <a:xfrm>
            <a:off x="571501" y="2487474"/>
            <a:ext cx="1391483" cy="325451"/>
          </a:xfrm>
          <a:prstGeom prst="rect">
            <a:avLst/>
          </a:prstGeom>
          <a:noFill/>
          <a:ln>
            <a:noFill/>
          </a:ln>
        </p:spPr>
      </p:pic>
      <p:pic>
        <p:nvPicPr>
          <p:cNvPr id="209" name="Google Shape;209;p29"/>
          <p:cNvPicPr preferRelativeResize="0"/>
          <p:nvPr/>
        </p:nvPicPr>
        <p:blipFill>
          <a:blip r:embed="rId12">
            <a:alphaModFix/>
          </a:blip>
          <a:stretch>
            <a:fillRect/>
          </a:stretch>
        </p:blipFill>
        <p:spPr>
          <a:xfrm>
            <a:off x="6311550" y="3108599"/>
            <a:ext cx="919369" cy="572700"/>
          </a:xfrm>
          <a:prstGeom prst="rect">
            <a:avLst/>
          </a:prstGeom>
          <a:noFill/>
          <a:ln>
            <a:noFill/>
          </a:ln>
        </p:spPr>
      </p:pic>
      <p:pic>
        <p:nvPicPr>
          <p:cNvPr id="210" name="Google Shape;210;p29"/>
          <p:cNvPicPr preferRelativeResize="0"/>
          <p:nvPr/>
        </p:nvPicPr>
        <p:blipFill>
          <a:blip r:embed="rId13">
            <a:alphaModFix/>
          </a:blip>
          <a:stretch>
            <a:fillRect/>
          </a:stretch>
        </p:blipFill>
        <p:spPr>
          <a:xfrm>
            <a:off x="2585013" y="3621626"/>
            <a:ext cx="1739883" cy="647700"/>
          </a:xfrm>
          <a:prstGeom prst="rect">
            <a:avLst/>
          </a:prstGeom>
          <a:noFill/>
          <a:ln>
            <a:noFill/>
          </a:ln>
        </p:spPr>
      </p:pic>
      <p:pic>
        <p:nvPicPr>
          <p:cNvPr id="211" name="Google Shape;211;p29"/>
          <p:cNvPicPr preferRelativeResize="0"/>
          <p:nvPr/>
        </p:nvPicPr>
        <p:blipFill>
          <a:blip r:embed="rId14">
            <a:alphaModFix/>
          </a:blip>
          <a:stretch>
            <a:fillRect/>
          </a:stretch>
        </p:blipFill>
        <p:spPr>
          <a:xfrm>
            <a:off x="1515648" y="1050028"/>
            <a:ext cx="749900" cy="749921"/>
          </a:xfrm>
          <a:prstGeom prst="rect">
            <a:avLst/>
          </a:prstGeom>
          <a:noFill/>
          <a:ln>
            <a:noFill/>
          </a:ln>
        </p:spPr>
      </p:pic>
      <p:pic>
        <p:nvPicPr>
          <p:cNvPr id="212" name="Google Shape;212;p29"/>
          <p:cNvPicPr preferRelativeResize="0"/>
          <p:nvPr/>
        </p:nvPicPr>
        <p:blipFill>
          <a:blip r:embed="rId15">
            <a:alphaModFix/>
          </a:blip>
          <a:stretch>
            <a:fillRect/>
          </a:stretch>
        </p:blipFill>
        <p:spPr>
          <a:xfrm>
            <a:off x="2486271" y="2948653"/>
            <a:ext cx="1226072" cy="490411"/>
          </a:xfrm>
          <a:prstGeom prst="rect">
            <a:avLst/>
          </a:prstGeom>
          <a:noFill/>
          <a:ln>
            <a:noFill/>
          </a:ln>
        </p:spPr>
      </p:pic>
      <p:pic>
        <p:nvPicPr>
          <p:cNvPr id="213" name="Google Shape;213;p29"/>
          <p:cNvPicPr preferRelativeResize="0"/>
          <p:nvPr/>
        </p:nvPicPr>
        <p:blipFill>
          <a:blip r:embed="rId16">
            <a:alphaModFix/>
          </a:blip>
          <a:stretch>
            <a:fillRect/>
          </a:stretch>
        </p:blipFill>
        <p:spPr>
          <a:xfrm>
            <a:off x="4340606" y="3147302"/>
            <a:ext cx="1263171" cy="458269"/>
          </a:xfrm>
          <a:prstGeom prst="rect">
            <a:avLst/>
          </a:prstGeom>
          <a:noFill/>
          <a:ln>
            <a:noFill/>
          </a:ln>
        </p:spPr>
      </p:pic>
      <p:pic>
        <p:nvPicPr>
          <p:cNvPr id="214" name="Google Shape;214;p29"/>
          <p:cNvPicPr preferRelativeResize="0"/>
          <p:nvPr/>
        </p:nvPicPr>
        <p:blipFill>
          <a:blip r:embed="rId17">
            <a:alphaModFix/>
          </a:blip>
          <a:stretch>
            <a:fillRect/>
          </a:stretch>
        </p:blipFill>
        <p:spPr>
          <a:xfrm>
            <a:off x="5777193" y="1587920"/>
            <a:ext cx="1752443" cy="597620"/>
          </a:xfrm>
          <a:prstGeom prst="rect">
            <a:avLst/>
          </a:prstGeom>
          <a:noFill/>
          <a:ln>
            <a:noFill/>
          </a:ln>
        </p:spPr>
      </p:pic>
      <p:pic>
        <p:nvPicPr>
          <p:cNvPr id="215" name="Google Shape;215;p29" title="Näyttökuva 2026-03-09 kello 23.25.42.png"/>
          <p:cNvPicPr preferRelativeResize="0"/>
          <p:nvPr/>
        </p:nvPicPr>
        <p:blipFill>
          <a:blip r:embed="rId18">
            <a:alphaModFix/>
          </a:blip>
          <a:stretch>
            <a:fillRect/>
          </a:stretch>
        </p:blipFill>
        <p:spPr>
          <a:xfrm>
            <a:off x="3271535" y="2444307"/>
            <a:ext cx="1237903" cy="283599"/>
          </a:xfrm>
          <a:prstGeom prst="rect">
            <a:avLst/>
          </a:prstGeom>
          <a:noFill/>
          <a:ln>
            <a:noFill/>
          </a:ln>
        </p:spPr>
      </p:pic>
      <p:pic>
        <p:nvPicPr>
          <p:cNvPr id="216" name="Google Shape;216;p29"/>
          <p:cNvPicPr preferRelativeResize="0"/>
          <p:nvPr/>
        </p:nvPicPr>
        <p:blipFill>
          <a:blip r:embed="rId19">
            <a:alphaModFix/>
          </a:blip>
          <a:stretch>
            <a:fillRect/>
          </a:stretch>
        </p:blipFill>
        <p:spPr>
          <a:xfrm>
            <a:off x="4509436" y="1164250"/>
            <a:ext cx="1267763" cy="263701"/>
          </a:xfrm>
          <a:prstGeom prst="rect">
            <a:avLst/>
          </a:prstGeom>
          <a:noFill/>
          <a:ln>
            <a:noFill/>
          </a:ln>
        </p:spPr>
      </p:pic>
      <p:pic>
        <p:nvPicPr>
          <p:cNvPr id="217" name="Google Shape;217;p29"/>
          <p:cNvPicPr preferRelativeResize="0"/>
          <p:nvPr/>
        </p:nvPicPr>
        <p:blipFill>
          <a:blip r:embed="rId20">
            <a:alphaModFix/>
          </a:blip>
          <a:stretch>
            <a:fillRect/>
          </a:stretch>
        </p:blipFill>
        <p:spPr>
          <a:xfrm>
            <a:off x="4389851" y="1734908"/>
            <a:ext cx="1226075" cy="380333"/>
          </a:xfrm>
          <a:prstGeom prst="rect">
            <a:avLst/>
          </a:prstGeom>
          <a:noFill/>
          <a:ln>
            <a:noFill/>
          </a:ln>
        </p:spPr>
      </p:pic>
      <p:pic>
        <p:nvPicPr>
          <p:cNvPr id="218" name="Google Shape;218;p29"/>
          <p:cNvPicPr preferRelativeResize="0"/>
          <p:nvPr/>
        </p:nvPicPr>
        <p:blipFill>
          <a:blip r:embed="rId21">
            <a:alphaModFix/>
          </a:blip>
          <a:stretch>
            <a:fillRect/>
          </a:stretch>
        </p:blipFill>
        <p:spPr>
          <a:xfrm>
            <a:off x="2455891" y="1143996"/>
            <a:ext cx="1039814" cy="247764"/>
          </a:xfrm>
          <a:prstGeom prst="rect">
            <a:avLst/>
          </a:prstGeom>
          <a:noFill/>
          <a:ln>
            <a:noFill/>
          </a:ln>
        </p:spPr>
      </p:pic>
      <p:pic>
        <p:nvPicPr>
          <p:cNvPr id="219" name="Google Shape;219;p29"/>
          <p:cNvPicPr preferRelativeResize="0"/>
          <p:nvPr/>
        </p:nvPicPr>
        <p:blipFill>
          <a:blip r:embed="rId22">
            <a:alphaModFix/>
          </a:blip>
          <a:stretch>
            <a:fillRect/>
          </a:stretch>
        </p:blipFill>
        <p:spPr>
          <a:xfrm>
            <a:off x="1676596" y="1921897"/>
            <a:ext cx="520477" cy="409893"/>
          </a:xfrm>
          <a:prstGeom prst="rect">
            <a:avLst/>
          </a:prstGeom>
          <a:noFill/>
          <a:ln>
            <a:noFill/>
          </a:ln>
        </p:spPr>
      </p:pic>
      <p:pic>
        <p:nvPicPr>
          <p:cNvPr id="220" name="Google Shape;220;p29"/>
          <p:cNvPicPr preferRelativeResize="0"/>
          <p:nvPr/>
        </p:nvPicPr>
        <p:blipFill>
          <a:blip r:embed="rId23">
            <a:alphaModFix/>
          </a:blip>
          <a:stretch>
            <a:fillRect/>
          </a:stretch>
        </p:blipFill>
        <p:spPr>
          <a:xfrm>
            <a:off x="4812805" y="3781379"/>
            <a:ext cx="661018" cy="458269"/>
          </a:xfrm>
          <a:prstGeom prst="rect">
            <a:avLst/>
          </a:prstGeom>
          <a:noFill/>
          <a:ln>
            <a:noFill/>
          </a:ln>
        </p:spPr>
      </p:pic>
      <p:pic>
        <p:nvPicPr>
          <p:cNvPr id="221" name="Google Shape;221;p29"/>
          <p:cNvPicPr preferRelativeResize="0"/>
          <p:nvPr/>
        </p:nvPicPr>
        <p:blipFill>
          <a:blip r:embed="rId24">
            <a:alphaModFix/>
          </a:blip>
          <a:stretch>
            <a:fillRect/>
          </a:stretch>
        </p:blipFill>
        <p:spPr>
          <a:xfrm>
            <a:off x="2486277" y="1903176"/>
            <a:ext cx="520478" cy="520478"/>
          </a:xfrm>
          <a:prstGeom prst="rect">
            <a:avLst/>
          </a:prstGeom>
          <a:noFill/>
          <a:ln>
            <a:noFill/>
          </a:ln>
        </p:spPr>
      </p:pic>
      <p:pic>
        <p:nvPicPr>
          <p:cNvPr id="222" name="Google Shape;222;p29"/>
          <p:cNvPicPr preferRelativeResize="0"/>
          <p:nvPr/>
        </p:nvPicPr>
        <p:blipFill>
          <a:blip r:embed="rId25">
            <a:alphaModFix/>
          </a:blip>
          <a:stretch>
            <a:fillRect/>
          </a:stretch>
        </p:blipFill>
        <p:spPr>
          <a:xfrm>
            <a:off x="3219261" y="2041627"/>
            <a:ext cx="934695" cy="243554"/>
          </a:xfrm>
          <a:prstGeom prst="rect">
            <a:avLst/>
          </a:prstGeom>
          <a:noFill/>
          <a:ln>
            <a:noFill/>
          </a:ln>
        </p:spPr>
      </p:pic>
      <p:pic>
        <p:nvPicPr>
          <p:cNvPr id="223" name="Google Shape;223;p29"/>
          <p:cNvPicPr preferRelativeResize="0"/>
          <p:nvPr/>
        </p:nvPicPr>
        <p:blipFill>
          <a:blip r:embed="rId26">
            <a:alphaModFix/>
          </a:blip>
          <a:stretch>
            <a:fillRect/>
          </a:stretch>
        </p:blipFill>
        <p:spPr>
          <a:xfrm>
            <a:off x="6350594" y="1154855"/>
            <a:ext cx="1140040" cy="262205"/>
          </a:xfrm>
          <a:prstGeom prst="rect">
            <a:avLst/>
          </a:prstGeom>
          <a:noFill/>
          <a:ln>
            <a:noFill/>
          </a:ln>
        </p:spPr>
      </p:pic>
      <p:sp>
        <p:nvSpPr>
          <p:cNvPr id="224" name="Google Shape;224;p29"/>
          <p:cNvSpPr txBox="1">
            <a:spLocks noGrp="1"/>
          </p:cNvSpPr>
          <p:nvPr>
            <p:ph type="title"/>
          </p:nvPr>
        </p:nvSpPr>
        <p:spPr>
          <a:xfrm>
            <a:off x="571500" y="343325"/>
            <a:ext cx="8287500" cy="6609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2400">
                <a:solidFill>
                  <a:schemeClr val="dk1"/>
                </a:solidFill>
              </a:rPr>
              <a:t>Haastatteluissa esiin nousseet aikakausmediat</a:t>
            </a:r>
            <a:endParaRPr sz="2400"/>
          </a:p>
        </p:txBody>
      </p:sp>
      <p:sp>
        <p:nvSpPr>
          <p:cNvPr id="225" name="Google Shape;225;p29"/>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4850925" y="3032475"/>
            <a:ext cx="3996600" cy="14301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SzPts val="990"/>
              <a:buNone/>
            </a:pPr>
            <a:r>
              <a:rPr lang="en" sz="1800"/>
              <a:t>Tutkimuskysymys 1: </a:t>
            </a:r>
            <a:br>
              <a:rPr lang="en" sz="1800"/>
            </a:br>
            <a:r>
              <a:rPr lang="en" sz="1800" b="0">
                <a:latin typeface="Open Sans SemiBold"/>
                <a:ea typeface="Open Sans SemiBold"/>
                <a:cs typeface="Open Sans SemiBold"/>
                <a:sym typeface="Open Sans SemiBold"/>
              </a:rPr>
              <a:t>Miten 18–25-vuotiaat käyttävät aikakausmedioiden sisältöjä digitaalisesti?</a:t>
            </a:r>
            <a:endParaRPr sz="1800" b="0">
              <a:latin typeface="Open Sans SemiBold"/>
              <a:ea typeface="Open Sans SemiBold"/>
              <a:cs typeface="Open Sans SemiBold"/>
              <a:sym typeface="Open Sans SemiBold"/>
            </a:endParaRPr>
          </a:p>
        </p:txBody>
      </p:sp>
      <p:sp>
        <p:nvSpPr>
          <p:cNvPr id="231" name="Google Shape;231;p30"/>
          <p:cNvSpPr txBox="1">
            <a:spLocks noGrp="1"/>
          </p:cNvSpPr>
          <p:nvPr>
            <p:ph type="title" idx="2"/>
          </p:nvPr>
        </p:nvSpPr>
        <p:spPr>
          <a:xfrm>
            <a:off x="4868325" y="2215275"/>
            <a:ext cx="2125500" cy="8172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2400"/>
              <a:t>2.1. Tulokset</a:t>
            </a:r>
            <a:endParaRPr sz="2400"/>
          </a:p>
        </p:txBody>
      </p:sp>
      <p:pic>
        <p:nvPicPr>
          <p:cNvPr id="232" name="Google Shape;232;p30" title="someselailu1_kuva_AnniinaNissinen.jpeg"/>
          <p:cNvPicPr preferRelativeResize="0">
            <a:picLocks noGrp="1"/>
          </p:cNvPicPr>
          <p:nvPr>
            <p:ph type="pic" idx="3"/>
          </p:nvPr>
        </p:nvPicPr>
        <p:blipFill rotWithShape="1">
          <a:blip r:embed="rId3">
            <a:alphaModFix/>
          </a:blip>
          <a:srcRect l="8791" r="24560"/>
          <a:stretch/>
        </p:blipFill>
        <p:spPr>
          <a:xfrm>
            <a:off x="-2066100" y="-817425"/>
            <a:ext cx="6170400" cy="6170400"/>
          </a:xfrm>
          <a:prstGeom prst="ellipse">
            <a:avLst/>
          </a:prstGeom>
        </p:spPr>
      </p:pic>
      <p:sp>
        <p:nvSpPr>
          <p:cNvPr id="233" name="Google Shape;233;p30"/>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a:spLocks noGrp="1"/>
          </p:cNvSpPr>
          <p:nvPr>
            <p:ph type="title"/>
          </p:nvPr>
        </p:nvSpPr>
        <p:spPr>
          <a:xfrm>
            <a:off x="571500" y="456124"/>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2.1.1. Passiivinen kulutus sosiaalisessa mediassa</a:t>
            </a:r>
            <a:endParaRPr/>
          </a:p>
        </p:txBody>
      </p:sp>
      <p:sp>
        <p:nvSpPr>
          <p:cNvPr id="239" name="Google Shape;239;p31"/>
          <p:cNvSpPr txBox="1">
            <a:spLocks noGrp="1"/>
          </p:cNvSpPr>
          <p:nvPr>
            <p:ph type="body" idx="1"/>
          </p:nvPr>
        </p:nvSpPr>
        <p:spPr>
          <a:xfrm>
            <a:off x="571500" y="1172418"/>
            <a:ext cx="6441000" cy="3197400"/>
          </a:xfrm>
          <a:prstGeom prst="rect">
            <a:avLst/>
          </a:prstGeom>
        </p:spPr>
        <p:txBody>
          <a:bodyPr spcFirstLastPara="1" wrap="square" lIns="0" tIns="91425" rIns="91425" bIns="91425" anchor="t" anchorCtr="0">
            <a:noAutofit/>
          </a:bodyPr>
          <a:lstStyle/>
          <a:p>
            <a:pPr marL="320040" lvl="0" indent="-311309" algn="l" rtl="0">
              <a:lnSpc>
                <a:spcPct val="115000"/>
              </a:lnSpc>
              <a:spcBef>
                <a:spcPts val="0"/>
              </a:spcBef>
              <a:spcAft>
                <a:spcPts val="0"/>
              </a:spcAft>
              <a:buSzPts val="1303"/>
              <a:buChar char="●"/>
            </a:pPr>
            <a:r>
              <a:rPr lang="en" sz="1303" b="1">
                <a:latin typeface="Open Sans"/>
                <a:ea typeface="Open Sans"/>
                <a:cs typeface="Open Sans"/>
                <a:sym typeface="Open Sans"/>
              </a:rPr>
              <a:t>Nuoret kuluttavat aikakausmedioiden sisältöjä pääasiassa passiivisesti ja satunnaisesti muiden palvelujen ohessa.</a:t>
            </a:r>
            <a:r>
              <a:rPr lang="en" sz="1303"/>
              <a:t> Sisältöihin törmätään tyypillisesti sosiaalisessa mediassa, kuten Instagramissa, Tiktokissa, Facebookissa, Youtubessa ja Jodelissa, kun nuoret selaavat alustojen tarjoamaa sisältövirtaa</a:t>
            </a:r>
            <a:br>
              <a:rPr lang="en" sz="1303"/>
            </a:br>
            <a:endParaRPr sz="1303"/>
          </a:p>
          <a:p>
            <a:pPr marL="320040" lvl="1" indent="-311309" algn="l" rtl="0">
              <a:lnSpc>
                <a:spcPct val="115000"/>
              </a:lnSpc>
              <a:spcBef>
                <a:spcPts val="0"/>
              </a:spcBef>
              <a:spcAft>
                <a:spcPts val="0"/>
              </a:spcAft>
              <a:buSzPts val="1303"/>
              <a:buChar char="○"/>
            </a:pPr>
            <a:r>
              <a:rPr lang="en" sz="1303"/>
              <a:t>Erityisesti Instagram ja Tiktok mainitaan haastatteluissa usein</a:t>
            </a:r>
            <a:endParaRPr sz="1303"/>
          </a:p>
          <a:p>
            <a:pPr marL="320040" lvl="1" indent="-311309" algn="l" rtl="0">
              <a:lnSpc>
                <a:spcPct val="115000"/>
              </a:lnSpc>
              <a:spcBef>
                <a:spcPts val="1000"/>
              </a:spcBef>
              <a:spcAft>
                <a:spcPts val="0"/>
              </a:spcAft>
              <a:buSzPts val="1303"/>
              <a:buChar char="○"/>
            </a:pPr>
            <a:r>
              <a:rPr lang="en" sz="1303"/>
              <a:t>Haastateltavat kuvaavat sosiaalisen median käyttöään esimerkiksi termeillä “</a:t>
            </a:r>
            <a:r>
              <a:rPr lang="en" sz="1303" i="1"/>
              <a:t>päätön selailu</a:t>
            </a:r>
            <a:r>
              <a:rPr lang="en" sz="1303"/>
              <a:t>” ja “</a:t>
            </a:r>
            <a:r>
              <a:rPr lang="en" sz="1303" i="1"/>
              <a:t>aivomätä</a:t>
            </a:r>
            <a:r>
              <a:rPr lang="en" sz="1303"/>
              <a:t>”</a:t>
            </a:r>
            <a:endParaRPr sz="1303"/>
          </a:p>
          <a:p>
            <a:pPr marL="320040" lvl="1" indent="-311309" algn="l" rtl="0">
              <a:lnSpc>
                <a:spcPct val="115000"/>
              </a:lnSpc>
              <a:spcBef>
                <a:spcPts val="1000"/>
              </a:spcBef>
              <a:spcAft>
                <a:spcPts val="1000"/>
              </a:spcAft>
              <a:buSzPts val="1303"/>
              <a:buChar char="○"/>
            </a:pPr>
            <a:r>
              <a:rPr lang="en" sz="1303"/>
              <a:t>Aktiivinen reagointi, kuten kommentointi tai somepäivitysten jakaminen, on haastateltaville harvinaisempaa</a:t>
            </a:r>
            <a:endParaRPr sz="1303"/>
          </a:p>
        </p:txBody>
      </p:sp>
      <p:sp>
        <p:nvSpPr>
          <p:cNvPr id="240" name="Google Shape;240;p3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571500" y="465650"/>
            <a:ext cx="7924800" cy="6150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2.1.1. Passiivinen kulutus sosiaalisessa mediassa</a:t>
            </a:r>
            <a:endParaRPr/>
          </a:p>
        </p:txBody>
      </p:sp>
      <p:sp>
        <p:nvSpPr>
          <p:cNvPr id="246" name="Google Shape;246;p32"/>
          <p:cNvSpPr txBox="1">
            <a:spLocks noGrp="1"/>
          </p:cNvSpPr>
          <p:nvPr>
            <p:ph type="body" idx="1"/>
          </p:nvPr>
        </p:nvSpPr>
        <p:spPr>
          <a:xfrm>
            <a:off x="548649" y="1183150"/>
            <a:ext cx="5480700" cy="3197400"/>
          </a:xfrm>
          <a:prstGeom prst="rect">
            <a:avLst/>
          </a:prstGeom>
        </p:spPr>
        <p:txBody>
          <a:bodyPr spcFirstLastPara="1" wrap="square" lIns="0" tIns="91425" rIns="91425" bIns="91425" anchor="t" anchorCtr="0">
            <a:noAutofit/>
          </a:bodyPr>
          <a:lstStyle/>
          <a:p>
            <a:pPr marL="320040" lvl="0" indent="-311309" algn="l" rtl="0">
              <a:lnSpc>
                <a:spcPct val="115000"/>
              </a:lnSpc>
              <a:spcBef>
                <a:spcPts val="0"/>
              </a:spcBef>
              <a:spcAft>
                <a:spcPts val="0"/>
              </a:spcAft>
              <a:buSzPts val="1303"/>
              <a:buChar char="●"/>
            </a:pPr>
            <a:r>
              <a:rPr lang="en" sz="1303" b="1">
                <a:latin typeface="Open Sans"/>
                <a:ea typeface="Open Sans"/>
                <a:cs typeface="Open Sans"/>
                <a:sym typeface="Open Sans"/>
              </a:rPr>
              <a:t>Kynnys siirtyä sosiaalisen median alustalta aikakausmedian omalle sivustolle on korkea,</a:t>
            </a:r>
            <a:r>
              <a:rPr lang="en" sz="1303"/>
              <a:t> sillä nuoret haluavat pysyä valitsemallaan alustalla</a:t>
            </a:r>
            <a:br>
              <a:rPr lang="en" sz="1303"/>
            </a:br>
            <a:endParaRPr sz="1303"/>
          </a:p>
          <a:p>
            <a:pPr marL="320040" lvl="1" indent="-311309" algn="l" rtl="0">
              <a:lnSpc>
                <a:spcPct val="115000"/>
              </a:lnSpc>
              <a:spcBef>
                <a:spcPts val="0"/>
              </a:spcBef>
              <a:spcAft>
                <a:spcPts val="1000"/>
              </a:spcAft>
              <a:buSzPts val="1303"/>
              <a:buChar char="○"/>
            </a:pPr>
            <a:r>
              <a:rPr lang="en" sz="1303"/>
              <a:t>Oma-aloitteinen hakeutuminen aikakausmedioiden omille sivustoille vaikuttaa olevan harvinaista</a:t>
            </a:r>
            <a:endParaRPr sz="1303"/>
          </a:p>
        </p:txBody>
      </p:sp>
      <p:sp>
        <p:nvSpPr>
          <p:cNvPr id="247" name="Google Shape;247;p32"/>
          <p:cNvSpPr/>
          <p:nvPr/>
        </p:nvSpPr>
        <p:spPr>
          <a:xfrm>
            <a:off x="6586775" y="1165175"/>
            <a:ext cx="3040800" cy="30408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248" name="Google Shape;248;p32"/>
          <p:cNvSpPr txBox="1"/>
          <p:nvPr/>
        </p:nvSpPr>
        <p:spPr>
          <a:xfrm>
            <a:off x="7281441" y="1709824"/>
            <a:ext cx="1747500" cy="214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300" b="1">
                <a:solidFill>
                  <a:schemeClr val="dk1"/>
                </a:solidFill>
                <a:latin typeface="Open Sans"/>
                <a:ea typeface="Open Sans"/>
                <a:cs typeface="Open Sans"/>
                <a:sym typeface="Open Sans"/>
              </a:rPr>
              <a:t>“– </a:t>
            </a:r>
            <a:r>
              <a:rPr lang="en" sz="1300" b="1" i="1">
                <a:solidFill>
                  <a:schemeClr val="dk1"/>
                </a:solidFill>
                <a:latin typeface="Open Sans"/>
                <a:ea typeface="Open Sans"/>
                <a:cs typeface="Open Sans"/>
                <a:sym typeface="Open Sans"/>
              </a:rPr>
              <a:t>– mua on kyllä aika vaikea saada siirtymään alustalta toiselle, että mä voisin lukea jonkun artikkelin</a:t>
            </a:r>
            <a:r>
              <a:rPr lang="en" sz="1300" b="1">
                <a:solidFill>
                  <a:schemeClr val="dk1"/>
                </a:solidFill>
                <a:latin typeface="Open Sans"/>
                <a:ea typeface="Open Sans"/>
                <a:cs typeface="Open Sans"/>
                <a:sym typeface="Open Sans"/>
              </a:rPr>
              <a:t>.” </a:t>
            </a:r>
            <a:br>
              <a:rPr lang="en" sz="1300" b="1">
                <a:solidFill>
                  <a:schemeClr val="dk1"/>
                </a:solidFill>
                <a:latin typeface="Open Sans"/>
                <a:ea typeface="Open Sans"/>
                <a:cs typeface="Open Sans"/>
                <a:sym typeface="Open Sans"/>
              </a:rPr>
            </a:br>
            <a:r>
              <a:rPr lang="en" sz="1300">
                <a:solidFill>
                  <a:schemeClr val="dk1"/>
                </a:solidFill>
                <a:latin typeface="Open Sans Medium"/>
                <a:ea typeface="Open Sans Medium"/>
                <a:cs typeface="Open Sans Medium"/>
                <a:sym typeface="Open Sans Medium"/>
              </a:rPr>
              <a:t>– </a:t>
            </a:r>
            <a:r>
              <a:rPr lang="en" sz="1300" i="1">
                <a:solidFill>
                  <a:schemeClr val="dk1"/>
                </a:solidFill>
                <a:latin typeface="Open Sans Medium"/>
                <a:ea typeface="Open Sans Medium"/>
                <a:cs typeface="Open Sans Medium"/>
                <a:sym typeface="Open Sans Medium"/>
              </a:rPr>
              <a:t>Mies, lukiolainen</a:t>
            </a:r>
            <a:endParaRPr sz="1600" i="1">
              <a:solidFill>
                <a:schemeClr val="dk1"/>
              </a:solidFill>
              <a:latin typeface="Open Sans Medium"/>
              <a:ea typeface="Open Sans Medium"/>
              <a:cs typeface="Open Sans Medium"/>
              <a:sym typeface="Open Sans Medium"/>
            </a:endParaRPr>
          </a:p>
        </p:txBody>
      </p:sp>
      <p:sp>
        <p:nvSpPr>
          <p:cNvPr id="249" name="Google Shape;249;p3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571500" y="471025"/>
            <a:ext cx="8001000" cy="7389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2.1.2. Hakuperusteinen hyötykäyttö</a:t>
            </a:r>
            <a:endParaRPr/>
          </a:p>
        </p:txBody>
      </p:sp>
      <p:sp>
        <p:nvSpPr>
          <p:cNvPr id="255" name="Google Shape;255;p33"/>
          <p:cNvSpPr txBox="1">
            <a:spLocks noGrp="1"/>
          </p:cNvSpPr>
          <p:nvPr>
            <p:ph type="body" idx="1"/>
          </p:nvPr>
        </p:nvSpPr>
        <p:spPr>
          <a:xfrm>
            <a:off x="571500" y="1174100"/>
            <a:ext cx="6839700" cy="3493500"/>
          </a:xfrm>
          <a:prstGeom prst="rect">
            <a:avLst/>
          </a:prstGeom>
        </p:spPr>
        <p:txBody>
          <a:bodyPr spcFirstLastPara="1" wrap="square" lIns="0" tIns="91425" rIns="91425" bIns="91425" anchor="t" anchorCtr="0">
            <a:noAutofit/>
          </a:bodyPr>
          <a:lstStyle/>
          <a:p>
            <a:pPr marL="320040" lvl="0" indent="-311468" algn="l" rtl="0">
              <a:lnSpc>
                <a:spcPct val="115000"/>
              </a:lnSpc>
              <a:spcBef>
                <a:spcPts val="0"/>
              </a:spcBef>
              <a:spcAft>
                <a:spcPts val="0"/>
              </a:spcAft>
              <a:buSzPts val="1305"/>
              <a:buChar char="●"/>
            </a:pPr>
            <a:r>
              <a:rPr lang="en" sz="1305" b="1">
                <a:latin typeface="Open Sans"/>
                <a:ea typeface="Open Sans"/>
                <a:cs typeface="Open Sans"/>
                <a:sym typeface="Open Sans"/>
              </a:rPr>
              <a:t>Aikakausmedioiden sisällöt tulevat vastaan myös haettaessa tietoa konkreettiseen tarpeeseen</a:t>
            </a:r>
            <a:r>
              <a:rPr lang="en" sz="1305"/>
              <a:t> jonkin muun kanavan kautta </a:t>
            </a:r>
            <a:br>
              <a:rPr lang="en" sz="1305"/>
            </a:br>
            <a:endParaRPr sz="1305"/>
          </a:p>
          <a:p>
            <a:pPr marL="320040" lvl="1" indent="-311468" algn="l" rtl="0">
              <a:lnSpc>
                <a:spcPct val="115000"/>
              </a:lnSpc>
              <a:spcBef>
                <a:spcPts val="0"/>
              </a:spcBef>
              <a:spcAft>
                <a:spcPts val="0"/>
              </a:spcAft>
              <a:buSzPts val="1305"/>
              <a:buChar char="○"/>
            </a:pPr>
            <a:r>
              <a:rPr lang="en" sz="1305"/>
              <a:t>Nuoret etsivät tietoa heille hyödyllisistä aiheista Googlesta, Google Discoverin kautta ja sosiaalisesta mediasta. Vain yksi haastateltava mainitsi käyttävänsä myös tekoälyä tiedonhaun välineenä</a:t>
            </a:r>
            <a:endParaRPr sz="1305"/>
          </a:p>
          <a:p>
            <a:pPr marL="320040" lvl="0" indent="-311468" algn="l" rtl="0">
              <a:spcBef>
                <a:spcPts val="1000"/>
              </a:spcBef>
              <a:spcAft>
                <a:spcPts val="0"/>
              </a:spcAft>
              <a:buSzPts val="1305"/>
              <a:buFont typeface="Arial"/>
              <a:buChar char="●"/>
            </a:pPr>
            <a:r>
              <a:rPr lang="en" sz="1305" b="1">
                <a:latin typeface="Open Sans"/>
                <a:ea typeface="Open Sans"/>
                <a:cs typeface="Open Sans"/>
                <a:sym typeface="Open Sans"/>
              </a:rPr>
              <a:t>Haut kohdistuvat usein nuorten omiin harrastuksiin,</a:t>
            </a:r>
            <a:r>
              <a:rPr lang="en" sz="1305"/>
              <a:t> urheiluun, resepteihin, terveysvinkkeihin, siivousneuvoihin, psykologiaan tai tuotearvosteluihin ostopäätösten teon yhteydessä</a:t>
            </a:r>
            <a:br>
              <a:rPr lang="en" sz="1305"/>
            </a:br>
            <a:endParaRPr sz="1305"/>
          </a:p>
          <a:p>
            <a:pPr marL="320040" lvl="1" indent="-311468" algn="l" rtl="0">
              <a:spcBef>
                <a:spcPts val="0"/>
              </a:spcBef>
              <a:spcAft>
                <a:spcPts val="0"/>
              </a:spcAft>
              <a:buSzPts val="1305"/>
              <a:buChar char="○"/>
            </a:pPr>
            <a:r>
              <a:rPr lang="en" sz="1305"/>
              <a:t>Näistä aiheista etsitään myös tutoriaaleja ja asiantuntijoiden ohjeita </a:t>
            </a:r>
            <a:endParaRPr sz="1400">
              <a:solidFill>
                <a:srgbClr val="000000"/>
              </a:solidFill>
              <a:latin typeface="Arial"/>
              <a:ea typeface="Arial"/>
              <a:cs typeface="Arial"/>
              <a:sym typeface="Arial"/>
            </a:endParaRPr>
          </a:p>
          <a:p>
            <a:pPr marL="0" lvl="0" indent="0" algn="l" rtl="0">
              <a:lnSpc>
                <a:spcPct val="115000"/>
              </a:lnSpc>
              <a:spcBef>
                <a:spcPts val="1000"/>
              </a:spcBef>
              <a:spcAft>
                <a:spcPts val="1000"/>
              </a:spcAft>
              <a:buNone/>
            </a:pPr>
            <a:endParaRPr sz="1305"/>
          </a:p>
        </p:txBody>
      </p:sp>
      <p:sp>
        <p:nvSpPr>
          <p:cNvPr id="256" name="Google Shape;256;p3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571500" y="471025"/>
            <a:ext cx="8001000" cy="7389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2.1.2. Hakuperusteinen hyötykäyttö</a:t>
            </a:r>
            <a:endParaRPr/>
          </a:p>
        </p:txBody>
      </p:sp>
      <p:sp>
        <p:nvSpPr>
          <p:cNvPr id="262" name="Google Shape;262;p34"/>
          <p:cNvSpPr txBox="1">
            <a:spLocks noGrp="1"/>
          </p:cNvSpPr>
          <p:nvPr>
            <p:ph type="body" idx="1"/>
          </p:nvPr>
        </p:nvSpPr>
        <p:spPr>
          <a:xfrm>
            <a:off x="580175" y="1183625"/>
            <a:ext cx="6601800" cy="3198000"/>
          </a:xfrm>
          <a:prstGeom prst="rect">
            <a:avLst/>
          </a:prstGeom>
        </p:spPr>
        <p:txBody>
          <a:bodyPr spcFirstLastPara="1" wrap="square" lIns="0" tIns="91425" rIns="91425" bIns="91425" anchor="t" anchorCtr="0">
            <a:noAutofit/>
          </a:bodyPr>
          <a:lstStyle/>
          <a:p>
            <a:pPr marL="320040" lvl="0" indent="-311468" algn="l" rtl="0">
              <a:lnSpc>
                <a:spcPct val="115000"/>
              </a:lnSpc>
              <a:spcBef>
                <a:spcPts val="0"/>
              </a:spcBef>
              <a:spcAft>
                <a:spcPts val="0"/>
              </a:spcAft>
              <a:buSzPts val="1305"/>
              <a:buChar char="●"/>
            </a:pPr>
            <a:r>
              <a:rPr lang="en" sz="1305"/>
              <a:t>Aikakausmedioiden sisältöjen pariin saatetaan siirtyä myös perinteisen uutismedian linkityksen tai iPhonen tarjoamien uutisvinkkien kautta</a:t>
            </a:r>
            <a:br>
              <a:rPr lang="en" sz="1305"/>
            </a:br>
            <a:endParaRPr sz="1305"/>
          </a:p>
          <a:p>
            <a:pPr marL="320040" lvl="0" indent="-311468" algn="l" rtl="0">
              <a:lnSpc>
                <a:spcPct val="115000"/>
              </a:lnSpc>
              <a:spcBef>
                <a:spcPts val="0"/>
              </a:spcBef>
              <a:spcAft>
                <a:spcPts val="0"/>
              </a:spcAft>
              <a:buSzPts val="1305"/>
              <a:buChar char="●"/>
            </a:pPr>
            <a:r>
              <a:rPr lang="en" sz="1305"/>
              <a:t>Eräs nuori huomautti, että algoritmit saattavat aktiivisesti heikentää aikakausmedioiden sisältöjen näkyvyyttä nuorille. Koska he eivät ole aiemmin kuluttaneet niitä, algoritmit eivät myöskään tarjoa niitä aktiivisesti</a:t>
            </a:r>
            <a:endParaRPr sz="1305"/>
          </a:p>
        </p:txBody>
      </p:sp>
      <p:sp>
        <p:nvSpPr>
          <p:cNvPr id="263" name="Google Shape;263;p3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267"/>
        <p:cNvGrpSpPr/>
        <p:nvPr/>
      </p:nvGrpSpPr>
      <p:grpSpPr>
        <a:xfrm>
          <a:off x="0" y="0"/>
          <a:ext cx="0" cy="0"/>
          <a:chOff x="0" y="0"/>
          <a:chExt cx="0" cy="0"/>
        </a:xfrm>
      </p:grpSpPr>
      <p:sp>
        <p:nvSpPr>
          <p:cNvPr id="268" name="Google Shape;268;p35"/>
          <p:cNvSpPr txBox="1">
            <a:spLocks noGrp="1"/>
          </p:cNvSpPr>
          <p:nvPr>
            <p:ph type="subTitle" idx="1"/>
          </p:nvPr>
        </p:nvSpPr>
        <p:spPr>
          <a:xfrm>
            <a:off x="2661675" y="1844025"/>
            <a:ext cx="4005900" cy="2508300"/>
          </a:xfrm>
          <a:prstGeom prst="rect">
            <a:avLst/>
          </a:prstGeom>
        </p:spPr>
        <p:txBody>
          <a:bodyPr spcFirstLastPara="1" wrap="square" lIns="0" tIns="91425" rIns="91425" bIns="91425" anchor="t" anchorCtr="0">
            <a:noAutofit/>
          </a:bodyPr>
          <a:lstStyle/>
          <a:p>
            <a:pPr marL="0" lvl="0" indent="0" algn="l" rtl="0">
              <a:spcBef>
                <a:spcPts val="0"/>
              </a:spcBef>
              <a:spcAft>
                <a:spcPts val="1200"/>
              </a:spcAft>
              <a:buNone/>
            </a:pPr>
            <a:r>
              <a:rPr lang="en" sz="1600">
                <a:solidFill>
                  <a:srgbClr val="FFFDF9"/>
                </a:solidFill>
              </a:rPr>
              <a:t>“</a:t>
            </a:r>
            <a:r>
              <a:rPr lang="en" sz="1600" i="1">
                <a:solidFill>
                  <a:srgbClr val="FFFDF9"/>
                </a:solidFill>
              </a:rPr>
              <a:t>Joskus jos tulee googlattua jotain niin sit saattaa ehkä löytää semmoisen (aikakausmedian) jutun, joka puhuu </a:t>
            </a:r>
            <a:br>
              <a:rPr lang="en" sz="1600" i="1">
                <a:solidFill>
                  <a:srgbClr val="FFFDF9"/>
                </a:solidFill>
              </a:rPr>
            </a:br>
            <a:r>
              <a:rPr lang="en" sz="1600" i="1">
                <a:solidFill>
                  <a:srgbClr val="FFFDF9"/>
                </a:solidFill>
              </a:rPr>
              <a:t>just siitä – – mitä googlaakin</a:t>
            </a:r>
            <a:r>
              <a:rPr lang="en" sz="1600">
                <a:solidFill>
                  <a:srgbClr val="FFFDF9"/>
                </a:solidFill>
              </a:rPr>
              <a:t> – –.”</a:t>
            </a:r>
            <a:r>
              <a:rPr lang="en" sz="1600" b="0">
                <a:solidFill>
                  <a:srgbClr val="FFFDF9"/>
                </a:solidFill>
                <a:latin typeface="Open Sans SemiBold"/>
                <a:ea typeface="Open Sans SemiBold"/>
                <a:cs typeface="Open Sans SemiBold"/>
                <a:sym typeface="Open Sans SemiBold"/>
              </a:rPr>
              <a:t> </a:t>
            </a:r>
            <a:br>
              <a:rPr lang="en" sz="1600" b="0">
                <a:solidFill>
                  <a:srgbClr val="FFFDF9"/>
                </a:solidFill>
                <a:latin typeface="Open Sans SemiBold"/>
                <a:ea typeface="Open Sans SemiBold"/>
                <a:cs typeface="Open Sans SemiBold"/>
                <a:sym typeface="Open Sans SemiBold"/>
              </a:rPr>
            </a:br>
            <a:br>
              <a:rPr lang="en" sz="1600" b="0">
                <a:solidFill>
                  <a:srgbClr val="FFFDF9"/>
                </a:solidFill>
                <a:latin typeface="Open Sans SemiBold"/>
                <a:ea typeface="Open Sans SemiBold"/>
                <a:cs typeface="Open Sans SemiBold"/>
                <a:sym typeface="Open Sans SemiBold"/>
              </a:rPr>
            </a:br>
            <a:r>
              <a:rPr lang="en" sz="1600" b="0" i="1">
                <a:solidFill>
                  <a:srgbClr val="FFFDF9"/>
                </a:solidFill>
                <a:latin typeface="Open Sans Medium"/>
                <a:ea typeface="Open Sans Medium"/>
                <a:cs typeface="Open Sans Medium"/>
                <a:sym typeface="Open Sans Medium"/>
              </a:rPr>
              <a:t>– Mies 23 v, yliopistossa ja työelämässä</a:t>
            </a:r>
            <a:endParaRPr sz="1600">
              <a:solidFill>
                <a:srgbClr val="FFFDF9"/>
              </a:solidFill>
            </a:endParaRPr>
          </a:p>
        </p:txBody>
      </p:sp>
      <p:cxnSp>
        <p:nvCxnSpPr>
          <p:cNvPr id="269" name="Google Shape;269;p35"/>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270" name="Google Shape;270;p35"/>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271" name="Google Shape;271;p35" title="Modia_tunnus.png"/>
          <p:cNvPicPr preferRelativeResize="0"/>
          <p:nvPr/>
        </p:nvPicPr>
        <p:blipFill>
          <a:blip r:embed="rId3">
            <a:alphaModFix/>
          </a:blip>
          <a:stretch>
            <a:fillRect/>
          </a:stretch>
        </p:blipFill>
        <p:spPr>
          <a:xfrm>
            <a:off x="302218" y="4594371"/>
            <a:ext cx="548700" cy="255953"/>
          </a:xfrm>
          <a:prstGeom prst="rect">
            <a:avLst/>
          </a:prstGeom>
          <a:noFill/>
          <a:ln>
            <a:noFill/>
          </a:ln>
        </p:spPr>
      </p:pic>
      <p:pic>
        <p:nvPicPr>
          <p:cNvPr id="272" name="Google Shape;272;p35" title="Aikakausmedia-logo-valkoinen-RGB.png"/>
          <p:cNvPicPr preferRelativeResize="0"/>
          <p:nvPr/>
        </p:nvPicPr>
        <p:blipFill rotWithShape="1">
          <a:blip r:embed="rId4">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571500" y="451832"/>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Tiivistelmä tutkimuksen tuloksista</a:t>
            </a:r>
            <a:endParaRPr/>
          </a:p>
        </p:txBody>
      </p:sp>
      <p:sp>
        <p:nvSpPr>
          <p:cNvPr id="112" name="Google Shape;112;p18"/>
          <p:cNvSpPr txBox="1">
            <a:spLocks noGrp="1"/>
          </p:cNvSpPr>
          <p:nvPr>
            <p:ph type="body" idx="1"/>
          </p:nvPr>
        </p:nvSpPr>
        <p:spPr>
          <a:xfrm>
            <a:off x="585400" y="1080150"/>
            <a:ext cx="8043000" cy="2979600"/>
          </a:xfrm>
          <a:prstGeom prst="rect">
            <a:avLst/>
          </a:prstGeom>
        </p:spPr>
        <p:txBody>
          <a:bodyPr spcFirstLastPara="1" wrap="square" lIns="0" tIns="91425" rIns="91425" bIns="91425" anchor="t" anchorCtr="0">
            <a:noAutofit/>
          </a:bodyPr>
          <a:lstStyle/>
          <a:p>
            <a:pPr marL="0" lvl="0" indent="0" algn="l" rtl="0">
              <a:lnSpc>
                <a:spcPct val="130000"/>
              </a:lnSpc>
              <a:spcBef>
                <a:spcPts val="0"/>
              </a:spcBef>
              <a:spcAft>
                <a:spcPts val="0"/>
              </a:spcAft>
              <a:buClr>
                <a:srgbClr val="000000"/>
              </a:buClr>
              <a:buSzPts val="1018"/>
              <a:buFont typeface="Arial"/>
              <a:buNone/>
            </a:pPr>
            <a:r>
              <a:rPr lang="en" sz="1100"/>
              <a:t>18–25-vuotiaiden nuorten (N=18) fokusryhmähaastattelujen perusteella nuoret kuluttavat aikakausmedioiden sisältöjä pääasiassa passiivisesti muiden alustojen, kuten sosiaalisen median, välityksellä. Nuoret kohtaavat aikakausmedioiden sisältöjä myös hakiessaan tietoa esimerkiksi Googlesta. Aikakausmedia käsitteenä on monille epäselvä ja etäinen, ja se yhdistyy usein vanhahtaviin mielikuviin painetuista lehdistä. Nuoret ovat kuitenkin kiinnostuneita informatiivisesta ja luotettavasta sisällöstä, joka liittyy heidän mielenkiinnonkohteisiinsa, harrastuksiinsa tai arjen kannalta hyödyllisiin asioihin. Nuoria kiinnostavia aihepiirejä ovat esimerkiksi urheilu, reseptit, psykologia, kosmetiikka, ihonhoito sekä yhteiskunnalliset ilmiöt.</a:t>
            </a:r>
            <a:endParaRPr sz="1100"/>
          </a:p>
          <a:p>
            <a:pPr marL="0" lvl="0" indent="0" algn="l" rtl="0">
              <a:lnSpc>
                <a:spcPct val="130000"/>
              </a:lnSpc>
              <a:spcBef>
                <a:spcPts val="1000"/>
              </a:spcBef>
              <a:spcAft>
                <a:spcPts val="1000"/>
              </a:spcAft>
              <a:buClr>
                <a:srgbClr val="000000"/>
              </a:buClr>
              <a:buSzPts val="1018"/>
              <a:buFont typeface="Arial"/>
              <a:buNone/>
            </a:pPr>
            <a:r>
              <a:rPr lang="en" sz="1100"/>
              <a:t>Nuorten kiinnostuksen herättää visuaalisesti vetoava, huumoripitoinen ja ammattimaisen oloinen sisältö heidän käyttämillään alustoilla, erityisesti Instagramissa ja Tiktokissa. Kiinnostavat otsikot ja helposti lähestyttävä formaatti, kuten lyhyet videot, joissa asiantuntijat selittävät monimutkaisia asioita, ja kuviksi palasteltu teksti, saavat nuoret pysähtymään julkaisujen äärelle. Nuorilla on korkea kynnys sitoutua maksullisiin tilauksiin, mutta tilauskynnystä voi madaltaa nuorille kohdennetuilla tarjouksilla, kuten opiskelija-alennuksilla, sekä kertaluonteisilla maksumalleilla sitovien kuukausitilausten sijaan.</a:t>
            </a:r>
            <a:endParaRPr sz="1100"/>
          </a:p>
        </p:txBody>
      </p:sp>
      <p:sp>
        <p:nvSpPr>
          <p:cNvPr id="113" name="Google Shape;113;p1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4850925" y="3033975"/>
            <a:ext cx="3996600" cy="1430100"/>
          </a:xfrm>
          <a:prstGeom prst="rect">
            <a:avLst/>
          </a:prstGeom>
        </p:spPr>
        <p:txBody>
          <a:bodyPr spcFirstLastPara="1" wrap="square" lIns="0" tIns="91425" rIns="91425" bIns="91425" anchor="t" anchorCtr="0">
            <a:normAutofit/>
          </a:bodyPr>
          <a:lstStyle/>
          <a:p>
            <a:pPr marL="0" lvl="0" indent="0" algn="l" rtl="0">
              <a:lnSpc>
                <a:spcPct val="115000"/>
              </a:lnSpc>
              <a:spcBef>
                <a:spcPts val="0"/>
              </a:spcBef>
              <a:spcAft>
                <a:spcPts val="0"/>
              </a:spcAft>
              <a:buNone/>
            </a:pPr>
            <a:r>
              <a:rPr lang="en" sz="1800">
                <a:solidFill>
                  <a:schemeClr val="dk1"/>
                </a:solidFill>
              </a:rPr>
              <a:t>Tutkimuskysymys 2: </a:t>
            </a:r>
            <a:br>
              <a:rPr lang="en" sz="1800">
                <a:solidFill>
                  <a:schemeClr val="dk1"/>
                </a:solidFill>
              </a:rPr>
            </a:br>
            <a:r>
              <a:rPr lang="en" sz="1800" b="0">
                <a:solidFill>
                  <a:schemeClr val="dk1"/>
                </a:solidFill>
                <a:latin typeface="Open Sans SemiBold"/>
                <a:ea typeface="Open Sans SemiBold"/>
                <a:cs typeface="Open Sans SemiBold"/>
                <a:sym typeface="Open Sans SemiBold"/>
              </a:rPr>
              <a:t>Mitkä sisällön piirteet herättävät kiinnostuksen ja sitoutumisen?</a:t>
            </a:r>
            <a:endParaRPr sz="1800" b="0">
              <a:solidFill>
                <a:schemeClr val="dk1"/>
              </a:solidFill>
              <a:latin typeface="Open Sans SemiBold"/>
              <a:ea typeface="Open Sans SemiBold"/>
              <a:cs typeface="Open Sans SemiBold"/>
              <a:sym typeface="Open Sans SemiBold"/>
            </a:endParaRPr>
          </a:p>
        </p:txBody>
      </p:sp>
      <p:sp>
        <p:nvSpPr>
          <p:cNvPr id="278" name="Google Shape;278;p36"/>
          <p:cNvSpPr txBox="1">
            <a:spLocks noGrp="1"/>
          </p:cNvSpPr>
          <p:nvPr>
            <p:ph type="title" idx="2"/>
          </p:nvPr>
        </p:nvSpPr>
        <p:spPr>
          <a:xfrm>
            <a:off x="4868325" y="2215275"/>
            <a:ext cx="2125500" cy="8175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2400">
                <a:solidFill>
                  <a:schemeClr val="dk1"/>
                </a:solidFill>
              </a:rPr>
              <a:t>2.2. Tulokset</a:t>
            </a:r>
            <a:endParaRPr>
              <a:solidFill>
                <a:schemeClr val="dk1"/>
              </a:solidFill>
            </a:endParaRPr>
          </a:p>
        </p:txBody>
      </p:sp>
      <p:pic>
        <p:nvPicPr>
          <p:cNvPr id="279" name="Google Shape;279;p36" title="ricojamarleena1_kuva_AnniinaNissinen (1).jpeg"/>
          <p:cNvPicPr preferRelativeResize="0">
            <a:picLocks noGrp="1"/>
          </p:cNvPicPr>
          <p:nvPr>
            <p:ph type="pic" idx="3"/>
          </p:nvPr>
        </p:nvPicPr>
        <p:blipFill rotWithShape="1">
          <a:blip r:embed="rId3">
            <a:alphaModFix/>
          </a:blip>
          <a:srcRect l="8098" r="25253"/>
          <a:stretch/>
        </p:blipFill>
        <p:spPr>
          <a:xfrm>
            <a:off x="-2066100" y="-817425"/>
            <a:ext cx="6170400" cy="6170400"/>
          </a:xfrm>
          <a:prstGeom prst="ellipse">
            <a:avLst/>
          </a:prstGeom>
        </p:spPr>
      </p:pic>
      <p:sp>
        <p:nvSpPr>
          <p:cNvPr id="280" name="Google Shape;280;p3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581025"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2.2.1. Kiinnostusta herättävät aihepiirit</a:t>
            </a:r>
            <a:endParaRPr/>
          </a:p>
        </p:txBody>
      </p:sp>
      <p:sp>
        <p:nvSpPr>
          <p:cNvPr id="286" name="Google Shape;286;p37"/>
          <p:cNvSpPr txBox="1">
            <a:spLocks noGrp="1"/>
          </p:cNvSpPr>
          <p:nvPr>
            <p:ph type="body" idx="1"/>
          </p:nvPr>
        </p:nvSpPr>
        <p:spPr>
          <a:xfrm>
            <a:off x="447675" y="1190575"/>
            <a:ext cx="6086400" cy="3418500"/>
          </a:xfrm>
          <a:prstGeom prst="rect">
            <a:avLst/>
          </a:prstGeom>
        </p:spPr>
        <p:txBody>
          <a:bodyPr spcFirstLastPara="1" wrap="square" lIns="0" tIns="91425" rIns="91425" bIns="91425" anchor="t" anchorCtr="0">
            <a:noAutofit/>
          </a:bodyPr>
          <a:lstStyle/>
          <a:p>
            <a:pPr marL="457200" lvl="0" indent="-311309" algn="l" rtl="0">
              <a:lnSpc>
                <a:spcPct val="115000"/>
              </a:lnSpc>
              <a:spcBef>
                <a:spcPts val="0"/>
              </a:spcBef>
              <a:spcAft>
                <a:spcPts val="0"/>
              </a:spcAft>
              <a:buClr>
                <a:schemeClr val="dk1"/>
              </a:buClr>
              <a:buSzPts val="1303"/>
              <a:buChar char="●"/>
            </a:pPr>
            <a:r>
              <a:rPr lang="en" sz="1303" b="1">
                <a:latin typeface="Open Sans"/>
                <a:ea typeface="Open Sans"/>
                <a:cs typeface="Open Sans"/>
                <a:sym typeface="Open Sans"/>
              </a:rPr>
              <a:t>Sisältö omista mielenkiinnon kohteista ja harrastuksista,</a:t>
            </a:r>
            <a:r>
              <a:rPr lang="en" sz="1303"/>
              <a:t> kuten autoista, muodista, kosmetiikasta, kauneudesta ja ihonhoidosta, tietokonepeleistä, jalkapallosta, jääkiekosta, kiipeilystä, kuntosalista, teknologiasta ja yhteiskunnallisista ilmiöistä kiinnostaa nuoria → nämä ovat aikakausmedioiden vahvuuksia</a:t>
            </a:r>
            <a:endParaRPr sz="1303"/>
          </a:p>
          <a:p>
            <a:pPr marL="457200" lvl="0" indent="-311309" algn="l" rtl="0">
              <a:lnSpc>
                <a:spcPct val="115000"/>
              </a:lnSpc>
              <a:spcBef>
                <a:spcPts val="1000"/>
              </a:spcBef>
              <a:spcAft>
                <a:spcPts val="1000"/>
              </a:spcAft>
              <a:buClr>
                <a:schemeClr val="dk1"/>
              </a:buClr>
              <a:buSzPts val="1303"/>
              <a:buChar char="●"/>
            </a:pPr>
            <a:r>
              <a:rPr lang="en" sz="1303" b="1">
                <a:latin typeface="Open Sans"/>
                <a:ea typeface="Open Sans"/>
                <a:cs typeface="Open Sans"/>
                <a:sym typeface="Open Sans"/>
              </a:rPr>
              <a:t>Henkilökohtaisesti koskettavat ja samastuttavat aiheet,</a:t>
            </a:r>
            <a:r>
              <a:rPr lang="en" sz="1303"/>
              <a:t> kuten mielenterveys ja psykologia, vetoavat. Erityisen vetoavia ovat aidot henkilökohtaisista kokemuksista kerrotut tarinat, jotka tarjoavat vertaistukea</a:t>
            </a:r>
            <a:endParaRPr sz="1303"/>
          </a:p>
        </p:txBody>
      </p:sp>
      <p:sp>
        <p:nvSpPr>
          <p:cNvPr id="287" name="Google Shape;287;p37"/>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8"/>
          <p:cNvSpPr txBox="1">
            <a:spLocks noGrp="1"/>
          </p:cNvSpPr>
          <p:nvPr>
            <p:ph type="title"/>
          </p:nvPr>
        </p:nvSpPr>
        <p:spPr>
          <a:xfrm>
            <a:off x="581025"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2.2.1. Kiinnostusta herättävät aihepiirit</a:t>
            </a:r>
            <a:endParaRPr/>
          </a:p>
        </p:txBody>
      </p:sp>
      <p:sp>
        <p:nvSpPr>
          <p:cNvPr id="293" name="Google Shape;293;p38"/>
          <p:cNvSpPr txBox="1">
            <a:spLocks noGrp="1"/>
          </p:cNvSpPr>
          <p:nvPr>
            <p:ph type="body" idx="1"/>
          </p:nvPr>
        </p:nvSpPr>
        <p:spPr>
          <a:xfrm>
            <a:off x="447675" y="1181050"/>
            <a:ext cx="4791000" cy="3418500"/>
          </a:xfrm>
          <a:prstGeom prst="rect">
            <a:avLst/>
          </a:prstGeom>
        </p:spPr>
        <p:txBody>
          <a:bodyPr spcFirstLastPara="1" wrap="square" lIns="0" tIns="91425" rIns="91425" bIns="91425" anchor="t" anchorCtr="0">
            <a:noAutofit/>
          </a:bodyPr>
          <a:lstStyle/>
          <a:p>
            <a:pPr marL="457200" lvl="0" indent="-311309" algn="l" rtl="0">
              <a:lnSpc>
                <a:spcPct val="115000"/>
              </a:lnSpc>
              <a:spcBef>
                <a:spcPts val="0"/>
              </a:spcBef>
              <a:spcAft>
                <a:spcPts val="0"/>
              </a:spcAft>
              <a:buSzPts val="1303"/>
              <a:buChar char="●"/>
            </a:pPr>
            <a:r>
              <a:rPr lang="en" sz="1303" b="1">
                <a:latin typeface="Open Sans"/>
                <a:ea typeface="Open Sans"/>
                <a:cs typeface="Open Sans"/>
                <a:sym typeface="Open Sans"/>
              </a:rPr>
              <a:t>Nuoret etsivät myös arkensa kannalta hyödyllistä tietoa</a:t>
            </a:r>
            <a:r>
              <a:rPr lang="en" sz="1303"/>
              <a:t> esimerkiksi taloudesta, ruoan hinnasta ja ruoka-aineiden terveysvaikutuksista sekä käytännön vinkkejä ja tutoriaaleja esimerkiksi ruoanlaittoon, siivoukseen ja ompelemiseen</a:t>
            </a:r>
            <a:endParaRPr sz="1303"/>
          </a:p>
          <a:p>
            <a:pPr marL="457200" lvl="0" indent="-311309" algn="l" rtl="0">
              <a:lnSpc>
                <a:spcPct val="115000"/>
              </a:lnSpc>
              <a:spcBef>
                <a:spcPts val="1000"/>
              </a:spcBef>
              <a:spcAft>
                <a:spcPts val="1000"/>
              </a:spcAft>
              <a:buSzPts val="1303"/>
              <a:buFont typeface="Open Sans"/>
              <a:buChar char="●"/>
            </a:pPr>
            <a:r>
              <a:rPr lang="en" sz="1303" b="1">
                <a:latin typeface="Open Sans"/>
                <a:ea typeface="Open Sans"/>
                <a:cs typeface="Open Sans"/>
                <a:sym typeface="Open Sans"/>
              </a:rPr>
              <a:t>Osaa nuorista kiinnostavat myös julkkisjuorut</a:t>
            </a:r>
            <a:endParaRPr sz="1303" b="1">
              <a:latin typeface="Open Sans"/>
              <a:ea typeface="Open Sans"/>
              <a:cs typeface="Open Sans"/>
              <a:sym typeface="Open Sans"/>
            </a:endParaRPr>
          </a:p>
        </p:txBody>
      </p:sp>
      <p:sp>
        <p:nvSpPr>
          <p:cNvPr id="294" name="Google Shape;294;p38"/>
          <p:cNvSpPr/>
          <p:nvPr/>
        </p:nvSpPr>
        <p:spPr>
          <a:xfrm>
            <a:off x="6020675" y="717500"/>
            <a:ext cx="3597300" cy="35973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295" name="Google Shape;295;p38"/>
          <p:cNvSpPr txBox="1"/>
          <p:nvPr/>
        </p:nvSpPr>
        <p:spPr>
          <a:xfrm>
            <a:off x="6887175" y="1387275"/>
            <a:ext cx="2229000" cy="257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chemeClr val="dk1"/>
                </a:solidFill>
                <a:latin typeface="Open Sans"/>
                <a:ea typeface="Open Sans"/>
                <a:cs typeface="Open Sans"/>
                <a:sym typeface="Open Sans"/>
              </a:rPr>
              <a:t>“</a:t>
            </a:r>
            <a:r>
              <a:rPr lang="en" sz="1300" b="1" i="1">
                <a:solidFill>
                  <a:schemeClr val="dk1"/>
                </a:solidFill>
                <a:latin typeface="Open Sans"/>
                <a:ea typeface="Open Sans"/>
                <a:cs typeface="Open Sans"/>
                <a:sym typeface="Open Sans"/>
              </a:rPr>
              <a:t>Joskus luin artikkelin siksi, että kun mä näin Tiktokissa videon – – ja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se oli meidän koulusta tehty homma – – niin sitten mä menin sen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takia lukemaan sen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koska se koski niin kun nimenomaan mua</a:t>
            </a:r>
            <a:r>
              <a:rPr lang="en" sz="1300" b="1">
                <a:solidFill>
                  <a:schemeClr val="dk1"/>
                </a:solidFill>
                <a:latin typeface="Open Sans"/>
                <a:ea typeface="Open Sans"/>
                <a:cs typeface="Open Sans"/>
                <a:sym typeface="Open Sans"/>
              </a:rPr>
              <a:t>  – –.”</a:t>
            </a:r>
            <a:r>
              <a:rPr lang="en" sz="1300">
                <a:solidFill>
                  <a:schemeClr val="dk1"/>
                </a:solidFill>
                <a:latin typeface="Open Sans SemiBold"/>
                <a:ea typeface="Open Sans SemiBold"/>
                <a:cs typeface="Open Sans SemiBold"/>
                <a:sym typeface="Open Sans SemiBold"/>
              </a:rPr>
              <a:t> </a:t>
            </a:r>
            <a:endParaRPr sz="1300">
              <a:solidFill>
                <a:schemeClr val="dk1"/>
              </a:solidFill>
              <a:latin typeface="Open Sans SemiBold"/>
              <a:ea typeface="Open Sans SemiBold"/>
              <a:cs typeface="Open Sans SemiBold"/>
              <a:sym typeface="Open Sans SemiBold"/>
            </a:endParaRPr>
          </a:p>
          <a:p>
            <a:pPr marL="0" lvl="0" indent="0" algn="l" rtl="0">
              <a:lnSpc>
                <a:spcPct val="115000"/>
              </a:lnSpc>
              <a:spcBef>
                <a:spcPts val="1200"/>
              </a:spcBef>
              <a:spcAft>
                <a:spcPts val="1200"/>
              </a:spcAft>
              <a:buNone/>
            </a:pPr>
            <a:r>
              <a:rPr lang="en" sz="1300">
                <a:solidFill>
                  <a:schemeClr val="dk1"/>
                </a:solidFill>
                <a:latin typeface="Open Sans SemiBold"/>
                <a:ea typeface="Open Sans SemiBold"/>
                <a:cs typeface="Open Sans SemiBold"/>
                <a:sym typeface="Open Sans SemiBold"/>
              </a:rPr>
              <a:t>– </a:t>
            </a:r>
            <a:r>
              <a:rPr lang="en" sz="1300" i="1">
                <a:solidFill>
                  <a:schemeClr val="dk1"/>
                </a:solidFill>
                <a:latin typeface="Open Sans Medium"/>
                <a:ea typeface="Open Sans Medium"/>
                <a:cs typeface="Open Sans Medium"/>
                <a:sym typeface="Open Sans Medium"/>
              </a:rPr>
              <a:t>Mies, lukiolainen</a:t>
            </a:r>
            <a:endParaRPr sz="1600" i="1">
              <a:solidFill>
                <a:schemeClr val="dk1"/>
              </a:solidFill>
              <a:latin typeface="Open Sans Medium"/>
              <a:ea typeface="Open Sans Medium"/>
              <a:cs typeface="Open Sans Medium"/>
              <a:sym typeface="Open Sans Medium"/>
            </a:endParaRPr>
          </a:p>
        </p:txBody>
      </p:sp>
      <p:sp>
        <p:nvSpPr>
          <p:cNvPr id="296" name="Google Shape;296;p3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300"/>
        <p:cNvGrpSpPr/>
        <p:nvPr/>
      </p:nvGrpSpPr>
      <p:grpSpPr>
        <a:xfrm>
          <a:off x="0" y="0"/>
          <a:ext cx="0" cy="0"/>
          <a:chOff x="0" y="0"/>
          <a:chExt cx="0" cy="0"/>
        </a:xfrm>
      </p:grpSpPr>
      <p:sp>
        <p:nvSpPr>
          <p:cNvPr id="301" name="Google Shape;301;p39"/>
          <p:cNvSpPr txBox="1">
            <a:spLocks noGrp="1"/>
          </p:cNvSpPr>
          <p:nvPr>
            <p:ph type="subTitle" idx="1"/>
          </p:nvPr>
        </p:nvSpPr>
        <p:spPr>
          <a:xfrm>
            <a:off x="2661675" y="1777350"/>
            <a:ext cx="4605900" cy="25083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600" i="1">
                <a:solidFill>
                  <a:srgbClr val="FFFDF9"/>
                </a:solidFill>
              </a:rPr>
              <a:t>” – – aika paljon on tehty silleen ihmisistä, jotka vaikka puhuu somessa jotenkin avoimesti niiden mielenterveydestä tai jostain haasteesta tai jostain terveysongelmasta. – –  että nostetaan tavallaan ihan jotenkin arkisten ihmisten asioita – –.” </a:t>
            </a:r>
            <a:br>
              <a:rPr lang="en" sz="1600" i="1">
                <a:solidFill>
                  <a:srgbClr val="FFFDF9"/>
                </a:solidFill>
              </a:rPr>
            </a:br>
            <a:br>
              <a:rPr lang="en" sz="1600" i="1">
                <a:solidFill>
                  <a:srgbClr val="FFFDF9"/>
                </a:solidFill>
              </a:rPr>
            </a:br>
            <a:r>
              <a:rPr lang="en" sz="1600" i="1">
                <a:solidFill>
                  <a:srgbClr val="FFFDF9"/>
                </a:solidFill>
              </a:rPr>
              <a:t>– </a:t>
            </a:r>
            <a:r>
              <a:rPr lang="en" sz="1600" b="0" i="1">
                <a:solidFill>
                  <a:srgbClr val="FFFDF9"/>
                </a:solidFill>
                <a:latin typeface="Open Sans SemiBold"/>
                <a:ea typeface="Open Sans SemiBold"/>
                <a:cs typeface="Open Sans SemiBold"/>
                <a:sym typeface="Open Sans SemiBold"/>
              </a:rPr>
              <a:t>Parikymppinen nainen, työtön työnhakija</a:t>
            </a:r>
            <a:endParaRPr sz="1600">
              <a:solidFill>
                <a:srgbClr val="FFFDF9"/>
              </a:solidFill>
            </a:endParaRPr>
          </a:p>
        </p:txBody>
      </p:sp>
      <p:cxnSp>
        <p:nvCxnSpPr>
          <p:cNvPr id="302" name="Google Shape;302;p39"/>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303" name="Google Shape;303;p39"/>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304" name="Google Shape;304;p39" title="Aikakausmedia-logo-valkoinen-RGB.png"/>
          <p:cNvPicPr preferRelativeResize="0"/>
          <p:nvPr/>
        </p:nvPicPr>
        <p:blipFill rotWithShape="1">
          <a:blip r:embed="rId3">
            <a:alphaModFix/>
          </a:blip>
          <a:srcRect t="42838" b="41255"/>
          <a:stretch/>
        </p:blipFill>
        <p:spPr>
          <a:xfrm>
            <a:off x="7208011" y="4658642"/>
            <a:ext cx="1876850" cy="298528"/>
          </a:xfrm>
          <a:prstGeom prst="rect">
            <a:avLst/>
          </a:prstGeom>
          <a:noFill/>
          <a:ln>
            <a:noFill/>
          </a:ln>
        </p:spPr>
      </p:pic>
      <p:pic>
        <p:nvPicPr>
          <p:cNvPr id="305" name="Google Shape;305;p39"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txBox="1">
            <a:spLocks noGrp="1"/>
          </p:cNvSpPr>
          <p:nvPr>
            <p:ph type="title"/>
          </p:nvPr>
        </p:nvSpPr>
        <p:spPr>
          <a:xfrm>
            <a:off x="571500" y="463675"/>
            <a:ext cx="8001000" cy="765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2.2.2. Nuoriin vetoava ja sitouttava formaatti</a:t>
            </a:r>
            <a:endParaRPr/>
          </a:p>
        </p:txBody>
      </p:sp>
      <p:sp>
        <p:nvSpPr>
          <p:cNvPr id="311" name="Google Shape;311;p40"/>
          <p:cNvSpPr txBox="1">
            <a:spLocks noGrp="1"/>
          </p:cNvSpPr>
          <p:nvPr>
            <p:ph type="body" idx="1"/>
          </p:nvPr>
        </p:nvSpPr>
        <p:spPr>
          <a:xfrm>
            <a:off x="571500" y="1171525"/>
            <a:ext cx="5343600" cy="3120000"/>
          </a:xfrm>
          <a:prstGeom prst="rect">
            <a:avLst/>
          </a:prstGeom>
        </p:spPr>
        <p:txBody>
          <a:bodyPr spcFirstLastPara="1" wrap="square" lIns="0" tIns="91425" rIns="91425" bIns="91425" anchor="t" anchorCtr="0">
            <a:noAutofit/>
          </a:bodyPr>
          <a:lstStyle/>
          <a:p>
            <a:pPr marL="320040" lvl="0" indent="-311468" algn="l" rtl="0">
              <a:lnSpc>
                <a:spcPct val="115000"/>
              </a:lnSpc>
              <a:spcBef>
                <a:spcPts val="0"/>
              </a:spcBef>
              <a:spcAft>
                <a:spcPts val="0"/>
              </a:spcAft>
              <a:buSzPts val="1305"/>
              <a:buChar char="●"/>
            </a:pPr>
            <a:r>
              <a:rPr lang="en" sz="1305" b="1">
                <a:latin typeface="Open Sans"/>
                <a:ea typeface="Open Sans"/>
                <a:cs typeface="Open Sans"/>
                <a:sym typeface="Open Sans"/>
              </a:rPr>
              <a:t>Sisällön formaatissa on tärkeää välitön koukuttavuus, </a:t>
            </a:r>
            <a:r>
              <a:rPr lang="en" sz="1305"/>
              <a:t>joka syntyy ensimmäisten sekuntien aikana </a:t>
            </a:r>
            <a:br>
              <a:rPr lang="en" sz="1305"/>
            </a:br>
            <a:endParaRPr sz="1305"/>
          </a:p>
          <a:p>
            <a:pPr marL="320040" lvl="1" indent="-311468" algn="l" rtl="0">
              <a:lnSpc>
                <a:spcPct val="115000"/>
              </a:lnSpc>
              <a:spcBef>
                <a:spcPts val="0"/>
              </a:spcBef>
              <a:spcAft>
                <a:spcPts val="0"/>
              </a:spcAft>
              <a:buSzPts val="1305"/>
              <a:buChar char="○"/>
            </a:pPr>
            <a:r>
              <a:rPr lang="en" sz="1305"/>
              <a:t>Kiinnostuksen voivat herättää mielenkiintoiset otsikot tai lyhyet ja napakat videot “sisäänheittotuotteina”</a:t>
            </a:r>
            <a:endParaRPr sz="1305"/>
          </a:p>
          <a:p>
            <a:pPr marL="0" lvl="0" indent="0" algn="l" rtl="0">
              <a:lnSpc>
                <a:spcPct val="115000"/>
              </a:lnSpc>
              <a:spcBef>
                <a:spcPts val="0"/>
              </a:spcBef>
              <a:spcAft>
                <a:spcPts val="0"/>
              </a:spcAft>
              <a:buNone/>
            </a:pPr>
            <a:endParaRPr sz="1305"/>
          </a:p>
        </p:txBody>
      </p:sp>
      <p:sp>
        <p:nvSpPr>
          <p:cNvPr id="312" name="Google Shape;312;p40"/>
          <p:cNvSpPr/>
          <p:nvPr/>
        </p:nvSpPr>
        <p:spPr>
          <a:xfrm>
            <a:off x="6522325" y="990550"/>
            <a:ext cx="3162300" cy="31623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313" name="Google Shape;313;p40"/>
          <p:cNvSpPr txBox="1">
            <a:spLocks noGrp="1"/>
          </p:cNvSpPr>
          <p:nvPr>
            <p:ph type="subTitle" idx="4294967295"/>
          </p:nvPr>
        </p:nvSpPr>
        <p:spPr>
          <a:xfrm>
            <a:off x="7139525" y="1598250"/>
            <a:ext cx="1719600" cy="2030700"/>
          </a:xfrm>
          <a:prstGeom prst="rect">
            <a:avLst/>
          </a:prstGeom>
        </p:spPr>
        <p:txBody>
          <a:bodyPr spcFirstLastPara="1" wrap="square" lIns="0" tIns="91425" rIns="91425" bIns="91425" anchor="t" anchorCtr="0">
            <a:normAutofit fontScale="92500"/>
          </a:bodyPr>
          <a:lstStyle/>
          <a:p>
            <a:pPr marL="0" lvl="0" indent="0" algn="l" rtl="0">
              <a:spcBef>
                <a:spcPts val="0"/>
              </a:spcBef>
              <a:spcAft>
                <a:spcPts val="0"/>
              </a:spcAft>
              <a:buNone/>
            </a:pPr>
            <a:r>
              <a:rPr lang="en" sz="1300" b="1" i="1">
                <a:solidFill>
                  <a:schemeClr val="dk1"/>
                </a:solidFill>
                <a:latin typeface="Open Sans"/>
                <a:ea typeface="Open Sans"/>
                <a:cs typeface="Open Sans"/>
                <a:sym typeface="Open Sans"/>
              </a:rPr>
              <a:t>“– – napakoita otsikoita mikä tiivistää sen asian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ja jos se on joku mua kiinnostava asia, niin mä haluan lukea sen.” </a:t>
            </a:r>
            <a:endParaRPr sz="1300" b="1" i="1">
              <a:solidFill>
                <a:schemeClr val="dk1"/>
              </a:solidFill>
              <a:latin typeface="Open Sans"/>
              <a:ea typeface="Open Sans"/>
              <a:cs typeface="Open Sans"/>
              <a:sym typeface="Open Sans"/>
            </a:endParaRPr>
          </a:p>
          <a:p>
            <a:pPr marL="0" lvl="0" indent="0" algn="l" rtl="0">
              <a:spcBef>
                <a:spcPts val="1200"/>
              </a:spcBef>
              <a:spcAft>
                <a:spcPts val="1200"/>
              </a:spcAft>
              <a:buNone/>
            </a:pPr>
            <a:r>
              <a:rPr lang="en" sz="1300" i="1">
                <a:solidFill>
                  <a:schemeClr val="dk1"/>
                </a:solidFill>
                <a:latin typeface="Open Sans Medium"/>
                <a:ea typeface="Open Sans Medium"/>
                <a:cs typeface="Open Sans Medium"/>
                <a:sym typeface="Open Sans Medium"/>
              </a:rPr>
              <a:t>– Mies, lukiolainen</a:t>
            </a:r>
            <a:endParaRPr sz="1300" i="1">
              <a:solidFill>
                <a:schemeClr val="dk1"/>
              </a:solidFill>
              <a:latin typeface="Open Sans Medium"/>
              <a:ea typeface="Open Sans Medium"/>
              <a:cs typeface="Open Sans Medium"/>
              <a:sym typeface="Open Sans Medium"/>
            </a:endParaRPr>
          </a:p>
        </p:txBody>
      </p:sp>
      <p:sp>
        <p:nvSpPr>
          <p:cNvPr id="314" name="Google Shape;314;p40"/>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txBox="1">
            <a:spLocks noGrp="1"/>
          </p:cNvSpPr>
          <p:nvPr>
            <p:ph type="title"/>
          </p:nvPr>
        </p:nvSpPr>
        <p:spPr>
          <a:xfrm>
            <a:off x="571500" y="463675"/>
            <a:ext cx="8001000" cy="765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2.2.2. Nuoriin vetoava ja sitouttava formaatti</a:t>
            </a:r>
            <a:endParaRPr/>
          </a:p>
        </p:txBody>
      </p:sp>
      <p:sp>
        <p:nvSpPr>
          <p:cNvPr id="320" name="Google Shape;320;p41"/>
          <p:cNvSpPr txBox="1">
            <a:spLocks noGrp="1"/>
          </p:cNvSpPr>
          <p:nvPr>
            <p:ph type="body" idx="1"/>
          </p:nvPr>
        </p:nvSpPr>
        <p:spPr>
          <a:xfrm>
            <a:off x="571500" y="1181050"/>
            <a:ext cx="6553200" cy="3120000"/>
          </a:xfrm>
          <a:prstGeom prst="rect">
            <a:avLst/>
          </a:prstGeom>
        </p:spPr>
        <p:txBody>
          <a:bodyPr spcFirstLastPara="1" wrap="square" lIns="0" tIns="91425" rIns="91425" bIns="91425" anchor="t" anchorCtr="0">
            <a:noAutofit/>
          </a:bodyPr>
          <a:lstStyle/>
          <a:p>
            <a:pPr marL="320040" lvl="0" indent="-311468" algn="l" rtl="0">
              <a:lnSpc>
                <a:spcPct val="115000"/>
              </a:lnSpc>
              <a:spcBef>
                <a:spcPts val="0"/>
              </a:spcBef>
              <a:spcAft>
                <a:spcPts val="0"/>
              </a:spcAft>
              <a:buSzPts val="1305"/>
              <a:buFont typeface="Arial"/>
              <a:buChar char="●"/>
            </a:pPr>
            <a:r>
              <a:rPr lang="en" sz="1305" b="1">
                <a:latin typeface="Open Sans"/>
                <a:ea typeface="Open Sans"/>
                <a:cs typeface="Open Sans"/>
                <a:sym typeface="Open Sans"/>
              </a:rPr>
              <a:t>Kuviksi palasteltu teksti koetaan helpommin lähestyttävänä kuin pitkät yhtenäiset tekstit,</a:t>
            </a:r>
            <a:r>
              <a:rPr lang="en" sz="1305"/>
              <a:t> jotka tuntuvat sosiaalisen median ympäristössä kuormittavilta. Toisaalta yksi haastateltava mainitsee toisinaan haluavansa myös syventyä joihinkin aiheisiin pidempien tekstien muodossa, jolloin hän lukee Uusi Juttu -mediaa</a:t>
            </a:r>
            <a:endParaRPr sz="1305" b="1">
              <a:latin typeface="Open Sans"/>
              <a:ea typeface="Open Sans"/>
              <a:cs typeface="Open Sans"/>
              <a:sym typeface="Open Sans"/>
            </a:endParaRPr>
          </a:p>
          <a:p>
            <a:pPr marL="320040" lvl="0" indent="-311468" algn="l" rtl="0">
              <a:lnSpc>
                <a:spcPct val="115000"/>
              </a:lnSpc>
              <a:spcBef>
                <a:spcPts val="1000"/>
              </a:spcBef>
              <a:spcAft>
                <a:spcPts val="0"/>
              </a:spcAft>
              <a:buSzPts val="1305"/>
              <a:buFont typeface="Arial"/>
              <a:buChar char="●"/>
            </a:pPr>
            <a:r>
              <a:rPr lang="en" sz="1305" b="1">
                <a:latin typeface="Open Sans"/>
                <a:ea typeface="Open Sans"/>
                <a:cs typeface="Open Sans"/>
                <a:sym typeface="Open Sans"/>
              </a:rPr>
              <a:t>Visuaalinen ammattimaisuus,</a:t>
            </a:r>
            <a:r>
              <a:rPr lang="en" sz="1305"/>
              <a:t> joka voi syntyä brändin yhtenäisestä ja asiallisesta ilmeestä, laadukkaasta valaistuksesta ja studiotaustasta, herättää nuorissa luottamusta</a:t>
            </a:r>
            <a:endParaRPr sz="1305"/>
          </a:p>
          <a:p>
            <a:pPr marL="320040" lvl="0" indent="-311468" algn="l" rtl="0">
              <a:lnSpc>
                <a:spcPct val="115000"/>
              </a:lnSpc>
              <a:spcBef>
                <a:spcPts val="1000"/>
              </a:spcBef>
              <a:spcAft>
                <a:spcPts val="1000"/>
              </a:spcAft>
              <a:buSzPts val="1305"/>
              <a:buChar char="●"/>
            </a:pPr>
            <a:r>
              <a:rPr lang="en" sz="1305"/>
              <a:t>Myös </a:t>
            </a:r>
            <a:r>
              <a:rPr lang="en" sz="1305" b="1">
                <a:latin typeface="Open Sans"/>
                <a:ea typeface="Open Sans"/>
                <a:cs typeface="Open Sans"/>
                <a:sym typeface="Open Sans"/>
              </a:rPr>
              <a:t>audion ammattimaisuus,</a:t>
            </a:r>
            <a:r>
              <a:rPr lang="en" sz="1305"/>
              <a:t> kuten mikrofonin käyttö, luo luotettavaa ja laadukasta mielikuvaa</a:t>
            </a:r>
            <a:endParaRPr sz="1305"/>
          </a:p>
        </p:txBody>
      </p:sp>
      <p:sp>
        <p:nvSpPr>
          <p:cNvPr id="321" name="Google Shape;321;p4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325"/>
        <p:cNvGrpSpPr/>
        <p:nvPr/>
      </p:nvGrpSpPr>
      <p:grpSpPr>
        <a:xfrm>
          <a:off x="0" y="0"/>
          <a:ext cx="0" cy="0"/>
          <a:chOff x="0" y="0"/>
          <a:chExt cx="0" cy="0"/>
        </a:xfrm>
      </p:grpSpPr>
      <p:sp>
        <p:nvSpPr>
          <p:cNvPr id="326" name="Google Shape;326;p42"/>
          <p:cNvSpPr txBox="1">
            <a:spLocks noGrp="1"/>
          </p:cNvSpPr>
          <p:nvPr>
            <p:ph type="subTitle" idx="1"/>
          </p:nvPr>
        </p:nvSpPr>
        <p:spPr>
          <a:xfrm>
            <a:off x="2661675" y="1777350"/>
            <a:ext cx="4720200" cy="2508300"/>
          </a:xfrm>
          <a:prstGeom prst="rect">
            <a:avLst/>
          </a:prstGeom>
        </p:spPr>
        <p:txBody>
          <a:bodyPr spcFirstLastPara="1" wrap="square" lIns="0" tIns="91425" rIns="91425" bIns="91425" anchor="t" anchorCtr="0">
            <a:noAutofit/>
          </a:bodyPr>
          <a:lstStyle/>
          <a:p>
            <a:pPr marL="0" lvl="0" indent="0" algn="l" rtl="0">
              <a:lnSpc>
                <a:spcPct val="100000"/>
              </a:lnSpc>
              <a:spcBef>
                <a:spcPts val="0"/>
              </a:spcBef>
              <a:spcAft>
                <a:spcPts val="0"/>
              </a:spcAft>
              <a:buNone/>
            </a:pPr>
            <a:r>
              <a:rPr lang="en" sz="1600" i="1">
                <a:solidFill>
                  <a:srgbClr val="FFFDF9"/>
                </a:solidFill>
              </a:rPr>
              <a:t>“– – erottaa siitä, että miten ammattimaisesti tuotetulta ne näyttää – – saattaa olla vähän kuin studiotausta ja valoa ja sitten se toimittaja siinä selittää ja sillä on joku mikki. Niin kyllä se sitten ehkä kiinnittää huomion </a:t>
            </a:r>
            <a:br>
              <a:rPr lang="en" sz="1600" i="1">
                <a:solidFill>
                  <a:srgbClr val="FFFDF9"/>
                </a:solidFill>
              </a:rPr>
            </a:br>
            <a:r>
              <a:rPr lang="en" sz="1600" i="1">
                <a:solidFill>
                  <a:srgbClr val="FFFDF9"/>
                </a:solidFill>
              </a:rPr>
              <a:t>tai ainakin erottuu siitä massasta, mitä siinä on ympärillä.” </a:t>
            </a:r>
            <a:br>
              <a:rPr lang="en" sz="1600" i="1">
                <a:solidFill>
                  <a:srgbClr val="FFFDF9"/>
                </a:solidFill>
              </a:rPr>
            </a:br>
            <a:br>
              <a:rPr lang="en" sz="1600" i="1">
                <a:solidFill>
                  <a:srgbClr val="FFFDF9"/>
                </a:solidFill>
              </a:rPr>
            </a:br>
            <a:r>
              <a:rPr lang="en" sz="1600" b="0" i="1">
                <a:solidFill>
                  <a:srgbClr val="FFFDF9"/>
                </a:solidFill>
                <a:latin typeface="Open Sans Medium"/>
                <a:ea typeface="Open Sans Medium"/>
                <a:cs typeface="Open Sans Medium"/>
                <a:sym typeface="Open Sans Medium"/>
              </a:rPr>
              <a:t>– Nainen 24 v, yliopistossa</a:t>
            </a:r>
            <a:endParaRPr sz="1600">
              <a:solidFill>
                <a:srgbClr val="FFFDF9"/>
              </a:solidFill>
            </a:endParaRPr>
          </a:p>
        </p:txBody>
      </p:sp>
      <p:cxnSp>
        <p:nvCxnSpPr>
          <p:cNvPr id="327" name="Google Shape;327;p42"/>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328" name="Google Shape;328;p4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329" name="Google Shape;329;p42" title="Aikakausmedia-logo-valkoinen-RGB.png"/>
          <p:cNvPicPr preferRelativeResize="0"/>
          <p:nvPr/>
        </p:nvPicPr>
        <p:blipFill rotWithShape="1">
          <a:blip r:embed="rId3">
            <a:alphaModFix/>
          </a:blip>
          <a:srcRect t="42838" b="41255"/>
          <a:stretch/>
        </p:blipFill>
        <p:spPr>
          <a:xfrm>
            <a:off x="7208011" y="4658642"/>
            <a:ext cx="1876850" cy="298528"/>
          </a:xfrm>
          <a:prstGeom prst="rect">
            <a:avLst/>
          </a:prstGeom>
          <a:noFill/>
          <a:ln>
            <a:noFill/>
          </a:ln>
        </p:spPr>
      </p:pic>
      <p:pic>
        <p:nvPicPr>
          <p:cNvPr id="330" name="Google Shape;330;p42"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2.2.3. Vetoava ja sitouttava tyyli</a:t>
            </a:r>
            <a:endParaRPr/>
          </a:p>
        </p:txBody>
      </p:sp>
      <p:sp>
        <p:nvSpPr>
          <p:cNvPr id="336" name="Google Shape;336;p43"/>
          <p:cNvSpPr txBox="1">
            <a:spLocks noGrp="1"/>
          </p:cNvSpPr>
          <p:nvPr>
            <p:ph type="body" idx="1"/>
          </p:nvPr>
        </p:nvSpPr>
        <p:spPr>
          <a:xfrm>
            <a:off x="438150" y="1041150"/>
            <a:ext cx="4813500" cy="2857200"/>
          </a:xfrm>
          <a:prstGeom prst="rect">
            <a:avLst/>
          </a:prstGeom>
        </p:spPr>
        <p:txBody>
          <a:bodyPr spcFirstLastPara="1" wrap="square" lIns="0" tIns="91425" rIns="91425" bIns="91425" anchor="t" anchorCtr="0">
            <a:noAutofit/>
          </a:bodyPr>
          <a:lstStyle/>
          <a:p>
            <a:pPr marL="457200" lvl="0" indent="-311150" algn="l" rtl="0">
              <a:lnSpc>
                <a:spcPct val="115000"/>
              </a:lnSpc>
              <a:spcBef>
                <a:spcPts val="0"/>
              </a:spcBef>
              <a:spcAft>
                <a:spcPts val="0"/>
              </a:spcAft>
              <a:buSzPts val="1300"/>
              <a:buChar char="●"/>
            </a:pPr>
            <a:r>
              <a:rPr lang="en" sz="1300"/>
              <a:t>Nuoriin vetoaa huumoria hyödyntävä, yllättävä ja luova tyyli, kuten itseironia – esimerkkinä tällaisesta tyylistä mainittiin useasti Verohallinnon Tiktok-sisältö</a:t>
            </a:r>
            <a:endParaRPr sz="1300"/>
          </a:p>
          <a:p>
            <a:pPr marL="457200" lvl="0" indent="-311150" algn="l" rtl="0">
              <a:lnSpc>
                <a:spcPct val="115000"/>
              </a:lnSpc>
              <a:spcBef>
                <a:spcPts val="1000"/>
              </a:spcBef>
              <a:spcAft>
                <a:spcPts val="0"/>
              </a:spcAft>
              <a:buSzPts val="1300"/>
              <a:buChar char="●"/>
            </a:pPr>
            <a:r>
              <a:rPr lang="en" sz="1300"/>
              <a:t>Samastuttavuus ja aitous, kuten rehelliset kokemukset ja arkiset henkilötarinat “kulissien takaa” esimerkiksi mielenterveysaiheista, nousevat haastatteluissa esille suosittuna sisältötyyppinä</a:t>
            </a:r>
            <a:endParaRPr sz="1300"/>
          </a:p>
          <a:p>
            <a:pPr marL="457200" lvl="0" indent="-311150" algn="l" rtl="0">
              <a:lnSpc>
                <a:spcPct val="115000"/>
              </a:lnSpc>
              <a:spcBef>
                <a:spcPts val="1000"/>
              </a:spcBef>
              <a:spcAft>
                <a:spcPts val="1000"/>
              </a:spcAft>
              <a:buSzPts val="1300"/>
              <a:buChar char="●"/>
            </a:pPr>
            <a:r>
              <a:rPr lang="en" sz="1300"/>
              <a:t>Vetoavaa ovat myös asiantuntijuus, asiallisuus ja selkeys: esimerkkinä mainitaan explainer-tyyli, </a:t>
            </a:r>
            <a:br>
              <a:rPr lang="en" sz="1300"/>
            </a:br>
            <a:r>
              <a:rPr lang="en" sz="1300"/>
              <a:t>jossa asiantuntija tai toimittaja avaa monimutkaisia </a:t>
            </a:r>
            <a:br>
              <a:rPr lang="en" sz="1300"/>
            </a:br>
            <a:r>
              <a:rPr lang="en" sz="1300"/>
              <a:t>asioita esimerkiksi taloudesta, terveydestä tai yhteiskunnallisista ilmiöistä</a:t>
            </a:r>
            <a:endParaRPr sz="1300"/>
          </a:p>
        </p:txBody>
      </p:sp>
      <p:sp>
        <p:nvSpPr>
          <p:cNvPr id="337" name="Google Shape;337;p43"/>
          <p:cNvSpPr/>
          <p:nvPr/>
        </p:nvSpPr>
        <p:spPr>
          <a:xfrm>
            <a:off x="6000225" y="611325"/>
            <a:ext cx="3684300" cy="36843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338" name="Google Shape;338;p43"/>
          <p:cNvSpPr txBox="1"/>
          <p:nvPr/>
        </p:nvSpPr>
        <p:spPr>
          <a:xfrm>
            <a:off x="6924675" y="1195200"/>
            <a:ext cx="2191800" cy="251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a:solidFill>
                  <a:schemeClr val="dk1"/>
                </a:solidFill>
                <a:latin typeface="Open Sans"/>
                <a:ea typeface="Open Sans"/>
                <a:cs typeface="Open Sans"/>
                <a:sym typeface="Open Sans"/>
              </a:rPr>
              <a:t> </a:t>
            </a:r>
            <a:r>
              <a:rPr lang="en" sz="1300" b="1" i="1">
                <a:solidFill>
                  <a:schemeClr val="dk1"/>
                </a:solidFill>
                <a:latin typeface="Open Sans"/>
                <a:ea typeface="Open Sans"/>
                <a:cs typeface="Open Sans"/>
                <a:sym typeface="Open Sans"/>
              </a:rPr>
              <a:t>“ – – kyllä se mulla ainakin vaikuttaa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mun mielikuviin siitä</a:t>
            </a:r>
            <a:endParaRPr sz="1300" b="1" i="1">
              <a:solidFill>
                <a:schemeClr val="dk1"/>
              </a:solidFill>
              <a:latin typeface="Open Sans"/>
              <a:ea typeface="Open Sans"/>
              <a:cs typeface="Open Sans"/>
              <a:sym typeface="Open Sans"/>
            </a:endParaRPr>
          </a:p>
          <a:p>
            <a:pPr marL="0" lvl="0" indent="0" algn="l" rtl="0">
              <a:spcBef>
                <a:spcPts val="0"/>
              </a:spcBef>
              <a:spcAft>
                <a:spcPts val="0"/>
              </a:spcAft>
              <a:buNone/>
            </a:pPr>
            <a:r>
              <a:rPr lang="en" sz="1300" b="1" i="1">
                <a:solidFill>
                  <a:schemeClr val="dk1"/>
                </a:solidFill>
                <a:latin typeface="Open Sans"/>
                <a:ea typeface="Open Sans"/>
                <a:cs typeface="Open Sans"/>
                <a:sym typeface="Open Sans"/>
              </a:rPr>
              <a:t>mediasta tai tästä yrityksestä – – että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jos on vaikka joku huumorivideo niin kyllähän siitä tulee niinku positiivinen mielikuva – –.” </a:t>
            </a:r>
            <a:br>
              <a:rPr lang="en" sz="1300" b="1" i="1">
                <a:solidFill>
                  <a:schemeClr val="dk1"/>
                </a:solidFill>
                <a:latin typeface="Open Sans"/>
                <a:ea typeface="Open Sans"/>
                <a:cs typeface="Open Sans"/>
                <a:sym typeface="Open Sans"/>
              </a:rPr>
            </a:br>
            <a:r>
              <a:rPr lang="en" sz="1300" i="1">
                <a:solidFill>
                  <a:schemeClr val="dk1"/>
                </a:solidFill>
                <a:latin typeface="Open Sans Medium"/>
                <a:ea typeface="Open Sans Medium"/>
                <a:cs typeface="Open Sans Medium"/>
                <a:sym typeface="Open Sans Medium"/>
              </a:rPr>
              <a:t>– Nainen 24 v, </a:t>
            </a:r>
            <a:br>
              <a:rPr lang="en" sz="1300" i="1">
                <a:solidFill>
                  <a:schemeClr val="dk1"/>
                </a:solidFill>
                <a:latin typeface="Open Sans Medium"/>
                <a:ea typeface="Open Sans Medium"/>
                <a:cs typeface="Open Sans Medium"/>
                <a:sym typeface="Open Sans Medium"/>
              </a:rPr>
            </a:br>
            <a:r>
              <a:rPr lang="en" sz="1300" i="1">
                <a:solidFill>
                  <a:schemeClr val="dk1"/>
                </a:solidFill>
                <a:latin typeface="Open Sans Medium"/>
                <a:ea typeface="Open Sans Medium"/>
                <a:cs typeface="Open Sans Medium"/>
                <a:sym typeface="Open Sans Medium"/>
              </a:rPr>
              <a:t>yliopistossa</a:t>
            </a:r>
            <a:endParaRPr sz="1300" i="1">
              <a:solidFill>
                <a:schemeClr val="dk1"/>
              </a:solidFill>
              <a:latin typeface="Open Sans Medium"/>
              <a:ea typeface="Open Sans Medium"/>
              <a:cs typeface="Open Sans Medium"/>
              <a:sym typeface="Open Sans Medium"/>
            </a:endParaRPr>
          </a:p>
          <a:p>
            <a:pPr marL="0" lvl="0" indent="0" algn="l" rtl="0">
              <a:spcBef>
                <a:spcPts val="0"/>
              </a:spcBef>
              <a:spcAft>
                <a:spcPts val="0"/>
              </a:spcAft>
              <a:buNone/>
            </a:pPr>
            <a:endParaRPr sz="1300">
              <a:solidFill>
                <a:schemeClr val="dk1"/>
              </a:solidFill>
              <a:latin typeface="Open Sans SemiBold"/>
              <a:ea typeface="Open Sans SemiBold"/>
              <a:cs typeface="Open Sans SemiBold"/>
              <a:sym typeface="Open Sans SemiBold"/>
            </a:endParaRPr>
          </a:p>
        </p:txBody>
      </p:sp>
      <p:sp>
        <p:nvSpPr>
          <p:cNvPr id="339" name="Google Shape;339;p4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571500" y="487500"/>
            <a:ext cx="5429400" cy="9576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2.2.4. Kiinnostusta ja sitoutumista heikentävät tekijät</a:t>
            </a:r>
            <a:endParaRPr/>
          </a:p>
        </p:txBody>
      </p:sp>
      <p:sp>
        <p:nvSpPr>
          <p:cNvPr id="345" name="Google Shape;345;p44"/>
          <p:cNvSpPr txBox="1">
            <a:spLocks noGrp="1"/>
          </p:cNvSpPr>
          <p:nvPr>
            <p:ph type="body" idx="1"/>
          </p:nvPr>
        </p:nvSpPr>
        <p:spPr>
          <a:xfrm>
            <a:off x="447675" y="1543000"/>
            <a:ext cx="5810100" cy="3120000"/>
          </a:xfrm>
          <a:prstGeom prst="rect">
            <a:avLst/>
          </a:prstGeom>
        </p:spPr>
        <p:txBody>
          <a:bodyPr spcFirstLastPara="1" wrap="square" lIns="0" tIns="91425" rIns="91425" bIns="91425" anchor="t" anchorCtr="0">
            <a:noAutofit/>
          </a:bodyPr>
          <a:lstStyle/>
          <a:p>
            <a:pPr marL="457200" lvl="0" indent="-311150" algn="l" rtl="0">
              <a:lnSpc>
                <a:spcPct val="115000"/>
              </a:lnSpc>
              <a:spcBef>
                <a:spcPts val="0"/>
              </a:spcBef>
              <a:spcAft>
                <a:spcPts val="0"/>
              </a:spcAft>
              <a:buClr>
                <a:srgbClr val="303030"/>
              </a:buClr>
              <a:buSzPts val="1300"/>
              <a:buFont typeface="Arial"/>
              <a:buChar char="●"/>
            </a:pPr>
            <a:r>
              <a:rPr lang="en" sz="1300">
                <a:solidFill>
                  <a:srgbClr val="303030"/>
                </a:solidFill>
              </a:rPr>
              <a:t>Nuoret kokevat luotaantyöntävänä liiallisen mainosmaisuuden, kuten peitellyt mainoskampanjat tai tyrkyttävän markkinoinnin </a:t>
            </a:r>
            <a:endParaRPr sz="1300">
              <a:solidFill>
                <a:srgbClr val="303030"/>
              </a:solidFill>
            </a:endParaRPr>
          </a:p>
          <a:p>
            <a:pPr marL="457200" lvl="0" indent="-311150" algn="l" rtl="0">
              <a:lnSpc>
                <a:spcPct val="115000"/>
              </a:lnSpc>
              <a:spcBef>
                <a:spcPts val="1000"/>
              </a:spcBef>
              <a:spcAft>
                <a:spcPts val="0"/>
              </a:spcAft>
              <a:buClr>
                <a:srgbClr val="303030"/>
              </a:buClr>
              <a:buSzPts val="1300"/>
              <a:buFont typeface="Arial"/>
              <a:buChar char="●"/>
            </a:pPr>
            <a:r>
              <a:rPr lang="en" sz="1300">
                <a:solidFill>
                  <a:srgbClr val="303030"/>
                </a:solidFill>
              </a:rPr>
              <a:t>Huonosti toteutettu tekoälysisältö, kirjoitusvirheet tai epäsiisti editointi antavat kuvan siitä, ettei sisältöön ole panostettu</a:t>
            </a:r>
            <a:endParaRPr sz="1300">
              <a:solidFill>
                <a:srgbClr val="303030"/>
              </a:solidFill>
            </a:endParaRPr>
          </a:p>
          <a:p>
            <a:pPr marL="457200" lvl="0" indent="-311150" algn="l" rtl="0">
              <a:lnSpc>
                <a:spcPct val="115000"/>
              </a:lnSpc>
              <a:spcBef>
                <a:spcPts val="1000"/>
              </a:spcBef>
              <a:spcAft>
                <a:spcPts val="0"/>
              </a:spcAft>
              <a:buClr>
                <a:srgbClr val="303030"/>
              </a:buClr>
              <a:buSzPts val="1300"/>
              <a:buFont typeface="Arial"/>
              <a:buChar char="●"/>
            </a:pPr>
            <a:r>
              <a:rPr lang="en" sz="1300">
                <a:solidFill>
                  <a:srgbClr val="303030"/>
                </a:solidFill>
              </a:rPr>
              <a:t>Harhaanjohtavat klikkiotsikot aiheuttavat turhautumista: </a:t>
            </a:r>
            <a:br>
              <a:rPr lang="en" sz="1300">
                <a:solidFill>
                  <a:srgbClr val="303030"/>
                </a:solidFill>
              </a:rPr>
            </a:br>
            <a:r>
              <a:rPr lang="en" sz="1300">
                <a:solidFill>
                  <a:srgbClr val="303030"/>
                </a:solidFill>
              </a:rPr>
              <a:t>vaikka klikkiotsikot voivat herättää huomion, ne voivat heikentää median mainetta, jos artikkelin sisältö ei vastaa odotuksia</a:t>
            </a:r>
            <a:endParaRPr sz="1300">
              <a:solidFill>
                <a:srgbClr val="303030"/>
              </a:solidFill>
            </a:endParaRPr>
          </a:p>
          <a:p>
            <a:pPr marL="457200" lvl="0" indent="-311150" algn="l" rtl="0">
              <a:lnSpc>
                <a:spcPct val="115000"/>
              </a:lnSpc>
              <a:spcBef>
                <a:spcPts val="1000"/>
              </a:spcBef>
              <a:spcAft>
                <a:spcPts val="0"/>
              </a:spcAft>
              <a:buClr>
                <a:srgbClr val="303030"/>
              </a:buClr>
              <a:buSzPts val="1300"/>
              <a:buFont typeface="Arial"/>
              <a:buChar char="●"/>
            </a:pPr>
            <a:r>
              <a:rPr lang="en" sz="1300">
                <a:solidFill>
                  <a:srgbClr val="303030"/>
                </a:solidFill>
              </a:rPr>
              <a:t>Raskas formaatti, kuten pitkät ja puuduttavat tekstit digitaalisessa ympäristössä, karkottaa nuoria lukijoita</a:t>
            </a:r>
            <a:endParaRPr sz="1300">
              <a:solidFill>
                <a:srgbClr val="303030"/>
              </a:solidFill>
            </a:endParaRPr>
          </a:p>
          <a:p>
            <a:pPr marL="0" lvl="0" indent="0" algn="l" rtl="0">
              <a:lnSpc>
                <a:spcPct val="115000"/>
              </a:lnSpc>
              <a:spcBef>
                <a:spcPts val="1000"/>
              </a:spcBef>
              <a:spcAft>
                <a:spcPts val="1000"/>
              </a:spcAft>
              <a:buNone/>
            </a:pPr>
            <a:endParaRPr sz="1300"/>
          </a:p>
        </p:txBody>
      </p:sp>
      <p:sp>
        <p:nvSpPr>
          <p:cNvPr id="346" name="Google Shape;346;p44"/>
          <p:cNvSpPr/>
          <p:nvPr/>
        </p:nvSpPr>
        <p:spPr>
          <a:xfrm>
            <a:off x="6522325" y="990550"/>
            <a:ext cx="3162300" cy="31623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347" name="Google Shape;347;p44"/>
          <p:cNvSpPr txBox="1"/>
          <p:nvPr/>
        </p:nvSpPr>
        <p:spPr>
          <a:xfrm>
            <a:off x="7117525" y="1639000"/>
            <a:ext cx="19035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i="1">
                <a:solidFill>
                  <a:schemeClr val="dk1"/>
                </a:solidFill>
                <a:latin typeface="Open Sans"/>
                <a:ea typeface="Open Sans"/>
                <a:cs typeface="Open Sans"/>
                <a:sym typeface="Open Sans"/>
              </a:rPr>
              <a:t>“Ja esimerkiksi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mun mielestä, jos joku on tehty vaikka tekoälyllä joku mainos, niin sitten mä oon heti silleen, mä en arvosta tätä.” </a:t>
            </a:r>
            <a:br>
              <a:rPr lang="en" sz="1300" b="1" i="1">
                <a:solidFill>
                  <a:schemeClr val="dk1"/>
                </a:solidFill>
                <a:latin typeface="Open Sans"/>
                <a:ea typeface="Open Sans"/>
                <a:cs typeface="Open Sans"/>
                <a:sym typeface="Open Sans"/>
              </a:rPr>
            </a:br>
            <a:r>
              <a:rPr lang="en" sz="1300" i="1">
                <a:solidFill>
                  <a:schemeClr val="dk1"/>
                </a:solidFill>
                <a:latin typeface="Open Sans Medium"/>
                <a:ea typeface="Open Sans Medium"/>
                <a:cs typeface="Open Sans Medium"/>
                <a:sym typeface="Open Sans Medium"/>
              </a:rPr>
              <a:t>– Nainen 24 v, yliopistossa</a:t>
            </a:r>
            <a:endParaRPr sz="1200" b="1">
              <a:solidFill>
                <a:schemeClr val="dk1"/>
              </a:solidFill>
              <a:highlight>
                <a:srgbClr val="EDEFFA"/>
              </a:highlight>
            </a:endParaRPr>
          </a:p>
        </p:txBody>
      </p:sp>
      <p:sp>
        <p:nvSpPr>
          <p:cNvPr id="348" name="Google Shape;348;p4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txBox="1">
            <a:spLocks noGrp="1"/>
          </p:cNvSpPr>
          <p:nvPr>
            <p:ph type="title"/>
          </p:nvPr>
        </p:nvSpPr>
        <p:spPr>
          <a:xfrm>
            <a:off x="4850925" y="3033975"/>
            <a:ext cx="3996600" cy="1430100"/>
          </a:xfrm>
          <a:prstGeom prst="rect">
            <a:avLst/>
          </a:prstGeom>
        </p:spPr>
        <p:txBody>
          <a:bodyPr spcFirstLastPara="1" wrap="square" lIns="0" tIns="91425" rIns="91425" bIns="91425" anchor="t" anchorCtr="0">
            <a:normAutofit/>
          </a:bodyPr>
          <a:lstStyle/>
          <a:p>
            <a:pPr marL="0" lvl="0" indent="0" algn="l" rtl="0">
              <a:lnSpc>
                <a:spcPct val="115000"/>
              </a:lnSpc>
              <a:spcBef>
                <a:spcPts val="0"/>
              </a:spcBef>
              <a:spcAft>
                <a:spcPts val="0"/>
              </a:spcAft>
              <a:buNone/>
            </a:pPr>
            <a:r>
              <a:rPr lang="en" sz="1800"/>
              <a:t>Tutkimuskysymys 3: </a:t>
            </a:r>
            <a:br>
              <a:rPr lang="en" sz="1800"/>
            </a:br>
            <a:r>
              <a:rPr lang="en" sz="1800" b="0">
                <a:latin typeface="Open Sans SemiBold"/>
                <a:ea typeface="Open Sans SemiBold"/>
                <a:cs typeface="Open Sans SemiBold"/>
                <a:sym typeface="Open Sans SemiBold"/>
              </a:rPr>
              <a:t>Mikä saa nuoren maksamaan sisällöstä?</a:t>
            </a:r>
            <a:endParaRPr sz="1800" b="0">
              <a:latin typeface="Open Sans SemiBold"/>
              <a:ea typeface="Open Sans SemiBold"/>
              <a:cs typeface="Open Sans SemiBold"/>
              <a:sym typeface="Open Sans SemiBold"/>
            </a:endParaRPr>
          </a:p>
        </p:txBody>
      </p:sp>
      <p:sp>
        <p:nvSpPr>
          <p:cNvPr id="354" name="Google Shape;354;p45"/>
          <p:cNvSpPr txBox="1">
            <a:spLocks noGrp="1"/>
          </p:cNvSpPr>
          <p:nvPr>
            <p:ph type="title" idx="2"/>
          </p:nvPr>
        </p:nvSpPr>
        <p:spPr>
          <a:xfrm>
            <a:off x="4868325" y="2223950"/>
            <a:ext cx="2125500" cy="9039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2400">
                <a:solidFill>
                  <a:schemeClr val="dk1"/>
                </a:solidFill>
              </a:rPr>
              <a:t>2.3. Tulokset</a:t>
            </a:r>
            <a:endParaRPr/>
          </a:p>
        </p:txBody>
      </p:sp>
      <p:pic>
        <p:nvPicPr>
          <p:cNvPr id="355" name="Google Shape;355;p45" title="rampilla5_kuva_AnniinaNissinen (1).jpeg"/>
          <p:cNvPicPr preferRelativeResize="0">
            <a:picLocks noGrp="1"/>
          </p:cNvPicPr>
          <p:nvPr>
            <p:ph type="pic" idx="3"/>
          </p:nvPr>
        </p:nvPicPr>
        <p:blipFill rotWithShape="1">
          <a:blip r:embed="rId3">
            <a:alphaModFix/>
          </a:blip>
          <a:srcRect l="14150" r="19202"/>
          <a:stretch/>
        </p:blipFill>
        <p:spPr>
          <a:xfrm>
            <a:off x="-2066100" y="-817425"/>
            <a:ext cx="6170400" cy="6170400"/>
          </a:xfrm>
          <a:prstGeom prst="ellipse">
            <a:avLst/>
          </a:prstGeom>
        </p:spPr>
      </p:pic>
      <p:sp>
        <p:nvSpPr>
          <p:cNvPr id="356" name="Google Shape;356;p45"/>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61926" y="411300"/>
            <a:ext cx="811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a:solidFill>
                  <a:schemeClr val="dk1"/>
                </a:solidFill>
              </a:rPr>
              <a:t>Sisältö</a:t>
            </a:r>
            <a:endParaRPr sz="2720">
              <a:solidFill>
                <a:schemeClr val="dk1"/>
              </a:solidFill>
            </a:endParaRPr>
          </a:p>
        </p:txBody>
      </p:sp>
      <p:sp>
        <p:nvSpPr>
          <p:cNvPr id="119" name="Google Shape;119;p19"/>
          <p:cNvSpPr txBox="1">
            <a:spLocks noGrp="1"/>
          </p:cNvSpPr>
          <p:nvPr>
            <p:ph type="body" idx="1"/>
          </p:nvPr>
        </p:nvSpPr>
        <p:spPr>
          <a:xfrm>
            <a:off x="1144700" y="1302310"/>
            <a:ext cx="4719900" cy="2539200"/>
          </a:xfrm>
          <a:prstGeom prst="rect">
            <a:avLst/>
          </a:prstGeom>
          <a:ln w="9525" cap="flat" cmpd="sng">
            <a:noFill/>
            <a:prstDash val="solid"/>
            <a:round/>
            <a:headEnd type="none" w="sm" len="sm"/>
            <a:tailEnd type="none" w="sm" len="sm"/>
          </a:ln>
        </p:spPr>
        <p:txBody>
          <a:bodyPr spcFirstLastPara="1" wrap="square" lIns="0" tIns="91425" rIns="91425" bIns="91425" anchor="t" anchorCtr="0">
            <a:noAutofit/>
          </a:bodyPr>
          <a:lstStyle/>
          <a:p>
            <a:pPr marL="457200" lvl="0" indent="-371080" algn="l" rtl="0">
              <a:lnSpc>
                <a:spcPct val="150000"/>
              </a:lnSpc>
              <a:spcBef>
                <a:spcPts val="0"/>
              </a:spcBef>
              <a:spcAft>
                <a:spcPts val="0"/>
              </a:spcAft>
              <a:buClr>
                <a:schemeClr val="dk1"/>
              </a:buClr>
              <a:buSzPts val="2244"/>
              <a:buAutoNum type="arabicPeriod"/>
            </a:pPr>
            <a:r>
              <a:rPr lang="en" dirty="0" err="1">
                <a:solidFill>
                  <a:schemeClr val="dk1"/>
                </a:solidFill>
              </a:rPr>
              <a:t>Hankkeen</a:t>
            </a:r>
            <a:r>
              <a:rPr lang="en" dirty="0">
                <a:solidFill>
                  <a:schemeClr val="dk1"/>
                </a:solidFill>
              </a:rPr>
              <a:t> </a:t>
            </a:r>
            <a:r>
              <a:rPr lang="en" dirty="0" err="1">
                <a:solidFill>
                  <a:schemeClr val="dk1"/>
                </a:solidFill>
              </a:rPr>
              <a:t>tausta</a:t>
            </a:r>
            <a:r>
              <a:rPr lang="en" dirty="0">
                <a:solidFill>
                  <a:schemeClr val="dk1"/>
                </a:solidFill>
              </a:rPr>
              <a:t> ja </a:t>
            </a:r>
            <a:r>
              <a:rPr lang="en" dirty="0" err="1">
                <a:solidFill>
                  <a:schemeClr val="dk1"/>
                </a:solidFill>
              </a:rPr>
              <a:t>tavoitteet</a:t>
            </a:r>
            <a:endParaRPr dirty="0">
              <a:solidFill>
                <a:schemeClr val="dk1"/>
              </a:solidFill>
            </a:endParaRPr>
          </a:p>
          <a:p>
            <a:pPr marL="457200" lvl="0" indent="-383780" algn="l" rtl="0">
              <a:lnSpc>
                <a:spcPct val="150000"/>
              </a:lnSpc>
              <a:spcBef>
                <a:spcPts val="400"/>
              </a:spcBef>
              <a:spcAft>
                <a:spcPts val="0"/>
              </a:spcAft>
              <a:buClr>
                <a:schemeClr val="dk1"/>
              </a:buClr>
              <a:buSzPts val="2444"/>
              <a:buAutoNum type="arabicPeriod"/>
            </a:pPr>
            <a:r>
              <a:rPr lang="en" dirty="0" err="1">
                <a:solidFill>
                  <a:schemeClr val="dk1"/>
                </a:solidFill>
              </a:rPr>
              <a:t>Tulokset</a:t>
            </a:r>
            <a:endParaRPr dirty="0">
              <a:solidFill>
                <a:schemeClr val="dk1"/>
              </a:solidFill>
            </a:endParaRPr>
          </a:p>
          <a:p>
            <a:pPr marL="457200" lvl="0" indent="-383780" algn="l" rtl="0">
              <a:lnSpc>
                <a:spcPct val="150000"/>
              </a:lnSpc>
              <a:spcBef>
                <a:spcPts val="400"/>
              </a:spcBef>
              <a:spcAft>
                <a:spcPts val="0"/>
              </a:spcAft>
              <a:buClr>
                <a:schemeClr val="dk1"/>
              </a:buClr>
              <a:buSzPts val="2444"/>
              <a:buAutoNum type="arabicPeriod"/>
            </a:pPr>
            <a:r>
              <a:rPr lang="en" dirty="0" err="1">
                <a:solidFill>
                  <a:schemeClr val="dk1"/>
                </a:solidFill>
              </a:rPr>
              <a:t>Toimenpidesuositukset</a:t>
            </a:r>
            <a:r>
              <a:rPr lang="en" dirty="0">
                <a:solidFill>
                  <a:schemeClr val="dk1"/>
                </a:solidFill>
              </a:rPr>
              <a:t> </a:t>
            </a:r>
            <a:r>
              <a:rPr lang="en" dirty="0" err="1">
                <a:solidFill>
                  <a:schemeClr val="dk1"/>
                </a:solidFill>
              </a:rPr>
              <a:t>aikakausmedioille</a:t>
            </a:r>
            <a:endParaRPr dirty="0">
              <a:solidFill>
                <a:schemeClr val="dk1"/>
              </a:solidFill>
            </a:endParaRPr>
          </a:p>
          <a:p>
            <a:pPr marL="457200" lvl="0" indent="-383780" algn="l" rtl="0">
              <a:lnSpc>
                <a:spcPct val="150000"/>
              </a:lnSpc>
              <a:spcBef>
                <a:spcPts val="400"/>
              </a:spcBef>
              <a:spcAft>
                <a:spcPts val="0"/>
              </a:spcAft>
              <a:buClr>
                <a:schemeClr val="dk1"/>
              </a:buClr>
              <a:buSzPts val="2444"/>
              <a:buAutoNum type="arabicPeriod"/>
            </a:pPr>
            <a:r>
              <a:rPr lang="en" dirty="0" err="1">
                <a:solidFill>
                  <a:schemeClr val="dk1"/>
                </a:solidFill>
              </a:rPr>
              <a:t>Jatkotutkimusaiheet</a:t>
            </a:r>
            <a:endParaRPr dirty="0">
              <a:solidFill>
                <a:schemeClr val="dk1"/>
              </a:solidFill>
            </a:endParaRPr>
          </a:p>
          <a:p>
            <a:pPr marL="457200" lvl="0" indent="-383780" algn="l" rtl="0">
              <a:lnSpc>
                <a:spcPct val="150000"/>
              </a:lnSpc>
              <a:spcBef>
                <a:spcPts val="400"/>
              </a:spcBef>
              <a:spcAft>
                <a:spcPts val="0"/>
              </a:spcAft>
              <a:buClr>
                <a:schemeClr val="dk1"/>
              </a:buClr>
              <a:buSzPts val="2444"/>
              <a:buAutoNum type="arabicPeriod"/>
            </a:pPr>
            <a:r>
              <a:rPr lang="en" dirty="0" err="1">
                <a:solidFill>
                  <a:schemeClr val="dk1"/>
                </a:solidFill>
              </a:rPr>
              <a:t>Lähteet</a:t>
            </a:r>
            <a:endParaRPr dirty="0">
              <a:solidFill>
                <a:schemeClr val="dk1"/>
              </a:solidFill>
            </a:endParaRPr>
          </a:p>
          <a:p>
            <a:pPr marL="0" lvl="0" indent="0" algn="l" rtl="0">
              <a:lnSpc>
                <a:spcPct val="150000"/>
              </a:lnSpc>
              <a:spcBef>
                <a:spcPts val="400"/>
              </a:spcBef>
              <a:spcAft>
                <a:spcPts val="400"/>
              </a:spcAft>
              <a:buNone/>
            </a:pPr>
            <a:endParaRPr dirty="0">
              <a:solidFill>
                <a:schemeClr val="dk1"/>
              </a:solidFill>
            </a:endParaRPr>
          </a:p>
        </p:txBody>
      </p:sp>
      <p:sp>
        <p:nvSpPr>
          <p:cNvPr id="120" name="Google Shape;120;p19"/>
          <p:cNvSpPr txBox="1">
            <a:spLocks noGrp="1"/>
          </p:cNvSpPr>
          <p:nvPr>
            <p:ph type="body" idx="1"/>
          </p:nvPr>
        </p:nvSpPr>
        <p:spPr>
          <a:xfrm>
            <a:off x="7429499" y="1661633"/>
            <a:ext cx="1804500" cy="21354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150" b="1">
                <a:solidFill>
                  <a:schemeClr val="dk1"/>
                </a:solidFill>
                <a:latin typeface="Open Sans"/>
                <a:ea typeface="Open Sans"/>
                <a:cs typeface="Open Sans"/>
                <a:sym typeface="Open Sans"/>
              </a:rPr>
              <a:t>Modia Research</a:t>
            </a:r>
            <a:endParaRPr sz="115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1150" b="1">
                <a:solidFill>
                  <a:schemeClr val="dk1"/>
                </a:solidFill>
                <a:latin typeface="Open Sans"/>
                <a:ea typeface="Open Sans"/>
                <a:cs typeface="Open Sans"/>
                <a:sym typeface="Open Sans"/>
              </a:rPr>
              <a:t>Toukokuu 2026</a:t>
            </a:r>
            <a:endParaRPr sz="1150" b="1">
              <a:solidFill>
                <a:schemeClr val="dk1"/>
              </a:solidFill>
              <a:latin typeface="Open Sans"/>
              <a:ea typeface="Open Sans"/>
              <a:cs typeface="Open Sans"/>
              <a:sym typeface="Open Sans"/>
            </a:endParaRPr>
          </a:p>
          <a:p>
            <a:pPr marL="0" lvl="0" indent="0" algn="l" rtl="0">
              <a:lnSpc>
                <a:spcPct val="150000"/>
              </a:lnSpc>
              <a:spcBef>
                <a:spcPts val="0"/>
              </a:spcBef>
              <a:spcAft>
                <a:spcPts val="0"/>
              </a:spcAft>
              <a:buNone/>
            </a:pPr>
            <a:endParaRPr sz="1150" b="1">
              <a:solidFill>
                <a:schemeClr val="dk1"/>
              </a:solidFill>
              <a:latin typeface="Open Sans"/>
              <a:ea typeface="Open Sans"/>
              <a:cs typeface="Open Sans"/>
              <a:sym typeface="Open Sans"/>
            </a:endParaRPr>
          </a:p>
          <a:p>
            <a:pPr marL="0" lvl="0" indent="0" algn="l" rtl="0">
              <a:lnSpc>
                <a:spcPct val="160000"/>
              </a:lnSpc>
              <a:spcBef>
                <a:spcPts val="0"/>
              </a:spcBef>
              <a:spcAft>
                <a:spcPts val="0"/>
              </a:spcAft>
              <a:buNone/>
            </a:pPr>
            <a:r>
              <a:rPr lang="en" sz="1050">
                <a:solidFill>
                  <a:schemeClr val="dk1"/>
                </a:solidFill>
              </a:rPr>
              <a:t>Jarmo Rinne</a:t>
            </a:r>
            <a:endParaRPr sz="1050">
              <a:solidFill>
                <a:schemeClr val="dk1"/>
              </a:solidFill>
            </a:endParaRPr>
          </a:p>
          <a:p>
            <a:pPr marL="0" lvl="0" indent="0" algn="l" rtl="0">
              <a:lnSpc>
                <a:spcPct val="160000"/>
              </a:lnSpc>
              <a:spcBef>
                <a:spcPts val="0"/>
              </a:spcBef>
              <a:spcAft>
                <a:spcPts val="0"/>
              </a:spcAft>
              <a:buNone/>
            </a:pPr>
            <a:r>
              <a:rPr lang="en" sz="1050">
                <a:solidFill>
                  <a:schemeClr val="dk1"/>
                </a:solidFill>
              </a:rPr>
              <a:t>Carlos Sunila</a:t>
            </a:r>
            <a:endParaRPr sz="1050">
              <a:solidFill>
                <a:schemeClr val="dk1"/>
              </a:solidFill>
            </a:endParaRPr>
          </a:p>
          <a:p>
            <a:pPr marL="0" lvl="0" indent="0" algn="l" rtl="0">
              <a:lnSpc>
                <a:spcPct val="160000"/>
              </a:lnSpc>
              <a:spcBef>
                <a:spcPts val="0"/>
              </a:spcBef>
              <a:spcAft>
                <a:spcPts val="0"/>
              </a:spcAft>
              <a:buNone/>
            </a:pPr>
            <a:r>
              <a:rPr lang="en" sz="1050">
                <a:solidFill>
                  <a:schemeClr val="dk1"/>
                </a:solidFill>
              </a:rPr>
              <a:t>Olli Paakkola</a:t>
            </a:r>
            <a:endParaRPr sz="1050">
              <a:solidFill>
                <a:schemeClr val="dk1"/>
              </a:solidFill>
            </a:endParaRPr>
          </a:p>
          <a:p>
            <a:pPr marL="0" lvl="0" indent="0" algn="l" rtl="0">
              <a:lnSpc>
                <a:spcPct val="160000"/>
              </a:lnSpc>
              <a:spcBef>
                <a:spcPts val="0"/>
              </a:spcBef>
              <a:spcAft>
                <a:spcPts val="0"/>
              </a:spcAft>
              <a:buNone/>
            </a:pPr>
            <a:r>
              <a:rPr lang="en" sz="1050">
                <a:solidFill>
                  <a:schemeClr val="dk1"/>
                </a:solidFill>
              </a:rPr>
              <a:t>Aliisa Alatossava</a:t>
            </a:r>
            <a:br>
              <a:rPr lang="en" sz="1050">
                <a:solidFill>
                  <a:schemeClr val="dk1"/>
                </a:solidFill>
              </a:rPr>
            </a:br>
            <a:r>
              <a:rPr lang="en" sz="1050">
                <a:solidFill>
                  <a:schemeClr val="dk1"/>
                </a:solidFill>
              </a:rPr>
              <a:t>Anna Järvelä</a:t>
            </a:r>
            <a:endParaRPr sz="1050">
              <a:solidFill>
                <a:schemeClr val="dk1"/>
              </a:solidFill>
            </a:endParaRPr>
          </a:p>
        </p:txBody>
      </p:sp>
      <p:cxnSp>
        <p:nvCxnSpPr>
          <p:cNvPr id="121" name="Google Shape;121;p19"/>
          <p:cNvCxnSpPr/>
          <p:nvPr/>
        </p:nvCxnSpPr>
        <p:spPr>
          <a:xfrm>
            <a:off x="7453075" y="1445184"/>
            <a:ext cx="1409400" cy="0"/>
          </a:xfrm>
          <a:prstGeom prst="straightConnector1">
            <a:avLst/>
          </a:prstGeom>
          <a:noFill/>
          <a:ln w="9525" cap="flat" cmpd="sng">
            <a:solidFill>
              <a:srgbClr val="192644"/>
            </a:solidFill>
            <a:prstDash val="solid"/>
            <a:round/>
            <a:headEnd type="none" w="med" len="med"/>
            <a:tailEnd type="none" w="med" len="med"/>
          </a:ln>
        </p:spPr>
      </p:cxnSp>
      <p:sp>
        <p:nvSpPr>
          <p:cNvPr id="122" name="Google Shape;122;p19"/>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2.3.1. Sisällön laatu, eksklusiivisuus ja luotettavuus</a:t>
            </a:r>
            <a:endParaRPr/>
          </a:p>
        </p:txBody>
      </p:sp>
      <p:sp>
        <p:nvSpPr>
          <p:cNvPr id="362" name="Google Shape;362;p46"/>
          <p:cNvSpPr txBox="1">
            <a:spLocks noGrp="1"/>
          </p:cNvSpPr>
          <p:nvPr>
            <p:ph type="body" idx="1"/>
          </p:nvPr>
        </p:nvSpPr>
        <p:spPr>
          <a:xfrm>
            <a:off x="571500" y="1212600"/>
            <a:ext cx="6343800" cy="3552600"/>
          </a:xfrm>
          <a:prstGeom prst="rect">
            <a:avLst/>
          </a:prstGeom>
        </p:spPr>
        <p:txBody>
          <a:bodyPr spcFirstLastPara="1" wrap="square" lIns="0" tIns="91425" rIns="91425" bIns="91425" anchor="t" anchorCtr="0">
            <a:noAutofit/>
          </a:bodyPr>
          <a:lstStyle/>
          <a:p>
            <a:pPr marL="0" lvl="0" indent="0" algn="l" rtl="0">
              <a:spcBef>
                <a:spcPts val="1000"/>
              </a:spcBef>
              <a:spcAft>
                <a:spcPts val="0"/>
              </a:spcAft>
              <a:buNone/>
            </a:pPr>
            <a:r>
              <a:rPr lang="en" sz="1300"/>
              <a:t>Haastatteluissa keskusteltiin maksuhalukkuudesta erilaisia medioita kohtaan. Haastatellut nuoret eivät olleet maksaneet aikakausmedioiden sisällöistä. Nuorten kynnys maksaa sisällöstä on yleisesti ottaen korkea, mutta sitä madaltavat esimerkiksi</a:t>
            </a:r>
            <a:endParaRPr sz="1300"/>
          </a:p>
          <a:p>
            <a:pPr marL="320040" lvl="0" indent="-311150" algn="l" rtl="0">
              <a:spcBef>
                <a:spcPts val="1000"/>
              </a:spcBef>
              <a:spcAft>
                <a:spcPts val="0"/>
              </a:spcAft>
              <a:buSzPts val="1300"/>
              <a:buChar char="●"/>
            </a:pPr>
            <a:r>
              <a:rPr lang="en" sz="1300" b="1">
                <a:latin typeface="Open Sans"/>
                <a:ea typeface="Open Sans"/>
                <a:cs typeface="Open Sans"/>
                <a:sym typeface="Open Sans"/>
              </a:rPr>
              <a:t>Selkeä lisäarvo ja eksklusiivisuus:</a:t>
            </a:r>
            <a:r>
              <a:rPr lang="en" sz="1300"/>
              <a:t> sisältö, joka tarjoaa poikkeuksellista laatua, syvyyttä tai asiantuntijuutta, jota ei ole saatavilla ilmaiseksi muualta</a:t>
            </a:r>
            <a:endParaRPr sz="1300"/>
          </a:p>
          <a:p>
            <a:pPr marL="320040" lvl="0" indent="-311150" algn="l" rtl="0">
              <a:spcBef>
                <a:spcPts val="1000"/>
              </a:spcBef>
              <a:spcAft>
                <a:spcPts val="0"/>
              </a:spcAft>
              <a:buSzPts val="1300"/>
              <a:buChar char="●"/>
            </a:pPr>
            <a:r>
              <a:rPr lang="en" sz="1300" b="1">
                <a:latin typeface="Open Sans"/>
                <a:ea typeface="Open Sans"/>
                <a:cs typeface="Open Sans"/>
                <a:sym typeface="Open Sans"/>
              </a:rPr>
              <a:t>Yleissivistys: </a:t>
            </a:r>
            <a:r>
              <a:rPr lang="en" sz="1300"/>
              <a:t>uutismedioista, kuten Helsingin Sanomista, ollaan valmiita maksamaan, jotta kyetään osallistumaan tuttavapiirissä käytäviin keskusteluihin</a:t>
            </a:r>
            <a:endParaRPr sz="1300"/>
          </a:p>
        </p:txBody>
      </p:sp>
      <p:sp>
        <p:nvSpPr>
          <p:cNvPr id="363" name="Google Shape;363;p4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2.3.1. Sisällön laatu, eksklusiivisuus ja luotettavuus</a:t>
            </a:r>
            <a:endParaRPr/>
          </a:p>
        </p:txBody>
      </p:sp>
      <p:sp>
        <p:nvSpPr>
          <p:cNvPr id="369" name="Google Shape;369;p47"/>
          <p:cNvSpPr txBox="1">
            <a:spLocks noGrp="1"/>
          </p:cNvSpPr>
          <p:nvPr>
            <p:ph type="body" idx="1"/>
          </p:nvPr>
        </p:nvSpPr>
        <p:spPr>
          <a:xfrm>
            <a:off x="571500" y="1212600"/>
            <a:ext cx="6527700" cy="3552600"/>
          </a:xfrm>
          <a:prstGeom prst="rect">
            <a:avLst/>
          </a:prstGeom>
        </p:spPr>
        <p:txBody>
          <a:bodyPr spcFirstLastPara="1" wrap="square" lIns="0" tIns="91425" rIns="91425" bIns="91425" anchor="t" anchorCtr="0">
            <a:normAutofit/>
          </a:bodyPr>
          <a:lstStyle/>
          <a:p>
            <a:pPr marL="320040" lvl="0" indent="-311150" algn="l" rtl="0">
              <a:spcBef>
                <a:spcPts val="1000"/>
              </a:spcBef>
              <a:spcAft>
                <a:spcPts val="0"/>
              </a:spcAft>
              <a:buSzPts val="1300"/>
              <a:buFont typeface="Open Sans"/>
              <a:buChar char="●"/>
            </a:pPr>
            <a:r>
              <a:rPr lang="en" sz="1300" b="1">
                <a:latin typeface="Open Sans"/>
                <a:ea typeface="Open Sans"/>
                <a:cs typeface="Open Sans"/>
                <a:sym typeface="Open Sans"/>
              </a:rPr>
              <a:t>Sisällön hyödyllisyys ammatti-identiteetin tai harrastusten kannalta</a:t>
            </a:r>
            <a:endParaRPr sz="1300" b="1">
              <a:latin typeface="Open Sans"/>
              <a:ea typeface="Open Sans"/>
              <a:cs typeface="Open Sans"/>
              <a:sym typeface="Open Sans"/>
            </a:endParaRPr>
          </a:p>
          <a:p>
            <a:pPr marL="320040" lvl="0" indent="-311150" algn="l" rtl="0">
              <a:spcBef>
                <a:spcPts val="1000"/>
              </a:spcBef>
              <a:spcAft>
                <a:spcPts val="0"/>
              </a:spcAft>
              <a:buSzPts val="1300"/>
              <a:buChar char="●"/>
            </a:pPr>
            <a:r>
              <a:rPr lang="en" sz="1300" b="1">
                <a:latin typeface="Open Sans"/>
                <a:ea typeface="Open Sans"/>
                <a:cs typeface="Open Sans"/>
                <a:sym typeface="Open Sans"/>
              </a:rPr>
              <a:t>Luotettavat ja arvostetut mediat: </a:t>
            </a:r>
            <a:r>
              <a:rPr lang="en" sz="1300"/>
              <a:t>nuoret arvostavat tiedon oikeellisuutta ja toimituksellista prosessia, jossa noudatetaan journalistisia ohjeita ja ammattietiikkaa. Tällainen sisältö erottuu positiivisesti muusta somevirrasta, kuten yksittäisten henkilöiden tuottamasta sisällöstä</a:t>
            </a:r>
            <a:endParaRPr sz="1300"/>
          </a:p>
          <a:p>
            <a:pPr marL="320040" lvl="1" indent="-311150" algn="l" rtl="0">
              <a:spcBef>
                <a:spcPts val="1000"/>
              </a:spcBef>
              <a:spcAft>
                <a:spcPts val="1000"/>
              </a:spcAft>
              <a:buSzPts val="1300"/>
              <a:buChar char="○"/>
            </a:pPr>
            <a:r>
              <a:rPr lang="en" sz="1300"/>
              <a:t>Luotettaviksi ja arvostetuiksi medioiksi nuoret nimesivät mm. </a:t>
            </a:r>
            <a:br>
              <a:rPr lang="en" sz="1300"/>
            </a:br>
            <a:r>
              <a:rPr lang="en" sz="1300"/>
              <a:t>HS:n, Suomen Kuvalehden, Ylen, New York Timesin, BBC:n ja </a:t>
            </a:r>
            <a:br>
              <a:rPr lang="en" sz="1300"/>
            </a:br>
            <a:r>
              <a:rPr lang="en" sz="1300"/>
              <a:t>Uusi Juttu -median</a:t>
            </a:r>
            <a:endParaRPr sz="1300"/>
          </a:p>
        </p:txBody>
      </p:sp>
      <p:sp>
        <p:nvSpPr>
          <p:cNvPr id="370" name="Google Shape;370;p47"/>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374"/>
        <p:cNvGrpSpPr/>
        <p:nvPr/>
      </p:nvGrpSpPr>
      <p:grpSpPr>
        <a:xfrm>
          <a:off x="0" y="0"/>
          <a:ext cx="0" cy="0"/>
          <a:chOff x="0" y="0"/>
          <a:chExt cx="0" cy="0"/>
        </a:xfrm>
      </p:grpSpPr>
      <p:sp>
        <p:nvSpPr>
          <p:cNvPr id="375" name="Google Shape;375;p48"/>
          <p:cNvSpPr txBox="1">
            <a:spLocks noGrp="1"/>
          </p:cNvSpPr>
          <p:nvPr>
            <p:ph type="subTitle" idx="1"/>
          </p:nvPr>
        </p:nvSpPr>
        <p:spPr>
          <a:xfrm>
            <a:off x="2661675" y="1777350"/>
            <a:ext cx="4720200" cy="2508300"/>
          </a:xfrm>
          <a:prstGeom prst="rect">
            <a:avLst/>
          </a:prstGeom>
        </p:spPr>
        <p:txBody>
          <a:bodyPr spcFirstLastPara="1" wrap="square" lIns="0" tIns="91425" rIns="91425" bIns="91425" anchor="t" anchorCtr="0">
            <a:noAutofit/>
          </a:bodyPr>
          <a:lstStyle/>
          <a:p>
            <a:pPr marL="0" lvl="0" indent="0" algn="l" rtl="0">
              <a:spcBef>
                <a:spcPts val="0"/>
              </a:spcBef>
              <a:spcAft>
                <a:spcPts val="1200"/>
              </a:spcAft>
              <a:buNone/>
            </a:pPr>
            <a:r>
              <a:rPr lang="en" sz="1600" i="1">
                <a:solidFill>
                  <a:srgbClr val="FFFDF9"/>
                </a:solidFill>
              </a:rPr>
              <a:t>“Joo siis musta tuntuu että mä itse todennäköisemmin maksan sellaisesta informatiivisesta kun viihteeseen liittyvästä – – se on kiva, että on joku sellainen sovellus, mistä sä tiedät että saa sellaista luotettavaa informatiivista tietoa.</a:t>
            </a:r>
            <a:r>
              <a:rPr lang="en" sz="1600">
                <a:solidFill>
                  <a:srgbClr val="FFFDF9"/>
                </a:solidFill>
              </a:rPr>
              <a:t>”</a:t>
            </a:r>
            <a:r>
              <a:rPr lang="en" sz="1600" b="0">
                <a:solidFill>
                  <a:srgbClr val="FFFDF9"/>
                </a:solidFill>
                <a:latin typeface="Open Sans SemiBold"/>
                <a:ea typeface="Open Sans SemiBold"/>
                <a:cs typeface="Open Sans SemiBold"/>
                <a:sym typeface="Open Sans SemiBold"/>
              </a:rPr>
              <a:t> </a:t>
            </a:r>
            <a:br>
              <a:rPr lang="en" sz="1600" b="0">
                <a:solidFill>
                  <a:srgbClr val="FFFDF9"/>
                </a:solidFill>
                <a:latin typeface="Open Sans SemiBold"/>
                <a:ea typeface="Open Sans SemiBold"/>
                <a:cs typeface="Open Sans SemiBold"/>
                <a:sym typeface="Open Sans SemiBold"/>
              </a:rPr>
            </a:br>
            <a:br>
              <a:rPr lang="en" sz="1600" b="0">
                <a:solidFill>
                  <a:srgbClr val="FFFDF9"/>
                </a:solidFill>
                <a:latin typeface="Open Sans SemiBold"/>
                <a:ea typeface="Open Sans SemiBold"/>
                <a:cs typeface="Open Sans SemiBold"/>
                <a:sym typeface="Open Sans SemiBold"/>
              </a:rPr>
            </a:br>
            <a:r>
              <a:rPr lang="en" sz="1600" b="0" i="1">
                <a:solidFill>
                  <a:srgbClr val="FFFDF9"/>
                </a:solidFill>
                <a:latin typeface="Open Sans SemiBold"/>
                <a:ea typeface="Open Sans SemiBold"/>
                <a:cs typeface="Open Sans SemiBold"/>
                <a:sym typeface="Open Sans SemiBold"/>
              </a:rPr>
              <a:t>– </a:t>
            </a:r>
            <a:r>
              <a:rPr lang="en" sz="1600" b="0" i="1">
                <a:solidFill>
                  <a:srgbClr val="FFFDF9"/>
                </a:solidFill>
                <a:latin typeface="Open Sans Medium"/>
                <a:ea typeface="Open Sans Medium"/>
                <a:cs typeface="Open Sans Medium"/>
                <a:sym typeface="Open Sans Medium"/>
              </a:rPr>
              <a:t>Nainen 24 v, yliopistossa ja työelämässä</a:t>
            </a:r>
            <a:endParaRPr sz="1600">
              <a:solidFill>
                <a:srgbClr val="FFFDF9"/>
              </a:solidFill>
            </a:endParaRPr>
          </a:p>
        </p:txBody>
      </p:sp>
      <p:cxnSp>
        <p:nvCxnSpPr>
          <p:cNvPr id="376" name="Google Shape;376;p48"/>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377" name="Google Shape;377;p4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32</a:t>
            </a:fld>
            <a:endParaRPr/>
          </a:p>
        </p:txBody>
      </p:sp>
      <p:pic>
        <p:nvPicPr>
          <p:cNvPr id="378" name="Google Shape;378;p48" title="Aikakausmedia-logo-valkoinen-RGB.png"/>
          <p:cNvPicPr preferRelativeResize="0"/>
          <p:nvPr/>
        </p:nvPicPr>
        <p:blipFill rotWithShape="1">
          <a:blip r:embed="rId3">
            <a:alphaModFix/>
          </a:blip>
          <a:srcRect t="42838" b="41255"/>
          <a:stretch/>
        </p:blipFill>
        <p:spPr>
          <a:xfrm>
            <a:off x="7208011" y="4658642"/>
            <a:ext cx="1876850" cy="298528"/>
          </a:xfrm>
          <a:prstGeom prst="rect">
            <a:avLst/>
          </a:prstGeom>
          <a:noFill/>
          <a:ln>
            <a:noFill/>
          </a:ln>
        </p:spPr>
      </p:pic>
      <p:pic>
        <p:nvPicPr>
          <p:cNvPr id="379" name="Google Shape;379;p48"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9"/>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2.3.2. Tarjoukset ja joustavat maksumallit</a:t>
            </a:r>
            <a:endParaRPr/>
          </a:p>
        </p:txBody>
      </p:sp>
      <p:sp>
        <p:nvSpPr>
          <p:cNvPr id="385" name="Google Shape;385;p49"/>
          <p:cNvSpPr txBox="1">
            <a:spLocks noGrp="1"/>
          </p:cNvSpPr>
          <p:nvPr>
            <p:ph type="body" idx="1"/>
          </p:nvPr>
        </p:nvSpPr>
        <p:spPr>
          <a:xfrm>
            <a:off x="452050" y="1193550"/>
            <a:ext cx="6761700" cy="3345600"/>
          </a:xfrm>
          <a:prstGeom prst="rect">
            <a:avLst/>
          </a:prstGeom>
        </p:spPr>
        <p:txBody>
          <a:bodyPr spcFirstLastPara="1" wrap="square" lIns="0" tIns="91425" rIns="91425" bIns="91425" anchor="t" anchorCtr="0">
            <a:normAutofit/>
          </a:bodyPr>
          <a:lstStyle/>
          <a:p>
            <a:pPr marL="457200" lvl="0" indent="-311150" algn="l" rtl="0">
              <a:lnSpc>
                <a:spcPct val="115000"/>
              </a:lnSpc>
              <a:spcBef>
                <a:spcPts val="0"/>
              </a:spcBef>
              <a:spcAft>
                <a:spcPts val="0"/>
              </a:spcAft>
              <a:buSzPts val="1300"/>
              <a:buChar char="●"/>
            </a:pPr>
            <a:r>
              <a:rPr lang="en" sz="1300"/>
              <a:t>Nuoret hyödyntävät aktiivisesti tarjouksia, kuten opiskelija-alennuksia, ilmaisia kokeilujaksoja ja perheen yhteistilauksia </a:t>
            </a:r>
            <a:endParaRPr sz="1300"/>
          </a:p>
          <a:p>
            <a:pPr marL="457200" lvl="0" indent="-311150" algn="l" rtl="0">
              <a:lnSpc>
                <a:spcPct val="115000"/>
              </a:lnSpc>
              <a:spcBef>
                <a:spcPts val="1000"/>
              </a:spcBef>
              <a:spcAft>
                <a:spcPts val="0"/>
              </a:spcAft>
              <a:buSzPts val="1300"/>
              <a:buChar char="●"/>
            </a:pPr>
            <a:r>
              <a:rPr lang="en" sz="1300"/>
              <a:t>Perinteisten kuukausitilausten sijaan suositaan kertamaksumahdollisuutta yksittäisistä artikkeleista tai aihekohtaisia tilauksia. Tilaajalahjat ovat vähemmän houkutteleva vaihtoehto, mikäli lahjat ovat jotakin sellaista, </a:t>
            </a:r>
            <a:br>
              <a:rPr lang="en" sz="1300"/>
            </a:br>
            <a:r>
              <a:rPr lang="en" sz="1300"/>
              <a:t>mitä nuoret eivät koe tarvitsevansa</a:t>
            </a:r>
            <a:endParaRPr sz="1300"/>
          </a:p>
          <a:p>
            <a:pPr marL="457200" lvl="0" indent="-311150" algn="l" rtl="0">
              <a:lnSpc>
                <a:spcPct val="115000"/>
              </a:lnSpc>
              <a:spcBef>
                <a:spcPts val="1000"/>
              </a:spcBef>
              <a:spcAft>
                <a:spcPts val="1000"/>
              </a:spcAft>
              <a:buSzPts val="1300"/>
              <a:buChar char="●"/>
            </a:pPr>
            <a:r>
              <a:rPr lang="en" sz="1300"/>
              <a:t>Yhteistilaukset (aikakausmedia + jokin muu palvelu, eli ns. bundle-malli) </a:t>
            </a:r>
            <a:br>
              <a:rPr lang="en" sz="1300"/>
            </a:br>
            <a:r>
              <a:rPr lang="en" sz="1300"/>
              <a:t>ovat houkuttelevia silloin, jos molemmat niistä ovat nuorelle lähtökohtaisesti kiinnostavia tai hyödyllisiä ja yhteishinta ei merkittävästi eroa yhden </a:t>
            </a:r>
            <a:br>
              <a:rPr lang="en" sz="1300"/>
            </a:br>
            <a:r>
              <a:rPr lang="en" sz="1300"/>
              <a:t>palvelun hinnasta</a:t>
            </a:r>
            <a:endParaRPr sz="1300"/>
          </a:p>
        </p:txBody>
      </p:sp>
      <p:sp>
        <p:nvSpPr>
          <p:cNvPr id="386" name="Google Shape;386;p49"/>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0"/>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2.3.2. Tarjoukset ja joustavat maksumallit</a:t>
            </a:r>
            <a:endParaRPr/>
          </a:p>
        </p:txBody>
      </p:sp>
      <p:sp>
        <p:nvSpPr>
          <p:cNvPr id="392" name="Google Shape;392;p50"/>
          <p:cNvSpPr txBox="1">
            <a:spLocks noGrp="1"/>
          </p:cNvSpPr>
          <p:nvPr>
            <p:ph type="body" idx="1"/>
          </p:nvPr>
        </p:nvSpPr>
        <p:spPr>
          <a:xfrm>
            <a:off x="442525" y="1193550"/>
            <a:ext cx="6796500" cy="3345600"/>
          </a:xfrm>
          <a:prstGeom prst="rect">
            <a:avLst/>
          </a:prstGeom>
        </p:spPr>
        <p:txBody>
          <a:bodyPr spcFirstLastPara="1" wrap="square" lIns="0" tIns="91425" rIns="91425" bIns="91425" anchor="t" anchorCtr="0">
            <a:normAutofit/>
          </a:bodyPr>
          <a:lstStyle/>
          <a:p>
            <a:pPr marL="457200" lvl="0" indent="-311150" algn="l" rtl="0">
              <a:lnSpc>
                <a:spcPct val="115000"/>
              </a:lnSpc>
              <a:spcBef>
                <a:spcPts val="0"/>
              </a:spcBef>
              <a:spcAft>
                <a:spcPts val="0"/>
              </a:spcAft>
              <a:buSzPts val="1300"/>
              <a:buChar char="●"/>
            </a:pPr>
            <a:r>
              <a:rPr lang="en" sz="1300"/>
              <a:t>Nuoret ovat halukkaita eettisistä syistä tukemaan yksittäisiä sisällöntuottajia esimerkiksi podcast-palvelu Podimossa, musiikkipalvelu Tidalissa tai Patreon-maksualustan kautta. Nuoret pitävät eettisenä mallia, jossa maksetaan suoraan yksittäiselle sisällöntuottajalle organisaation sijaan, jotta sisällöntuottajat saavat reilumman korvauksen työstään. Nimeltä mainittiin esimerkiksi sisällöntuottajat Dylan Page ja Johannes Mollberg</a:t>
            </a:r>
            <a:endParaRPr sz="1300"/>
          </a:p>
          <a:p>
            <a:pPr marL="457200" lvl="0" indent="-311150" algn="l" rtl="0">
              <a:lnSpc>
                <a:spcPct val="115000"/>
              </a:lnSpc>
              <a:spcBef>
                <a:spcPts val="1000"/>
              </a:spcBef>
              <a:spcAft>
                <a:spcPts val="1000"/>
              </a:spcAft>
              <a:buSzPts val="1300"/>
              <a:buChar char="●"/>
            </a:pPr>
            <a:r>
              <a:rPr lang="en" sz="1300"/>
              <a:t>Eräs nuori kertoi haluavansa eettisistä syistä kannattaa uutta mediaa ja maksaneensa sen vuoksi Uusi Juttu -mediasta</a:t>
            </a:r>
            <a:endParaRPr sz="1300"/>
          </a:p>
        </p:txBody>
      </p:sp>
      <p:sp>
        <p:nvSpPr>
          <p:cNvPr id="393" name="Google Shape;393;p50"/>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1"/>
          <p:cNvSpPr txBox="1">
            <a:spLocks noGrp="1"/>
          </p:cNvSpPr>
          <p:nvPr>
            <p:ph type="title"/>
          </p:nvPr>
        </p:nvSpPr>
        <p:spPr>
          <a:xfrm>
            <a:off x="581025"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2.3.3. Käyttömukavuus</a:t>
            </a:r>
            <a:endParaRPr/>
          </a:p>
        </p:txBody>
      </p:sp>
      <p:sp>
        <p:nvSpPr>
          <p:cNvPr id="399" name="Google Shape;399;p51"/>
          <p:cNvSpPr txBox="1">
            <a:spLocks noGrp="1"/>
          </p:cNvSpPr>
          <p:nvPr>
            <p:ph type="body" idx="1"/>
          </p:nvPr>
        </p:nvSpPr>
        <p:spPr>
          <a:xfrm>
            <a:off x="447675" y="1190575"/>
            <a:ext cx="4467300" cy="3120000"/>
          </a:xfrm>
          <a:prstGeom prst="rect">
            <a:avLst/>
          </a:prstGeom>
        </p:spPr>
        <p:txBody>
          <a:bodyPr spcFirstLastPara="1" wrap="square" lIns="0" tIns="91425" rIns="91425" bIns="91425" anchor="t" anchorCtr="0">
            <a:normAutofit/>
          </a:bodyPr>
          <a:lstStyle/>
          <a:p>
            <a:pPr marL="457200" lvl="0" indent="-311150" algn="l" rtl="0">
              <a:spcBef>
                <a:spcPts val="0"/>
              </a:spcBef>
              <a:spcAft>
                <a:spcPts val="0"/>
              </a:spcAft>
              <a:buSzPts val="1300"/>
              <a:buChar char="●"/>
            </a:pPr>
            <a:r>
              <a:rPr lang="en" sz="1300"/>
              <a:t>Käyttömukavuus voi lisätä maksuhalukkuutta: nuoret arvostavat hyvin toimivia sovelluksia ja helppokäyttöisyyttä</a:t>
            </a:r>
            <a:endParaRPr sz="1300"/>
          </a:p>
          <a:p>
            <a:pPr marL="457200" lvl="0" indent="-311150" algn="l" rtl="0">
              <a:spcBef>
                <a:spcPts val="1000"/>
              </a:spcBef>
              <a:spcAft>
                <a:spcPts val="1000"/>
              </a:spcAft>
              <a:buSzPts val="1300"/>
              <a:buChar char="●"/>
            </a:pPr>
            <a:r>
              <a:rPr lang="en" sz="1300"/>
              <a:t>Nuorten suhtautuminen mainoksiin on kaksijakoista: mainoksettomuus lisää käyttömukavuutta, sillä mainokset koetaan turhauttavina. Toisaalta osa nuorista katsoo mieluummin mainoksia kuin maksaa sisällöstä</a:t>
            </a:r>
            <a:endParaRPr sz="1300"/>
          </a:p>
        </p:txBody>
      </p:sp>
      <p:sp>
        <p:nvSpPr>
          <p:cNvPr id="400" name="Google Shape;400;p51"/>
          <p:cNvSpPr/>
          <p:nvPr/>
        </p:nvSpPr>
        <p:spPr>
          <a:xfrm>
            <a:off x="5821725" y="571500"/>
            <a:ext cx="3643800" cy="36438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401" name="Google Shape;401;p51"/>
          <p:cNvSpPr txBox="1"/>
          <p:nvPr/>
        </p:nvSpPr>
        <p:spPr>
          <a:xfrm>
            <a:off x="6396700" y="1445175"/>
            <a:ext cx="2576700" cy="199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b="1" i="1">
                <a:solidFill>
                  <a:schemeClr val="dk1"/>
                </a:solidFill>
                <a:latin typeface="Open Sans"/>
                <a:ea typeface="Open Sans"/>
                <a:cs typeface="Open Sans"/>
                <a:sym typeface="Open Sans"/>
              </a:rPr>
              <a:t>“ – – näistä missä mulla on maksullinen sisältö niin mulla on myös joku appi ja ne yleensä toimii aika hyvin niin sitten musta tuntuu että ne on silleen mukavakäyttöisiä.” – </a:t>
            </a:r>
            <a:r>
              <a:rPr lang="en" sz="1300" i="1">
                <a:solidFill>
                  <a:schemeClr val="dk1"/>
                </a:solidFill>
                <a:latin typeface="Open Sans Medium"/>
                <a:ea typeface="Open Sans Medium"/>
                <a:cs typeface="Open Sans Medium"/>
                <a:sym typeface="Open Sans Medium"/>
              </a:rPr>
              <a:t>Nainen 24 v, yliopistossa ja työelämässä</a:t>
            </a:r>
            <a:endParaRPr sz="1500" i="1">
              <a:solidFill>
                <a:schemeClr val="dk1"/>
              </a:solidFill>
              <a:latin typeface="Open Sans Medium"/>
              <a:ea typeface="Open Sans Medium"/>
              <a:cs typeface="Open Sans Medium"/>
              <a:sym typeface="Open Sans Medium"/>
            </a:endParaRPr>
          </a:p>
        </p:txBody>
      </p:sp>
      <p:sp>
        <p:nvSpPr>
          <p:cNvPr id="402" name="Google Shape;402;p5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406"/>
        <p:cNvGrpSpPr/>
        <p:nvPr/>
      </p:nvGrpSpPr>
      <p:grpSpPr>
        <a:xfrm>
          <a:off x="0" y="0"/>
          <a:ext cx="0" cy="0"/>
          <a:chOff x="0" y="0"/>
          <a:chExt cx="0" cy="0"/>
        </a:xfrm>
      </p:grpSpPr>
      <p:sp>
        <p:nvSpPr>
          <p:cNvPr id="407" name="Google Shape;407;p52"/>
          <p:cNvSpPr txBox="1">
            <a:spLocks noGrp="1"/>
          </p:cNvSpPr>
          <p:nvPr>
            <p:ph type="subTitle" idx="1"/>
          </p:nvPr>
        </p:nvSpPr>
        <p:spPr>
          <a:xfrm>
            <a:off x="2661675" y="1777350"/>
            <a:ext cx="4348800" cy="2508300"/>
          </a:xfrm>
          <a:prstGeom prst="rect">
            <a:avLst/>
          </a:prstGeom>
        </p:spPr>
        <p:txBody>
          <a:bodyPr spcFirstLastPara="1" wrap="square" lIns="0" tIns="91425" rIns="91425" bIns="91425" anchor="t" anchorCtr="0">
            <a:noAutofit/>
          </a:bodyPr>
          <a:lstStyle/>
          <a:p>
            <a:pPr marL="0" lvl="0" indent="0" algn="l" rtl="0">
              <a:lnSpc>
                <a:spcPct val="100000"/>
              </a:lnSpc>
              <a:spcBef>
                <a:spcPts val="0"/>
              </a:spcBef>
              <a:spcAft>
                <a:spcPts val="0"/>
              </a:spcAft>
              <a:buNone/>
            </a:pPr>
            <a:r>
              <a:rPr lang="en" sz="1600" i="1">
                <a:solidFill>
                  <a:srgbClr val="FFFDF9"/>
                </a:solidFill>
              </a:rPr>
              <a:t>“– – jos nyt siinä on mainoksia niin ei se </a:t>
            </a:r>
            <a:br>
              <a:rPr lang="en" sz="1600" i="1">
                <a:solidFill>
                  <a:srgbClr val="FFFDF9"/>
                </a:solidFill>
              </a:rPr>
            </a:br>
            <a:r>
              <a:rPr lang="en" sz="1600" i="1">
                <a:solidFill>
                  <a:srgbClr val="FFFDF9"/>
                </a:solidFill>
              </a:rPr>
              <a:t>nyt haittaa. Mutta sitten jos on – – video </a:t>
            </a:r>
            <a:br>
              <a:rPr lang="en" sz="1600" i="1">
                <a:solidFill>
                  <a:srgbClr val="FFFDF9"/>
                </a:solidFill>
              </a:rPr>
            </a:br>
            <a:r>
              <a:rPr lang="en" sz="1600" i="1">
                <a:solidFill>
                  <a:srgbClr val="FFFDF9"/>
                </a:solidFill>
              </a:rPr>
              <a:t>ja siinä tulee joku puolen minuutin tai minuutin mainos ennen sitä niin ehkä se </a:t>
            </a:r>
            <a:br>
              <a:rPr lang="en" sz="1600" i="1">
                <a:solidFill>
                  <a:srgbClr val="FFFDF9"/>
                </a:solidFill>
              </a:rPr>
            </a:br>
            <a:r>
              <a:rPr lang="en" sz="1600" i="1">
                <a:solidFill>
                  <a:srgbClr val="FFFDF9"/>
                </a:solidFill>
              </a:rPr>
              <a:t>on sitten sellainen minkä takia voisi ehkä harkita sitä maksullista versiota – –.” </a:t>
            </a:r>
            <a:br>
              <a:rPr lang="en" sz="1600" i="1">
                <a:solidFill>
                  <a:srgbClr val="FFFDF9"/>
                </a:solidFill>
              </a:rPr>
            </a:br>
            <a:endParaRPr sz="1600" i="1">
              <a:solidFill>
                <a:srgbClr val="FFFDF9"/>
              </a:solidFill>
            </a:endParaRPr>
          </a:p>
          <a:p>
            <a:pPr marL="0" lvl="0" indent="0" algn="l" rtl="0">
              <a:lnSpc>
                <a:spcPct val="100000"/>
              </a:lnSpc>
              <a:spcBef>
                <a:spcPts val="0"/>
              </a:spcBef>
              <a:spcAft>
                <a:spcPts val="0"/>
              </a:spcAft>
              <a:buNone/>
            </a:pPr>
            <a:r>
              <a:rPr lang="en" sz="1600" b="0" i="1">
                <a:solidFill>
                  <a:srgbClr val="FFFDF9"/>
                </a:solidFill>
                <a:latin typeface="Open Sans Medium"/>
                <a:ea typeface="Open Sans Medium"/>
                <a:cs typeface="Open Sans Medium"/>
                <a:sym typeface="Open Sans Medium"/>
              </a:rPr>
              <a:t>– Mies 23 v, yliopistossa ja työelämässä</a:t>
            </a:r>
            <a:endParaRPr sz="1600" i="1">
              <a:solidFill>
                <a:srgbClr val="FFFDF9"/>
              </a:solidFill>
            </a:endParaRPr>
          </a:p>
        </p:txBody>
      </p:sp>
      <p:cxnSp>
        <p:nvCxnSpPr>
          <p:cNvPr id="408" name="Google Shape;408;p52"/>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409" name="Google Shape;409;p5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36</a:t>
            </a:fld>
            <a:endParaRPr/>
          </a:p>
        </p:txBody>
      </p:sp>
      <p:pic>
        <p:nvPicPr>
          <p:cNvPr id="410" name="Google Shape;410;p52" title="Aikakausmedia-logo-valkoinen-RGB.png"/>
          <p:cNvPicPr preferRelativeResize="0"/>
          <p:nvPr/>
        </p:nvPicPr>
        <p:blipFill rotWithShape="1">
          <a:blip r:embed="rId3">
            <a:alphaModFix/>
          </a:blip>
          <a:srcRect t="42838" b="41255"/>
          <a:stretch/>
        </p:blipFill>
        <p:spPr>
          <a:xfrm>
            <a:off x="7208011" y="4658642"/>
            <a:ext cx="1876850" cy="298528"/>
          </a:xfrm>
          <a:prstGeom prst="rect">
            <a:avLst/>
          </a:prstGeom>
          <a:noFill/>
          <a:ln>
            <a:noFill/>
          </a:ln>
        </p:spPr>
      </p:pic>
      <p:pic>
        <p:nvPicPr>
          <p:cNvPr id="411" name="Google Shape;411;p52"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3"/>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2.3.4. Keskeiset esteet maksamiselle</a:t>
            </a:r>
            <a:endParaRPr/>
          </a:p>
        </p:txBody>
      </p:sp>
      <p:sp>
        <p:nvSpPr>
          <p:cNvPr id="417" name="Google Shape;417;p53"/>
          <p:cNvSpPr txBox="1">
            <a:spLocks noGrp="1"/>
          </p:cNvSpPr>
          <p:nvPr>
            <p:ph type="body" idx="1"/>
          </p:nvPr>
        </p:nvSpPr>
        <p:spPr>
          <a:xfrm>
            <a:off x="447675" y="1181050"/>
            <a:ext cx="8124900" cy="3120000"/>
          </a:xfrm>
          <a:prstGeom prst="rect">
            <a:avLst/>
          </a:prstGeom>
        </p:spPr>
        <p:txBody>
          <a:bodyPr spcFirstLastPara="1" wrap="square" lIns="0" tIns="91425" rIns="91425" bIns="91425" anchor="t" anchorCtr="0">
            <a:noAutofit/>
          </a:bodyPr>
          <a:lstStyle/>
          <a:p>
            <a:pPr marL="320040" lvl="0" indent="-311309" algn="l" rtl="0">
              <a:lnSpc>
                <a:spcPct val="105000"/>
              </a:lnSpc>
              <a:spcBef>
                <a:spcPts val="0"/>
              </a:spcBef>
              <a:spcAft>
                <a:spcPts val="0"/>
              </a:spcAft>
              <a:buClr>
                <a:schemeClr val="dk1"/>
              </a:buClr>
              <a:buSzPts val="1303"/>
              <a:buChar char="●"/>
            </a:pPr>
            <a:r>
              <a:rPr lang="en" sz="1303" b="1">
                <a:latin typeface="Open Sans"/>
                <a:ea typeface="Open Sans"/>
                <a:cs typeface="Open Sans"/>
                <a:sym typeface="Open Sans"/>
              </a:rPr>
              <a:t>Keskeisenä pullonkaulana maksamiselle ovat nuorten rajalliset resurssit:</a:t>
            </a:r>
            <a:r>
              <a:rPr lang="en" sz="1303"/>
              <a:t> nuorilla on usein tiukka taloudellinen tilanne, jonka vuoksi jokainen kuukausimaksu on tarkkaan harkittu </a:t>
            </a:r>
            <a:endParaRPr sz="1303"/>
          </a:p>
          <a:p>
            <a:pPr marL="320040" lvl="0" indent="-311309" algn="l" rtl="0">
              <a:lnSpc>
                <a:spcPct val="105000"/>
              </a:lnSpc>
              <a:spcBef>
                <a:spcPts val="1000"/>
              </a:spcBef>
              <a:spcAft>
                <a:spcPts val="0"/>
              </a:spcAft>
              <a:buSzPts val="1303"/>
              <a:buChar char="●"/>
            </a:pPr>
            <a:r>
              <a:rPr lang="en" sz="1303" b="1">
                <a:latin typeface="Open Sans"/>
                <a:ea typeface="Open Sans"/>
                <a:cs typeface="Open Sans"/>
                <a:sym typeface="Open Sans"/>
              </a:rPr>
              <a:t>Tiedon saatavuus ilmaiseksi:</a:t>
            </a:r>
            <a:r>
              <a:rPr lang="en" sz="1303"/>
              <a:t> nuoret kokevat, että lähes kaiken tarvittavan tiedon löytää esimerkiksi hakukoneiden ja sosiaalisen median kautta maksutta, jolloin tarvetta maksulliselle tilaukselle ei ole </a:t>
            </a:r>
            <a:endParaRPr sz="1303"/>
          </a:p>
          <a:p>
            <a:pPr marL="320040" lvl="0" indent="-311309" algn="l" rtl="0">
              <a:lnSpc>
                <a:spcPct val="105000"/>
              </a:lnSpc>
              <a:spcBef>
                <a:spcPts val="1000"/>
              </a:spcBef>
              <a:spcAft>
                <a:spcPts val="0"/>
              </a:spcAft>
              <a:buSzPts val="1303"/>
              <a:buChar char="●"/>
            </a:pPr>
            <a:r>
              <a:rPr lang="en" sz="1303" b="1">
                <a:latin typeface="Open Sans"/>
                <a:ea typeface="Open Sans"/>
                <a:cs typeface="Open Sans"/>
                <a:sym typeface="Open Sans"/>
              </a:rPr>
              <a:t>Sitoutumispakko ja hallinnan puute: </a:t>
            </a:r>
            <a:r>
              <a:rPr lang="en" sz="1303"/>
              <a:t>jatkuvat tilaukset koetaan riskialttiiksi, koska niiden perumisen pelätään unohtuvan</a:t>
            </a:r>
            <a:endParaRPr sz="1303"/>
          </a:p>
          <a:p>
            <a:pPr marL="320040" lvl="1" indent="-311309" algn="l" rtl="0">
              <a:lnSpc>
                <a:spcPct val="105000"/>
              </a:lnSpc>
              <a:spcBef>
                <a:spcPts val="1000"/>
              </a:spcBef>
              <a:spcAft>
                <a:spcPts val="0"/>
              </a:spcAft>
              <a:buSzPts val="1303"/>
              <a:buChar char="○"/>
            </a:pPr>
            <a:r>
              <a:rPr lang="en" sz="1303"/>
              <a:t>Esimerkiksi koko vuoden tilaukseen sitoutuminen tuntuu monille liian suurelta askeleelta, mutta lyhyestä ajanjaksosta tai yhdestä kiinnostavasta artikkelista oltaisiin valmiimpia maksamaan</a:t>
            </a:r>
            <a:endParaRPr sz="1303"/>
          </a:p>
          <a:p>
            <a:pPr marL="320040" lvl="0" indent="-311309" algn="l" rtl="0">
              <a:lnSpc>
                <a:spcPct val="105000"/>
              </a:lnSpc>
              <a:spcBef>
                <a:spcPts val="1000"/>
              </a:spcBef>
              <a:spcAft>
                <a:spcPts val="1000"/>
              </a:spcAft>
              <a:buSzPts val="1303"/>
              <a:buChar char="●"/>
            </a:pPr>
            <a:r>
              <a:rPr lang="en" sz="1303" b="1">
                <a:latin typeface="Open Sans"/>
                <a:ea typeface="Open Sans"/>
                <a:cs typeface="Open Sans"/>
                <a:sym typeface="Open Sans"/>
              </a:rPr>
              <a:t>Käytön vähäisyys:</a:t>
            </a:r>
            <a:r>
              <a:rPr lang="en" sz="1303"/>
              <a:t> jos palvelua ei tule käytettyä lähes päivittäin, nuoret eivät koe siitä maksamista kannattavana</a:t>
            </a:r>
            <a:endParaRPr sz="1303"/>
          </a:p>
        </p:txBody>
      </p:sp>
      <p:sp>
        <p:nvSpPr>
          <p:cNvPr id="418" name="Google Shape;418;p5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4"/>
          <p:cNvSpPr txBox="1">
            <a:spLocks noGrp="1"/>
          </p:cNvSpPr>
          <p:nvPr>
            <p:ph type="title"/>
          </p:nvPr>
        </p:nvSpPr>
        <p:spPr>
          <a:xfrm>
            <a:off x="4850925" y="2981325"/>
            <a:ext cx="3996600" cy="15969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800"/>
              <a:t>Tutkimuskysymys 4: </a:t>
            </a:r>
            <a:br>
              <a:rPr lang="en" sz="1800"/>
            </a:br>
            <a:r>
              <a:rPr lang="en" sz="1800" b="0">
                <a:latin typeface="Open Sans SemiBold"/>
                <a:ea typeface="Open Sans SemiBold"/>
                <a:cs typeface="Open Sans SemiBold"/>
                <a:sym typeface="Open Sans SemiBold"/>
              </a:rPr>
              <a:t>Voivatko poikkeavat sisällöt, kuten pitkät videot Tiktokissa, lisätä nuorten halukkuutta sitoutua aikakausmedian brändiin?</a:t>
            </a:r>
            <a:endParaRPr sz="1800" b="0">
              <a:latin typeface="Open Sans SemiBold"/>
              <a:ea typeface="Open Sans SemiBold"/>
              <a:cs typeface="Open Sans SemiBold"/>
              <a:sym typeface="Open Sans SemiBold"/>
            </a:endParaRPr>
          </a:p>
        </p:txBody>
      </p:sp>
      <p:sp>
        <p:nvSpPr>
          <p:cNvPr id="424" name="Google Shape;424;p54"/>
          <p:cNvSpPr txBox="1">
            <a:spLocks noGrp="1"/>
          </p:cNvSpPr>
          <p:nvPr>
            <p:ph type="title" idx="2"/>
          </p:nvPr>
        </p:nvSpPr>
        <p:spPr>
          <a:xfrm>
            <a:off x="4868325" y="2215000"/>
            <a:ext cx="2125500" cy="846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2400">
                <a:solidFill>
                  <a:schemeClr val="dk1"/>
                </a:solidFill>
              </a:rPr>
              <a:t>2.4. Tulokset</a:t>
            </a:r>
            <a:endParaRPr/>
          </a:p>
        </p:txBody>
      </p:sp>
      <p:pic>
        <p:nvPicPr>
          <p:cNvPr id="425" name="Google Shape;425;p54" title="puhelimenselaus.jpeg"/>
          <p:cNvPicPr preferRelativeResize="0">
            <a:picLocks noGrp="1"/>
          </p:cNvPicPr>
          <p:nvPr>
            <p:ph type="pic" idx="3"/>
          </p:nvPr>
        </p:nvPicPr>
        <p:blipFill rotWithShape="1">
          <a:blip r:embed="rId3">
            <a:alphaModFix/>
          </a:blip>
          <a:srcRect l="9238" r="24015"/>
          <a:stretch/>
        </p:blipFill>
        <p:spPr>
          <a:xfrm>
            <a:off x="-2066100" y="-817425"/>
            <a:ext cx="6170400" cy="6170400"/>
          </a:xfrm>
          <a:prstGeom prst="ellipse">
            <a:avLst/>
          </a:prstGeom>
        </p:spPr>
      </p:pic>
      <p:sp>
        <p:nvSpPr>
          <p:cNvPr id="426" name="Google Shape;426;p5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5"/>
          <p:cNvSpPr txBox="1">
            <a:spLocks noGrp="1"/>
          </p:cNvSpPr>
          <p:nvPr>
            <p:ph type="title"/>
          </p:nvPr>
        </p:nvSpPr>
        <p:spPr>
          <a:xfrm>
            <a:off x="561975" y="477975"/>
            <a:ext cx="80010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SzPts val="990"/>
              <a:buNone/>
            </a:pPr>
            <a:r>
              <a:rPr lang="en"/>
              <a:t>2.4.1. Sitoutumista edistää ammattimainen ja alustalle sopiva sisältö</a:t>
            </a:r>
            <a:endParaRPr/>
          </a:p>
        </p:txBody>
      </p:sp>
      <p:sp>
        <p:nvSpPr>
          <p:cNvPr id="432" name="Google Shape;432;p55"/>
          <p:cNvSpPr txBox="1">
            <a:spLocks noGrp="1"/>
          </p:cNvSpPr>
          <p:nvPr>
            <p:ph type="body" idx="1"/>
          </p:nvPr>
        </p:nvSpPr>
        <p:spPr>
          <a:xfrm>
            <a:off x="571500" y="1522025"/>
            <a:ext cx="5410200" cy="2878500"/>
          </a:xfrm>
          <a:prstGeom prst="rect">
            <a:avLst/>
          </a:prstGeom>
        </p:spPr>
        <p:txBody>
          <a:bodyPr spcFirstLastPara="1" wrap="square" lIns="0" tIns="91425" rIns="91425" bIns="91425" anchor="t" anchorCtr="0">
            <a:normAutofit/>
          </a:bodyPr>
          <a:lstStyle/>
          <a:p>
            <a:pPr marL="0" lvl="0" indent="0" algn="l" rtl="0">
              <a:lnSpc>
                <a:spcPct val="115000"/>
              </a:lnSpc>
              <a:spcBef>
                <a:spcPts val="0"/>
              </a:spcBef>
              <a:spcAft>
                <a:spcPts val="0"/>
              </a:spcAft>
              <a:buNone/>
            </a:pPr>
            <a:r>
              <a:rPr lang="en" sz="1300"/>
              <a:t>Nuoret yleisesti välttelevät sitoutumista jatkuviin tilauksiin. Haastatteluihin perustuvan analyysimme perusteella aikakausmediat voivat kuitenkin erottua edukseen</a:t>
            </a:r>
            <a:endParaRPr sz="1300"/>
          </a:p>
          <a:p>
            <a:pPr marL="320040" lvl="0" indent="-311150" algn="l" rtl="0">
              <a:lnSpc>
                <a:spcPct val="115000"/>
              </a:lnSpc>
              <a:spcBef>
                <a:spcPts val="1000"/>
              </a:spcBef>
              <a:spcAft>
                <a:spcPts val="0"/>
              </a:spcAft>
              <a:buSzPts val="1300"/>
              <a:buFont typeface="Arial"/>
              <a:buChar char="●"/>
            </a:pPr>
            <a:r>
              <a:rPr lang="en" sz="1300"/>
              <a:t>Ammattimaisesti tuotetulla sisällöllä: erityisesti selittävät videot, asiantuntijasisällöt ja visuaalisesti laadukas tuotanto erottuvat somevirrasta ja voivat herättää kiinnostuksen </a:t>
            </a:r>
            <a:endParaRPr sz="1300"/>
          </a:p>
        </p:txBody>
      </p:sp>
      <p:sp>
        <p:nvSpPr>
          <p:cNvPr id="433" name="Google Shape;433;p55"/>
          <p:cNvSpPr/>
          <p:nvPr/>
        </p:nvSpPr>
        <p:spPr>
          <a:xfrm>
            <a:off x="6337100" y="1050675"/>
            <a:ext cx="3290400" cy="32904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434" name="Google Shape;434;p55"/>
          <p:cNvSpPr txBox="1"/>
          <p:nvPr/>
        </p:nvSpPr>
        <p:spPr>
          <a:xfrm>
            <a:off x="6958600" y="1583025"/>
            <a:ext cx="2061600" cy="222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300" b="1">
                <a:solidFill>
                  <a:schemeClr val="dk1"/>
                </a:solidFill>
                <a:latin typeface="Open Sans"/>
                <a:ea typeface="Open Sans"/>
                <a:cs typeface="Open Sans"/>
                <a:sym typeface="Open Sans"/>
              </a:rPr>
              <a:t>“– – </a:t>
            </a:r>
            <a:r>
              <a:rPr lang="en" sz="1300" b="1" i="1">
                <a:solidFill>
                  <a:schemeClr val="dk1"/>
                </a:solidFill>
                <a:latin typeface="Open Sans"/>
                <a:ea typeface="Open Sans"/>
                <a:cs typeface="Open Sans"/>
                <a:sym typeface="Open Sans"/>
              </a:rPr>
              <a:t>arvotan aikakausmediasisällön korkeammalle. – – koska mä ajattelen, että se on luotettavam-</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paa kuin random some-</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vaikuttajan sisältö.</a:t>
            </a:r>
            <a:r>
              <a:rPr lang="en" sz="1300" b="1">
                <a:solidFill>
                  <a:schemeClr val="dk1"/>
                </a:solidFill>
                <a:latin typeface="Open Sans"/>
                <a:ea typeface="Open Sans"/>
                <a:cs typeface="Open Sans"/>
                <a:sym typeface="Open Sans"/>
              </a:rPr>
              <a:t>” </a:t>
            </a:r>
            <a:br>
              <a:rPr lang="en" sz="1300" b="1">
                <a:solidFill>
                  <a:schemeClr val="dk1"/>
                </a:solidFill>
                <a:latin typeface="Open Sans"/>
                <a:ea typeface="Open Sans"/>
                <a:cs typeface="Open Sans"/>
                <a:sym typeface="Open Sans"/>
              </a:rPr>
            </a:br>
            <a:r>
              <a:rPr lang="en" sz="1300" i="1">
                <a:solidFill>
                  <a:schemeClr val="dk1"/>
                </a:solidFill>
                <a:latin typeface="Open Sans Medium"/>
                <a:ea typeface="Open Sans Medium"/>
                <a:cs typeface="Open Sans Medium"/>
                <a:sym typeface="Open Sans Medium"/>
              </a:rPr>
              <a:t>– Nainen 24 v, yliopistossa</a:t>
            </a:r>
            <a:endParaRPr sz="1600" i="1">
              <a:solidFill>
                <a:schemeClr val="dk1"/>
              </a:solidFill>
              <a:latin typeface="Open Sans Medium"/>
              <a:ea typeface="Open Sans Medium"/>
              <a:cs typeface="Open Sans Medium"/>
              <a:sym typeface="Open Sans Medium"/>
            </a:endParaRPr>
          </a:p>
        </p:txBody>
      </p:sp>
      <p:sp>
        <p:nvSpPr>
          <p:cNvPr id="435" name="Google Shape;435;p55"/>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title="cliffreppu6_kuva_AnniinaNissinen.jpeg"/>
          <p:cNvPicPr preferRelativeResize="0">
            <a:picLocks noGrp="1"/>
          </p:cNvPicPr>
          <p:nvPr>
            <p:ph type="pic" idx="2"/>
          </p:nvPr>
        </p:nvPicPr>
        <p:blipFill rotWithShape="1">
          <a:blip r:embed="rId3">
            <a:alphaModFix/>
          </a:blip>
          <a:srcRect l="1342" t="7610" b="8945"/>
          <a:stretch/>
        </p:blipFill>
        <p:spPr>
          <a:xfrm>
            <a:off x="-13371" y="-2129"/>
            <a:ext cx="9144003" cy="5154598"/>
          </a:xfrm>
          <a:prstGeom prst="rect">
            <a:avLst/>
          </a:prstGeom>
        </p:spPr>
      </p:pic>
      <p:sp>
        <p:nvSpPr>
          <p:cNvPr id="128" name="Google Shape;128;p20"/>
          <p:cNvSpPr/>
          <p:nvPr/>
        </p:nvSpPr>
        <p:spPr>
          <a:xfrm>
            <a:off x="-4525" y="-28275"/>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a:effectLst>
            <a:outerShdw blurRad="485775" dist="495300" dir="6000000" algn="bl" rotWithShape="0">
              <a:srgbClr val="000000">
                <a:alpha val="7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129" name="Google Shape;129;p20"/>
          <p:cNvSpPr txBox="1">
            <a:spLocks noGrp="1"/>
          </p:cNvSpPr>
          <p:nvPr>
            <p:ph type="title" idx="4294967295"/>
          </p:nvPr>
        </p:nvSpPr>
        <p:spPr>
          <a:xfrm>
            <a:off x="561549" y="419100"/>
            <a:ext cx="6125100" cy="1409700"/>
          </a:xfrm>
          <a:prstGeom prst="rect">
            <a:avLst/>
          </a:prstGeom>
        </p:spPr>
        <p:txBody>
          <a:bodyPr spcFirstLastPara="1" wrap="square" lIns="91425" tIns="91425" rIns="91425" bIns="91425" anchor="t" anchorCtr="0">
            <a:normAutofit/>
          </a:bodyPr>
          <a:lstStyle/>
          <a:p>
            <a:pPr marL="457200" lvl="0" indent="-400050" algn="l" rtl="0">
              <a:spcBef>
                <a:spcPts val="0"/>
              </a:spcBef>
              <a:spcAft>
                <a:spcPts val="0"/>
              </a:spcAft>
              <a:buClr>
                <a:schemeClr val="lt1"/>
              </a:buClr>
              <a:buSzPts val="2700"/>
              <a:buFont typeface="Open Sans ExtraBold"/>
              <a:buAutoNum type="arabicPeriod"/>
            </a:pPr>
            <a:r>
              <a:rPr lang="en" sz="2700">
                <a:solidFill>
                  <a:schemeClr val="lt1"/>
                </a:solidFill>
              </a:rPr>
              <a:t>Hankkeen tausta </a:t>
            </a:r>
            <a:br>
              <a:rPr lang="en" sz="2700">
                <a:solidFill>
                  <a:schemeClr val="lt1"/>
                </a:solidFill>
              </a:rPr>
            </a:br>
            <a:r>
              <a:rPr lang="en" sz="2700">
                <a:solidFill>
                  <a:schemeClr val="lt1"/>
                </a:solidFill>
              </a:rPr>
              <a:t>ja tavoitteet</a:t>
            </a:r>
            <a:endParaRPr sz="2700">
              <a:solidFill>
                <a:schemeClr val="lt1"/>
              </a:solidFill>
            </a:endParaRPr>
          </a:p>
        </p:txBody>
      </p:sp>
      <p:cxnSp>
        <p:nvCxnSpPr>
          <p:cNvPr id="130" name="Google Shape;130;p20"/>
          <p:cNvCxnSpPr/>
          <p:nvPr/>
        </p:nvCxnSpPr>
        <p:spPr>
          <a:xfrm>
            <a:off x="1132975" y="4568875"/>
            <a:ext cx="7729500" cy="0"/>
          </a:xfrm>
          <a:prstGeom prst="straightConnector1">
            <a:avLst/>
          </a:prstGeom>
          <a:noFill/>
          <a:ln w="9525" cap="flat" cmpd="sng">
            <a:solidFill>
              <a:schemeClr val="dk2"/>
            </a:solidFill>
            <a:prstDash val="solid"/>
            <a:round/>
            <a:headEnd type="none" w="med" len="med"/>
            <a:tailEnd type="none" w="med" len="med"/>
          </a:ln>
        </p:spPr>
      </p:cxnSp>
      <p:pic>
        <p:nvPicPr>
          <p:cNvPr id="131" name="Google Shape;131;p20"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pic>
        <p:nvPicPr>
          <p:cNvPr id="132" name="Google Shape;132;p20" title="Aikakausmedia-logo-valkoinen-RGB.png"/>
          <p:cNvPicPr preferRelativeResize="0"/>
          <p:nvPr/>
        </p:nvPicPr>
        <p:blipFill rotWithShape="1">
          <a:blip r:embed="rId5">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6"/>
          <p:cNvSpPr txBox="1">
            <a:spLocks noGrp="1"/>
          </p:cNvSpPr>
          <p:nvPr>
            <p:ph type="title"/>
          </p:nvPr>
        </p:nvSpPr>
        <p:spPr>
          <a:xfrm>
            <a:off x="561975" y="477975"/>
            <a:ext cx="80010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2.4.1. Sitoutumista edistää ammattimainen ja alustalle sopiva sisältö</a:t>
            </a:r>
            <a:endParaRPr/>
          </a:p>
        </p:txBody>
      </p:sp>
      <p:sp>
        <p:nvSpPr>
          <p:cNvPr id="441" name="Google Shape;441;p56"/>
          <p:cNvSpPr txBox="1">
            <a:spLocks noGrp="1"/>
          </p:cNvSpPr>
          <p:nvPr>
            <p:ph type="body" idx="1"/>
          </p:nvPr>
        </p:nvSpPr>
        <p:spPr>
          <a:xfrm>
            <a:off x="571500" y="1512225"/>
            <a:ext cx="6549900" cy="3342600"/>
          </a:xfrm>
          <a:prstGeom prst="rect">
            <a:avLst/>
          </a:prstGeom>
        </p:spPr>
        <p:txBody>
          <a:bodyPr spcFirstLastPara="1" wrap="square" lIns="0" tIns="91425" rIns="91425" bIns="91425" anchor="t" anchorCtr="0">
            <a:normAutofit/>
          </a:bodyPr>
          <a:lstStyle/>
          <a:p>
            <a:pPr marL="320040" lvl="0" indent="-311150" algn="l" rtl="0">
              <a:lnSpc>
                <a:spcPct val="115000"/>
              </a:lnSpc>
              <a:spcBef>
                <a:spcPts val="1000"/>
              </a:spcBef>
              <a:spcAft>
                <a:spcPts val="0"/>
              </a:spcAft>
              <a:buSzPts val="1300"/>
              <a:buFont typeface="Arial"/>
              <a:buChar char="●"/>
            </a:pPr>
            <a:r>
              <a:rPr lang="en" sz="1300"/>
              <a:t>Somealustalle sopivalla, rennolla ja viihteellisellä toteutuksella: journalistinen sisältö vetoaa paremmin, kun se hyödyntää sosiaalisen median kerrontatapoja (esim. huumori, trendit, lyhyet videot) ilman </a:t>
            </a:r>
            <a:br>
              <a:rPr lang="en" sz="1300"/>
            </a:br>
            <a:r>
              <a:rPr lang="en" sz="1300"/>
              <a:t>liian virallista ilmaisua</a:t>
            </a:r>
            <a:endParaRPr sz="1300"/>
          </a:p>
          <a:p>
            <a:pPr marL="320040" lvl="1" indent="-311150" algn="l" rtl="0">
              <a:lnSpc>
                <a:spcPct val="115000"/>
              </a:lnSpc>
              <a:spcBef>
                <a:spcPts val="1000"/>
              </a:spcBef>
              <a:spcAft>
                <a:spcPts val="0"/>
              </a:spcAft>
              <a:buSzPts val="1300"/>
              <a:buFont typeface="Arial"/>
              <a:buChar char="○"/>
            </a:pPr>
            <a:r>
              <a:rPr lang="en" sz="1300"/>
              <a:t>Toisaalta on tärkeää säilyttää luotettava vaikutelma, minkä voi synnyttää esimerkiksi asiantuntijoiden puheenvuoroilla ja brändin yhtenäisellä ilmeellä</a:t>
            </a:r>
            <a:endParaRPr sz="1300"/>
          </a:p>
          <a:p>
            <a:pPr marL="320040" lvl="0" indent="-311150" algn="l" rtl="0">
              <a:lnSpc>
                <a:spcPct val="115000"/>
              </a:lnSpc>
              <a:spcBef>
                <a:spcPts val="1000"/>
              </a:spcBef>
              <a:spcAft>
                <a:spcPts val="0"/>
              </a:spcAft>
              <a:buSzPts val="1300"/>
              <a:buFont typeface="Arial"/>
              <a:buChar char="●"/>
            </a:pPr>
            <a:r>
              <a:rPr lang="en" sz="1300"/>
              <a:t>Poikkeavalla ja luovalla sisällöllä: humoristiset tai visuaalisesti näyttävät sisällöt voivat tehdä aikakausmedioista nuorten silmissä kiinnostavampia </a:t>
            </a:r>
            <a:br>
              <a:rPr lang="en" sz="1300"/>
            </a:br>
            <a:r>
              <a:rPr lang="en" sz="1300"/>
              <a:t>ja päivittää nuorten mielikuvaa aikakausmedioista raikkaammaksi</a:t>
            </a:r>
            <a:endParaRPr sz="1300"/>
          </a:p>
        </p:txBody>
      </p:sp>
      <p:sp>
        <p:nvSpPr>
          <p:cNvPr id="442" name="Google Shape;442;p5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7"/>
          <p:cNvSpPr txBox="1">
            <a:spLocks noGrp="1"/>
          </p:cNvSpPr>
          <p:nvPr>
            <p:ph type="title"/>
          </p:nvPr>
        </p:nvSpPr>
        <p:spPr>
          <a:xfrm>
            <a:off x="571500" y="466350"/>
            <a:ext cx="82875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2.4.2. Jatkuva näkyvyys ja välitön lisäarvo</a:t>
            </a:r>
            <a:endParaRPr/>
          </a:p>
        </p:txBody>
      </p:sp>
      <p:sp>
        <p:nvSpPr>
          <p:cNvPr id="448" name="Google Shape;448;p57"/>
          <p:cNvSpPr txBox="1">
            <a:spLocks noGrp="1"/>
          </p:cNvSpPr>
          <p:nvPr>
            <p:ph type="body" idx="1"/>
          </p:nvPr>
        </p:nvSpPr>
        <p:spPr>
          <a:xfrm>
            <a:off x="571500" y="1181925"/>
            <a:ext cx="5473500" cy="3252600"/>
          </a:xfrm>
          <a:prstGeom prst="rect">
            <a:avLst/>
          </a:prstGeom>
        </p:spPr>
        <p:txBody>
          <a:bodyPr spcFirstLastPara="1" wrap="square" lIns="0" tIns="91425" rIns="91425" bIns="91425" anchor="t" anchorCtr="0">
            <a:noAutofit/>
          </a:bodyPr>
          <a:lstStyle/>
          <a:p>
            <a:pPr marL="320040" lvl="0" indent="-311150" algn="l" rtl="0">
              <a:spcBef>
                <a:spcPts val="0"/>
              </a:spcBef>
              <a:spcAft>
                <a:spcPts val="0"/>
              </a:spcAft>
              <a:buClr>
                <a:srgbClr val="303030"/>
              </a:buClr>
              <a:buSzPts val="1300"/>
              <a:buChar char="●"/>
            </a:pPr>
            <a:r>
              <a:rPr lang="en" sz="1300">
                <a:solidFill>
                  <a:srgbClr val="303030"/>
                </a:solidFill>
              </a:rPr>
              <a:t>Jatkuva läsnäolo: aikakausmedian brändin on oltava jatkuvasti, toistuvasti ja jopa "aggressiivisesti" läsnä nuorten suosimilla alustoilla, jotta kynnys hakeutua sen omiin kanaviin madaltuisi</a:t>
            </a:r>
            <a:endParaRPr sz="1300">
              <a:solidFill>
                <a:srgbClr val="303030"/>
              </a:solidFill>
            </a:endParaRPr>
          </a:p>
          <a:p>
            <a:pPr marL="320040" lvl="0" indent="-311150" algn="l" rtl="0">
              <a:spcBef>
                <a:spcPts val="1000"/>
              </a:spcBef>
              <a:spcAft>
                <a:spcPts val="0"/>
              </a:spcAft>
              <a:buClr>
                <a:srgbClr val="303030"/>
              </a:buClr>
              <a:buSzPts val="1300"/>
              <a:buFont typeface="Arial"/>
              <a:buChar char="●"/>
            </a:pPr>
            <a:r>
              <a:rPr lang="en" sz="1300">
                <a:solidFill>
                  <a:srgbClr val="303030"/>
                </a:solidFill>
              </a:rPr>
              <a:t>Välitön hyöty: sisällön on tarjottava välitöntä hyötyä </a:t>
            </a:r>
            <a:br>
              <a:rPr lang="en" sz="1300">
                <a:solidFill>
                  <a:srgbClr val="303030"/>
                </a:solidFill>
              </a:rPr>
            </a:br>
            <a:r>
              <a:rPr lang="en" sz="1300">
                <a:solidFill>
                  <a:srgbClr val="303030"/>
                </a:solidFill>
              </a:rPr>
              <a:t>(ei monimutkaisia siirtymiä eri alustojen välillä)</a:t>
            </a:r>
            <a:endParaRPr sz="1300">
              <a:solidFill>
                <a:srgbClr val="303030"/>
              </a:solidFill>
            </a:endParaRPr>
          </a:p>
          <a:p>
            <a:pPr marL="320040" lvl="0" indent="-311150" algn="l" rtl="0">
              <a:spcBef>
                <a:spcPts val="1000"/>
              </a:spcBef>
              <a:spcAft>
                <a:spcPts val="0"/>
              </a:spcAft>
              <a:buClr>
                <a:srgbClr val="303030"/>
              </a:buClr>
              <a:buSzPts val="1300"/>
              <a:buFont typeface="Arial"/>
              <a:buChar char="●"/>
            </a:pPr>
            <a:r>
              <a:rPr lang="en" sz="1300">
                <a:solidFill>
                  <a:srgbClr val="303030"/>
                </a:solidFill>
              </a:rPr>
              <a:t>Mikäli sisältö on toistuvasti vetoavaa esimerkiksi hauskuudellaan tai hyödyllisyydellään, se voi johtaa brändin oman käyttäjätilin seuraamiseen ja sitä kautta sitoutumiseen</a:t>
            </a:r>
            <a:endParaRPr sz="1300">
              <a:solidFill>
                <a:srgbClr val="303030"/>
              </a:solidFill>
            </a:endParaRPr>
          </a:p>
          <a:p>
            <a:pPr marL="320040" lvl="0" indent="-311150" algn="l" rtl="0">
              <a:spcBef>
                <a:spcPts val="1000"/>
              </a:spcBef>
              <a:spcAft>
                <a:spcPts val="1000"/>
              </a:spcAft>
              <a:buClr>
                <a:srgbClr val="303030"/>
              </a:buClr>
              <a:buSzPts val="1300"/>
              <a:buFont typeface="Arial"/>
              <a:buChar char="●"/>
            </a:pPr>
            <a:r>
              <a:rPr lang="en" sz="1300">
                <a:solidFill>
                  <a:srgbClr val="303030"/>
                </a:solidFill>
              </a:rPr>
              <a:t>Esimerkiksi yritysten tekemä huumoripitoinen tai visuaalisesti laadukas sisältö somessa on saanut haastateltavat kiinnostumaan brändeistä, joita he eivät muuten seuraisi</a:t>
            </a:r>
            <a:endParaRPr sz="1300">
              <a:solidFill>
                <a:srgbClr val="303030"/>
              </a:solidFill>
            </a:endParaRPr>
          </a:p>
        </p:txBody>
      </p:sp>
      <p:sp>
        <p:nvSpPr>
          <p:cNvPr id="449" name="Google Shape;449;p57"/>
          <p:cNvSpPr/>
          <p:nvPr/>
        </p:nvSpPr>
        <p:spPr>
          <a:xfrm>
            <a:off x="5993175" y="742950"/>
            <a:ext cx="3643800" cy="36438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450" name="Google Shape;450;p57"/>
          <p:cNvSpPr txBox="1"/>
          <p:nvPr/>
        </p:nvSpPr>
        <p:spPr>
          <a:xfrm>
            <a:off x="6574875" y="1245000"/>
            <a:ext cx="2522100" cy="214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chemeClr val="dk1"/>
                </a:solidFill>
                <a:latin typeface="Open Sans"/>
                <a:ea typeface="Open Sans"/>
                <a:cs typeface="Open Sans"/>
                <a:sym typeface="Open Sans"/>
              </a:rPr>
              <a:t>“– –</a:t>
            </a:r>
            <a:r>
              <a:rPr lang="en" sz="1300" b="1" i="1">
                <a:solidFill>
                  <a:schemeClr val="dk1"/>
                </a:solidFill>
                <a:latin typeface="Open Sans"/>
                <a:ea typeface="Open Sans"/>
                <a:cs typeface="Open Sans"/>
                <a:sym typeface="Open Sans"/>
              </a:rPr>
              <a:t> jos mulla tosi pitkään tulee joltain vaikka samalta henkilöltä – – paljon jotain hauskoja videoita – – sitten jos mä tajuan että se on sellaista jatkuvaa että ne on aina vaikka hauskoja niin sitten mä saatan alkaa seuraa</a:t>
            </a:r>
            <a:r>
              <a:rPr lang="en" sz="1300" b="1">
                <a:solidFill>
                  <a:schemeClr val="dk1"/>
                </a:solidFill>
                <a:latin typeface="Open Sans"/>
                <a:ea typeface="Open Sans"/>
                <a:cs typeface="Open Sans"/>
                <a:sym typeface="Open Sans"/>
              </a:rPr>
              <a:t>.” </a:t>
            </a:r>
            <a:br>
              <a:rPr lang="en" sz="1300" b="1">
                <a:solidFill>
                  <a:schemeClr val="dk1"/>
                </a:solidFill>
                <a:latin typeface="Open Sans"/>
                <a:ea typeface="Open Sans"/>
                <a:cs typeface="Open Sans"/>
                <a:sym typeface="Open Sans"/>
              </a:rPr>
            </a:br>
            <a:r>
              <a:rPr lang="en" sz="1300" i="1">
                <a:solidFill>
                  <a:schemeClr val="dk1"/>
                </a:solidFill>
                <a:latin typeface="Open Sans Medium"/>
                <a:ea typeface="Open Sans Medium"/>
                <a:cs typeface="Open Sans Medium"/>
                <a:sym typeface="Open Sans Medium"/>
              </a:rPr>
              <a:t>– Nainen 24 v, yliopistossa ja työelämässä</a:t>
            </a:r>
            <a:endParaRPr sz="1300" i="1">
              <a:solidFill>
                <a:schemeClr val="dk1"/>
              </a:solidFill>
              <a:latin typeface="Open Sans Medium"/>
              <a:ea typeface="Open Sans Medium"/>
              <a:cs typeface="Open Sans Medium"/>
              <a:sym typeface="Open Sans Medium"/>
            </a:endParaRPr>
          </a:p>
          <a:p>
            <a:pPr marL="0" lvl="0" indent="0" algn="l" rtl="0">
              <a:lnSpc>
                <a:spcPct val="115000"/>
              </a:lnSpc>
              <a:spcBef>
                <a:spcPts val="1200"/>
              </a:spcBef>
              <a:spcAft>
                <a:spcPts val="1200"/>
              </a:spcAft>
              <a:buNone/>
            </a:pPr>
            <a:endParaRPr sz="1600">
              <a:solidFill>
                <a:schemeClr val="dk1"/>
              </a:solidFill>
              <a:latin typeface="Open Sans SemiBold"/>
              <a:ea typeface="Open Sans SemiBold"/>
              <a:cs typeface="Open Sans SemiBold"/>
              <a:sym typeface="Open Sans SemiBold"/>
            </a:endParaRPr>
          </a:p>
        </p:txBody>
      </p:sp>
      <p:sp>
        <p:nvSpPr>
          <p:cNvPr id="451" name="Google Shape;451;p57"/>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455"/>
        <p:cNvGrpSpPr/>
        <p:nvPr/>
      </p:nvGrpSpPr>
      <p:grpSpPr>
        <a:xfrm>
          <a:off x="0" y="0"/>
          <a:ext cx="0" cy="0"/>
          <a:chOff x="0" y="0"/>
          <a:chExt cx="0" cy="0"/>
        </a:xfrm>
      </p:grpSpPr>
      <p:sp>
        <p:nvSpPr>
          <p:cNvPr id="456" name="Google Shape;456;p58"/>
          <p:cNvSpPr txBox="1">
            <a:spLocks noGrp="1"/>
          </p:cNvSpPr>
          <p:nvPr>
            <p:ph type="subTitle" idx="1"/>
          </p:nvPr>
        </p:nvSpPr>
        <p:spPr>
          <a:xfrm>
            <a:off x="2661675" y="1777350"/>
            <a:ext cx="4348800" cy="2508300"/>
          </a:xfrm>
          <a:prstGeom prst="rect">
            <a:avLst/>
          </a:prstGeom>
        </p:spPr>
        <p:txBody>
          <a:bodyPr spcFirstLastPara="1" wrap="square" lIns="0" tIns="91425" rIns="91425" bIns="91425" anchor="t" anchorCtr="0">
            <a:noAutofit/>
          </a:bodyPr>
          <a:lstStyle/>
          <a:p>
            <a:pPr marL="0" lvl="0" indent="0" algn="l" rtl="0">
              <a:spcBef>
                <a:spcPts val="0"/>
              </a:spcBef>
              <a:spcAft>
                <a:spcPts val="1200"/>
              </a:spcAft>
              <a:buNone/>
            </a:pPr>
            <a:r>
              <a:rPr lang="en" sz="1600">
                <a:solidFill>
                  <a:srgbClr val="FFFDF9"/>
                </a:solidFill>
              </a:rPr>
              <a:t>“– – </a:t>
            </a:r>
            <a:r>
              <a:rPr lang="en" sz="1600" i="1">
                <a:solidFill>
                  <a:srgbClr val="FFFDF9"/>
                </a:solidFill>
              </a:rPr>
              <a:t>se (aikakaus)lehti pitäisi jotenkin saada kohdistettua erittäin aggressiivisesti sinne (sosiaaliseen mediaan) että muuttuis se mielikuva ja sitten alkaisi huomaa että siellä (aikakausmediassa) on semmoisia itselle kiinnostavia asioita </a:t>
            </a:r>
            <a:r>
              <a:rPr lang="en" sz="1600">
                <a:solidFill>
                  <a:srgbClr val="FFFDF9"/>
                </a:solidFill>
              </a:rPr>
              <a:t>– –.” </a:t>
            </a:r>
            <a:br>
              <a:rPr lang="en" sz="1600">
                <a:solidFill>
                  <a:srgbClr val="FFFDF9"/>
                </a:solidFill>
              </a:rPr>
            </a:br>
            <a:br>
              <a:rPr lang="en" sz="1600">
                <a:solidFill>
                  <a:srgbClr val="FFFDF9"/>
                </a:solidFill>
              </a:rPr>
            </a:br>
            <a:r>
              <a:rPr lang="en" sz="1600" b="0" i="1">
                <a:solidFill>
                  <a:srgbClr val="FFFDF9"/>
                </a:solidFill>
                <a:latin typeface="Open Sans Medium"/>
                <a:ea typeface="Open Sans Medium"/>
                <a:cs typeface="Open Sans Medium"/>
                <a:sym typeface="Open Sans Medium"/>
              </a:rPr>
              <a:t>– Mies, lukiolainen</a:t>
            </a:r>
            <a:endParaRPr sz="1600" i="1">
              <a:solidFill>
                <a:srgbClr val="FFFDF9"/>
              </a:solidFill>
            </a:endParaRPr>
          </a:p>
        </p:txBody>
      </p:sp>
      <p:cxnSp>
        <p:nvCxnSpPr>
          <p:cNvPr id="457" name="Google Shape;457;p58"/>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458" name="Google Shape;458;p5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42</a:t>
            </a:fld>
            <a:endParaRPr/>
          </a:p>
        </p:txBody>
      </p:sp>
      <p:pic>
        <p:nvPicPr>
          <p:cNvPr id="459" name="Google Shape;459;p58" title="Aikakausmedia-logo-valkoinen-RGB.png"/>
          <p:cNvPicPr preferRelativeResize="0"/>
          <p:nvPr/>
        </p:nvPicPr>
        <p:blipFill rotWithShape="1">
          <a:blip r:embed="rId3">
            <a:alphaModFix/>
          </a:blip>
          <a:srcRect t="42838" b="41255"/>
          <a:stretch/>
        </p:blipFill>
        <p:spPr>
          <a:xfrm>
            <a:off x="7208011" y="4658642"/>
            <a:ext cx="1876850" cy="298528"/>
          </a:xfrm>
          <a:prstGeom prst="rect">
            <a:avLst/>
          </a:prstGeom>
          <a:noFill/>
          <a:ln>
            <a:noFill/>
          </a:ln>
        </p:spPr>
      </p:pic>
      <p:pic>
        <p:nvPicPr>
          <p:cNvPr id="460" name="Google Shape;460;p58"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59" title="audio11_kuva_AnniinaNissinen.jpeg"/>
          <p:cNvPicPr preferRelativeResize="0">
            <a:picLocks noGrp="1"/>
          </p:cNvPicPr>
          <p:nvPr>
            <p:ph type="pic" idx="2"/>
          </p:nvPr>
        </p:nvPicPr>
        <p:blipFill rotWithShape="1">
          <a:blip r:embed="rId3">
            <a:alphaModFix/>
          </a:blip>
          <a:srcRect l="1962" t="13355" r="14537" b="16018"/>
          <a:stretch/>
        </p:blipFill>
        <p:spPr>
          <a:xfrm>
            <a:off x="-13371" y="-2129"/>
            <a:ext cx="9144003" cy="5154598"/>
          </a:xfrm>
          <a:prstGeom prst="rect">
            <a:avLst/>
          </a:prstGeom>
        </p:spPr>
      </p:pic>
      <p:sp>
        <p:nvSpPr>
          <p:cNvPr id="466" name="Google Shape;466;p59"/>
          <p:cNvSpPr/>
          <p:nvPr/>
        </p:nvSpPr>
        <p:spPr>
          <a:xfrm>
            <a:off x="-4525" y="-28275"/>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467" name="Google Shape;467;p59"/>
          <p:cNvSpPr txBox="1">
            <a:spLocks noGrp="1"/>
          </p:cNvSpPr>
          <p:nvPr>
            <p:ph type="title" idx="4294967295"/>
          </p:nvPr>
        </p:nvSpPr>
        <p:spPr>
          <a:xfrm>
            <a:off x="561552" y="419104"/>
            <a:ext cx="4852500" cy="140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chemeClr val="lt1"/>
                </a:solidFill>
              </a:rPr>
              <a:t>3. Toimenpidesuositukset aikakausmedioille</a:t>
            </a:r>
            <a:endParaRPr sz="2700">
              <a:solidFill>
                <a:schemeClr val="lt1"/>
              </a:solidFill>
            </a:endParaRPr>
          </a:p>
        </p:txBody>
      </p:sp>
      <p:cxnSp>
        <p:nvCxnSpPr>
          <p:cNvPr id="468" name="Google Shape;468;p59"/>
          <p:cNvCxnSpPr/>
          <p:nvPr/>
        </p:nvCxnSpPr>
        <p:spPr>
          <a:xfrm>
            <a:off x="1132975" y="4568875"/>
            <a:ext cx="7729500" cy="0"/>
          </a:xfrm>
          <a:prstGeom prst="straightConnector1">
            <a:avLst/>
          </a:prstGeom>
          <a:noFill/>
          <a:ln w="9525" cap="flat" cmpd="sng">
            <a:solidFill>
              <a:schemeClr val="dk2"/>
            </a:solidFill>
            <a:prstDash val="solid"/>
            <a:round/>
            <a:headEnd type="none" w="med" len="med"/>
            <a:tailEnd type="none" w="med" len="med"/>
          </a:ln>
        </p:spPr>
      </p:cxnSp>
      <p:pic>
        <p:nvPicPr>
          <p:cNvPr id="469" name="Google Shape;469;p59"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pic>
        <p:nvPicPr>
          <p:cNvPr id="470" name="Google Shape;470;p59" title="Aikakausmedia-logo-valkoinen-RGB.png"/>
          <p:cNvPicPr preferRelativeResize="0"/>
          <p:nvPr/>
        </p:nvPicPr>
        <p:blipFill rotWithShape="1">
          <a:blip r:embed="rId5">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0"/>
          <p:cNvSpPr txBox="1">
            <a:spLocks noGrp="1"/>
          </p:cNvSpPr>
          <p:nvPr>
            <p:ph type="title"/>
          </p:nvPr>
        </p:nvSpPr>
        <p:spPr>
          <a:xfrm>
            <a:off x="571500" y="471050"/>
            <a:ext cx="80010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SzPts val="990"/>
              <a:buNone/>
            </a:pPr>
            <a:r>
              <a:rPr lang="en"/>
              <a:t>Nuorten houkuttelu maksaviksi tilaajiksi</a:t>
            </a:r>
            <a:endParaRPr/>
          </a:p>
        </p:txBody>
      </p:sp>
      <p:sp>
        <p:nvSpPr>
          <p:cNvPr id="476" name="Google Shape;476;p60"/>
          <p:cNvSpPr txBox="1">
            <a:spLocks noGrp="1"/>
          </p:cNvSpPr>
          <p:nvPr>
            <p:ph type="body" idx="1"/>
          </p:nvPr>
        </p:nvSpPr>
        <p:spPr>
          <a:xfrm>
            <a:off x="571500" y="1184200"/>
            <a:ext cx="7601100" cy="3251400"/>
          </a:xfrm>
          <a:prstGeom prst="rect">
            <a:avLst/>
          </a:prstGeom>
        </p:spPr>
        <p:txBody>
          <a:bodyPr spcFirstLastPara="1" wrap="square" lIns="0" tIns="91425" rIns="91425" bIns="91425" anchor="t" anchorCtr="0">
            <a:noAutofit/>
          </a:bodyPr>
          <a:lstStyle/>
          <a:p>
            <a:pPr marL="457200" lvl="0" indent="-311309" algn="l" rtl="0">
              <a:lnSpc>
                <a:spcPct val="105000"/>
              </a:lnSpc>
              <a:spcBef>
                <a:spcPts val="0"/>
              </a:spcBef>
              <a:spcAft>
                <a:spcPts val="0"/>
              </a:spcAft>
              <a:buSzPts val="1303"/>
              <a:buFont typeface="Open Sans ExtraBold"/>
              <a:buAutoNum type="arabicPeriod"/>
            </a:pPr>
            <a:r>
              <a:rPr lang="fi-FI" sz="1303" b="1" noProof="0" dirty="0">
                <a:solidFill>
                  <a:srgbClr val="FF6465"/>
                </a:solidFill>
                <a:latin typeface="Open Sans"/>
                <a:ea typeface="Open Sans"/>
                <a:cs typeface="Open Sans"/>
                <a:sym typeface="Open Sans"/>
              </a:rPr>
              <a:t>Mielikuvien muuttaminen jatkuvalla somenäkyvyydellä:</a:t>
            </a:r>
            <a:r>
              <a:rPr lang="fi-FI" sz="1303" noProof="0" dirty="0"/>
              <a:t> </a:t>
            </a:r>
            <a:r>
              <a:rPr lang="fi-FI" sz="1303" noProof="0" dirty="0" err="1"/>
              <a:t>Aikakausmedioiden</a:t>
            </a:r>
            <a:r>
              <a:rPr lang="fi-FI" sz="1303" noProof="0" dirty="0"/>
              <a:t> tulee olla jatkuvasti läsnä nuorten käyttämillä alustoilla, kuten Instagramissa ja </a:t>
            </a:r>
            <a:r>
              <a:rPr lang="fi-FI" sz="1303" noProof="0" dirty="0" err="1"/>
              <a:t>Tiktokissa</a:t>
            </a:r>
            <a:r>
              <a:rPr lang="fi-FI" sz="1303" noProof="0" dirty="0"/>
              <a:t>, ja tuottaa niiden logiikkaan sopivaa sisältöä, kuten lyhyitä videoita. Näiden myötä nuoret saattavat siirtyä </a:t>
            </a:r>
            <a:r>
              <a:rPr lang="fi-FI" sz="1303" noProof="0" dirty="0" err="1"/>
              <a:t>aikakausmedioiden</a:t>
            </a:r>
            <a:r>
              <a:rPr lang="fi-FI" sz="1303" noProof="0" dirty="0"/>
              <a:t> omille alustoille.</a:t>
            </a:r>
            <a:br>
              <a:rPr lang="fi-FI" sz="1303" noProof="0" dirty="0"/>
            </a:br>
            <a:endParaRPr lang="fi-FI" sz="1303" noProof="0" dirty="0"/>
          </a:p>
          <a:p>
            <a:pPr marL="457200" lvl="0" indent="-311309" algn="l" rtl="0">
              <a:lnSpc>
                <a:spcPct val="105000"/>
              </a:lnSpc>
              <a:spcBef>
                <a:spcPts val="0"/>
              </a:spcBef>
              <a:spcAft>
                <a:spcPts val="0"/>
              </a:spcAft>
              <a:buSzPts val="1303"/>
              <a:buFont typeface="Open Sans ExtraBold"/>
              <a:buAutoNum type="arabicPeriod"/>
            </a:pPr>
            <a:r>
              <a:rPr lang="fi-FI" sz="1303" b="1" noProof="0" dirty="0">
                <a:solidFill>
                  <a:srgbClr val="FF6465"/>
                </a:solidFill>
                <a:latin typeface="Open Sans"/>
                <a:ea typeface="Open Sans"/>
                <a:cs typeface="Open Sans"/>
                <a:sym typeface="Open Sans"/>
              </a:rPr>
              <a:t>Sisällön räätälöiminen:</a:t>
            </a:r>
            <a:r>
              <a:rPr lang="fi-FI" sz="1303" b="1" noProof="0" dirty="0">
                <a:latin typeface="Open Sans"/>
                <a:ea typeface="Open Sans"/>
                <a:cs typeface="Open Sans"/>
                <a:sym typeface="Open Sans"/>
              </a:rPr>
              <a:t> </a:t>
            </a:r>
            <a:r>
              <a:rPr lang="fi-FI" sz="1303" noProof="0" dirty="0" err="1"/>
              <a:t>Aikakausmedioiden</a:t>
            </a:r>
            <a:r>
              <a:rPr lang="fi-FI" sz="1303" noProof="0" dirty="0"/>
              <a:t> tulisi tuottaa nuorten kannalta relevantteihin kanaviin erityisesti </a:t>
            </a:r>
            <a:r>
              <a:rPr lang="fi-FI" sz="1303" noProof="0" dirty="0" err="1"/>
              <a:t>explainer</a:t>
            </a:r>
            <a:r>
              <a:rPr lang="fi-FI" sz="1303" noProof="0" dirty="0"/>
              <a:t>-videoita, joissa asiantuntijat selittävät monimutkaisia asioita, tai aitoja henkilötarinoita (kertomuksia henkilökohtaisista kokemuksista) nuoria kiinnostavista aihepiireistä. Brändin yhtenäisyyden ja luotettavan mielikuvan voi säilyttää yhtenäisellä visuaalisella ilmeellä.</a:t>
            </a:r>
            <a:br>
              <a:rPr lang="fi-FI" sz="1303" noProof="0" dirty="0"/>
            </a:br>
            <a:endParaRPr lang="fi-FI" sz="1303" noProof="0" dirty="0"/>
          </a:p>
          <a:p>
            <a:pPr marL="457200" lvl="0" indent="-311309" algn="l" rtl="0">
              <a:lnSpc>
                <a:spcPct val="105000"/>
              </a:lnSpc>
              <a:spcBef>
                <a:spcPts val="0"/>
              </a:spcBef>
              <a:spcAft>
                <a:spcPts val="0"/>
              </a:spcAft>
              <a:buSzPts val="1303"/>
              <a:buFont typeface="Open Sans ExtraBold"/>
              <a:buAutoNum type="arabicPeriod"/>
            </a:pPr>
            <a:r>
              <a:rPr lang="fi-FI" sz="1303" b="1" noProof="0" dirty="0">
                <a:solidFill>
                  <a:srgbClr val="FF6465"/>
                </a:solidFill>
                <a:latin typeface="Open Sans"/>
                <a:ea typeface="Open Sans"/>
                <a:cs typeface="Open Sans"/>
                <a:sym typeface="Open Sans"/>
              </a:rPr>
              <a:t>Joustavien maksumallien kehittäminen:</a:t>
            </a:r>
            <a:r>
              <a:rPr lang="fi-FI" sz="1303" b="1" noProof="0" dirty="0">
                <a:latin typeface="Open Sans"/>
                <a:ea typeface="Open Sans"/>
                <a:cs typeface="Open Sans"/>
                <a:sym typeface="Open Sans"/>
              </a:rPr>
              <a:t> </a:t>
            </a:r>
            <a:r>
              <a:rPr lang="fi-FI" sz="1303" noProof="0" dirty="0"/>
              <a:t>Nuorille kannattaa tarjota mahdollisuuksia kertaluonteisiin ostoihin, kuten 10 artikkelin paketteihin, ilmaisia kokeilujaksoja sekä opiskelija-alennuksia. Myös yhteistilauksia jonkin toisen palvelun kanssa (ns. </a:t>
            </a:r>
            <a:r>
              <a:rPr lang="fi-FI" sz="1303" noProof="0" dirty="0" err="1"/>
              <a:t>bundle</a:t>
            </a:r>
            <a:r>
              <a:rPr lang="fi-FI" sz="1303" noProof="0" dirty="0"/>
              <a:t>-malli) on syytä kokeilla.</a:t>
            </a:r>
          </a:p>
        </p:txBody>
      </p:sp>
      <p:sp>
        <p:nvSpPr>
          <p:cNvPr id="477" name="Google Shape;477;p60"/>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1"/>
          <p:cNvSpPr txBox="1">
            <a:spLocks noGrp="1"/>
          </p:cNvSpPr>
          <p:nvPr>
            <p:ph type="title"/>
          </p:nvPr>
        </p:nvSpPr>
        <p:spPr>
          <a:xfrm>
            <a:off x="571500" y="476550"/>
            <a:ext cx="8001000" cy="640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SzPts val="990"/>
              <a:buNone/>
            </a:pPr>
            <a:r>
              <a:rPr lang="en"/>
              <a:t>3.1. Mielikuvien muuttaminen jatkuvalla somenäkyvyydellä</a:t>
            </a:r>
            <a:endParaRPr/>
          </a:p>
        </p:txBody>
      </p:sp>
      <p:sp>
        <p:nvSpPr>
          <p:cNvPr id="483" name="Google Shape;483;p61"/>
          <p:cNvSpPr txBox="1">
            <a:spLocks noGrp="1"/>
          </p:cNvSpPr>
          <p:nvPr>
            <p:ph type="body" idx="1"/>
          </p:nvPr>
        </p:nvSpPr>
        <p:spPr>
          <a:xfrm>
            <a:off x="585400" y="1672075"/>
            <a:ext cx="6796500" cy="2558100"/>
          </a:xfrm>
          <a:prstGeom prst="rect">
            <a:avLst/>
          </a:prstGeom>
        </p:spPr>
        <p:txBody>
          <a:bodyPr spcFirstLastPara="1" wrap="square" lIns="0" tIns="91425" rIns="91425" bIns="91425" anchor="t" anchorCtr="0">
            <a:noAutofit/>
          </a:bodyPr>
          <a:lstStyle/>
          <a:p>
            <a:pPr marL="320040" lvl="0" indent="-311150" algn="l" rtl="0">
              <a:spcBef>
                <a:spcPts val="0"/>
              </a:spcBef>
              <a:spcAft>
                <a:spcPts val="0"/>
              </a:spcAft>
              <a:buSzPts val="1300"/>
              <a:buChar char="●"/>
            </a:pPr>
            <a:r>
              <a:rPr lang="en" sz="1300"/>
              <a:t>Aikakausmedioiden on siirryttävä sinne, missä nuoret jo ovat: sisältöä on tuotettava sosiaalisen median kanaviin, kuten Instagramiin, Tiktokiin ja Youtubeen, koska nuoret eivät hakeudu oma-aloitteisesti aikakausmedioiden omiin kanaviin. Nuorten käyttämiä kanavia on myös seurattava aktiivisesti ja kokeiltava rohkeasti uusia, nousevia kanavia</a:t>
            </a:r>
            <a:endParaRPr sz="1300"/>
          </a:p>
          <a:p>
            <a:pPr marL="320040" lvl="0" indent="-311150" algn="l" rtl="0">
              <a:spcBef>
                <a:spcPts val="1000"/>
              </a:spcBef>
              <a:spcAft>
                <a:spcPts val="1000"/>
              </a:spcAft>
              <a:buSzPts val="1300"/>
              <a:buChar char="●"/>
            </a:pPr>
            <a:r>
              <a:rPr lang="en" sz="1300"/>
              <a:t>Sisältö on suunniteltava toimimaan suoraan sosiaalisen median virrassa hyödyntämällä esimerkiksi ytimekkäitä videoita, sillä nuoret välttelevät siirtymistä alustalta toiselle</a:t>
            </a:r>
            <a:endParaRPr sz="1300"/>
          </a:p>
        </p:txBody>
      </p:sp>
      <p:sp>
        <p:nvSpPr>
          <p:cNvPr id="484" name="Google Shape;484;p6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2"/>
          <p:cNvSpPr txBox="1">
            <a:spLocks noGrp="1"/>
          </p:cNvSpPr>
          <p:nvPr>
            <p:ph type="title"/>
          </p:nvPr>
        </p:nvSpPr>
        <p:spPr>
          <a:xfrm>
            <a:off x="571500" y="476550"/>
            <a:ext cx="8001000" cy="640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SzPts val="990"/>
              <a:buNone/>
            </a:pPr>
            <a:r>
              <a:rPr lang="en"/>
              <a:t>3.1. Mielikuvien muuttaminen jatkuvalla somenäkyvyydellä</a:t>
            </a:r>
            <a:endParaRPr/>
          </a:p>
        </p:txBody>
      </p:sp>
      <p:sp>
        <p:nvSpPr>
          <p:cNvPr id="490" name="Google Shape;490;p62"/>
          <p:cNvSpPr txBox="1">
            <a:spLocks noGrp="1"/>
          </p:cNvSpPr>
          <p:nvPr>
            <p:ph type="body" idx="1"/>
          </p:nvPr>
        </p:nvSpPr>
        <p:spPr>
          <a:xfrm>
            <a:off x="585400" y="1659325"/>
            <a:ext cx="6796500" cy="2646000"/>
          </a:xfrm>
          <a:prstGeom prst="rect">
            <a:avLst/>
          </a:prstGeom>
        </p:spPr>
        <p:txBody>
          <a:bodyPr spcFirstLastPara="1" wrap="square" lIns="0" tIns="91425" rIns="91425" bIns="91425" anchor="t" anchorCtr="0">
            <a:noAutofit/>
          </a:bodyPr>
          <a:lstStyle/>
          <a:p>
            <a:pPr marL="320040" lvl="0" indent="-311150" algn="l" rtl="0">
              <a:spcBef>
                <a:spcPts val="0"/>
              </a:spcBef>
              <a:spcAft>
                <a:spcPts val="0"/>
              </a:spcAft>
              <a:buSzPts val="1300"/>
              <a:buChar char="●"/>
            </a:pPr>
            <a:r>
              <a:rPr lang="en" sz="1300"/>
              <a:t>Brändin näkyvyyttä sosiaalisessa mediassa on kasvatettava systemaattisesti ja toistuvasti, jotta kynnys kiinnostua siitä ja sitoutua siihen madaltuu</a:t>
            </a:r>
            <a:endParaRPr sz="1300"/>
          </a:p>
          <a:p>
            <a:pPr marL="320040" lvl="0" indent="-311150" algn="l" rtl="0">
              <a:spcBef>
                <a:spcPts val="1000"/>
              </a:spcBef>
              <a:spcAft>
                <a:spcPts val="0"/>
              </a:spcAft>
              <a:buSzPts val="1300"/>
              <a:buChar char="●"/>
            </a:pPr>
            <a:r>
              <a:rPr lang="en" sz="1300"/>
              <a:t>Toimittajien henkilöbrändejä tulee kasvattaa sosiaalisessa mediassa: nuoret ovat kiinnostuneita seuraamaan yksittäisiä, tunnistettavia henkilöitä</a:t>
            </a:r>
            <a:endParaRPr sz="1300"/>
          </a:p>
          <a:p>
            <a:pPr marL="320040" lvl="0" indent="-311150" algn="l" rtl="0">
              <a:spcBef>
                <a:spcPts val="1000"/>
              </a:spcBef>
              <a:spcAft>
                <a:spcPts val="1000"/>
              </a:spcAft>
              <a:buSzPts val="1300"/>
              <a:buChar char="●"/>
            </a:pPr>
            <a:r>
              <a:rPr lang="en" sz="1300"/>
              <a:t>Tuotannon laadusta ei saa tinkiä: visuaalisesti ammattimainen ja alustaan sopiva sisältö erottuu ja rakentaa luottamusta, joten esimerkiksi massatuotettua tekoälysisältöä tulee välttää</a:t>
            </a:r>
            <a:endParaRPr sz="1300"/>
          </a:p>
        </p:txBody>
      </p:sp>
      <p:sp>
        <p:nvSpPr>
          <p:cNvPr id="491" name="Google Shape;491;p6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3"/>
          <p:cNvSpPr txBox="1">
            <a:spLocks noGrp="1"/>
          </p:cNvSpPr>
          <p:nvPr>
            <p:ph type="title"/>
          </p:nvPr>
        </p:nvSpPr>
        <p:spPr>
          <a:xfrm>
            <a:off x="571500" y="477975"/>
            <a:ext cx="80010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SzPts val="990"/>
              <a:buNone/>
            </a:pPr>
            <a:r>
              <a:rPr lang="en"/>
              <a:t>3.2. Sisällön räätälöiminen nuorten </a:t>
            </a:r>
            <a:br>
              <a:rPr lang="en"/>
            </a:br>
            <a:r>
              <a:rPr lang="en"/>
              <a:t>kiinnostusta vastaavaksi</a:t>
            </a:r>
            <a:endParaRPr/>
          </a:p>
        </p:txBody>
      </p:sp>
      <p:sp>
        <p:nvSpPr>
          <p:cNvPr id="497" name="Google Shape;497;p63"/>
          <p:cNvSpPr txBox="1">
            <a:spLocks noGrp="1"/>
          </p:cNvSpPr>
          <p:nvPr>
            <p:ph type="body" idx="1"/>
          </p:nvPr>
        </p:nvSpPr>
        <p:spPr>
          <a:xfrm>
            <a:off x="581025" y="1504150"/>
            <a:ext cx="7648500" cy="2952600"/>
          </a:xfrm>
          <a:prstGeom prst="rect">
            <a:avLst/>
          </a:prstGeom>
        </p:spPr>
        <p:txBody>
          <a:bodyPr spcFirstLastPara="1" wrap="square" lIns="0" tIns="91425" rIns="91425" bIns="91425" anchor="t" anchorCtr="0">
            <a:noAutofit/>
          </a:bodyPr>
          <a:lstStyle/>
          <a:p>
            <a:pPr marL="320040" lvl="0" indent="-311150" algn="l" rtl="0">
              <a:spcBef>
                <a:spcPts val="0"/>
              </a:spcBef>
              <a:spcAft>
                <a:spcPts val="0"/>
              </a:spcAft>
              <a:buSzPts val="1300"/>
              <a:buChar char="●"/>
            </a:pPr>
            <a:r>
              <a:rPr lang="en" sz="1300"/>
              <a:t>Sisältö on rakennettava nuorten omien kiinnostusten, arjen tarpeiden ja </a:t>
            </a:r>
            <a:br>
              <a:rPr lang="en" sz="1300"/>
            </a:br>
            <a:r>
              <a:rPr lang="en" sz="1300"/>
              <a:t>harrastusten ympärille</a:t>
            </a:r>
            <a:endParaRPr sz="1300"/>
          </a:p>
          <a:p>
            <a:pPr marL="320040" lvl="0" indent="-311150" algn="l" rtl="0">
              <a:spcBef>
                <a:spcPts val="1000"/>
              </a:spcBef>
              <a:spcAft>
                <a:spcPts val="0"/>
              </a:spcAft>
              <a:buSzPts val="1300"/>
              <a:buChar char="●"/>
            </a:pPr>
            <a:r>
              <a:rPr lang="en" sz="1300"/>
              <a:t>Toimituksellisen sisällön on hyödynnettävä samastuttavia henkilötarinoita ja asiantuntijoiden läsnäoloa, jotka tutkimuksen mukaan vetoavat nuoriin</a:t>
            </a:r>
            <a:endParaRPr sz="1300"/>
          </a:p>
          <a:p>
            <a:pPr marL="320040" lvl="0" indent="-311150" algn="l" rtl="0">
              <a:spcBef>
                <a:spcPts val="1000"/>
              </a:spcBef>
              <a:spcAft>
                <a:spcPts val="0"/>
              </a:spcAft>
              <a:buSzPts val="1300"/>
              <a:buChar char="●"/>
            </a:pPr>
            <a:r>
              <a:rPr lang="en" sz="1300"/>
              <a:t>Formaatti on optimoitava: sosiaalisessa mediassa pitkät tekstit on pilkottava, ja sisältöä on tuotettava visuaalisesti vetoavina ja nopeasti omaksuttavina kokonaisuuksina. </a:t>
            </a:r>
            <a:br>
              <a:rPr lang="en" sz="1300"/>
            </a:br>
            <a:r>
              <a:rPr lang="en" sz="1300"/>
              <a:t>Itse kokonaisuus voi olla 30 sekunnin mittainen tietoisku tai pidempi syväluotaava explainer-tyyppinen video</a:t>
            </a:r>
            <a:endParaRPr sz="1300"/>
          </a:p>
          <a:p>
            <a:pPr marL="320040" lvl="0" indent="-311150" algn="l" rtl="0">
              <a:spcBef>
                <a:spcPts val="1000"/>
              </a:spcBef>
              <a:spcAft>
                <a:spcPts val="1000"/>
              </a:spcAft>
              <a:buSzPts val="1300"/>
              <a:buChar char="●"/>
            </a:pPr>
            <a:r>
              <a:rPr lang="en" sz="1300"/>
              <a:t>Sisällössä on yhdistettävä viihteellisyys ja luotettavuus – huumori, aitous ja luovuus houkuttelevat, mutta asiantuntevuus ratkaisee luottamuksen</a:t>
            </a:r>
            <a:endParaRPr sz="1300"/>
          </a:p>
        </p:txBody>
      </p:sp>
      <p:sp>
        <p:nvSpPr>
          <p:cNvPr id="498" name="Google Shape;498;p6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4"/>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SzPts val="990"/>
              <a:buNone/>
            </a:pPr>
            <a:r>
              <a:rPr lang="en"/>
              <a:t>3.3. Joustavien maksumallien kehittäminen</a:t>
            </a:r>
            <a:endParaRPr/>
          </a:p>
        </p:txBody>
      </p:sp>
      <p:sp>
        <p:nvSpPr>
          <p:cNvPr id="504" name="Google Shape;504;p64"/>
          <p:cNvSpPr txBox="1">
            <a:spLocks noGrp="1"/>
          </p:cNvSpPr>
          <p:nvPr>
            <p:ph type="body" idx="1"/>
          </p:nvPr>
        </p:nvSpPr>
        <p:spPr>
          <a:xfrm>
            <a:off x="585400" y="1152475"/>
            <a:ext cx="7634700" cy="2943900"/>
          </a:xfrm>
          <a:prstGeom prst="rect">
            <a:avLst/>
          </a:prstGeom>
        </p:spPr>
        <p:txBody>
          <a:bodyPr spcFirstLastPara="1" wrap="square" lIns="0" tIns="91425" rIns="91425" bIns="91425" anchor="t" anchorCtr="0">
            <a:noAutofit/>
          </a:bodyPr>
          <a:lstStyle/>
          <a:p>
            <a:pPr marL="320040" lvl="0" indent="-311150" algn="l" rtl="0">
              <a:spcBef>
                <a:spcPts val="0"/>
              </a:spcBef>
              <a:spcAft>
                <a:spcPts val="0"/>
              </a:spcAft>
              <a:buSzPts val="1300"/>
              <a:buChar char="●"/>
            </a:pPr>
            <a:r>
              <a:rPr lang="en" sz="1300"/>
              <a:t>Jatkuviin ja sitoviin tilauksiin nojaava malli ei toimi: nuorten sitoutumiskynnys on korkea, joten vaihtoehtoisia maksutapoja on kehitettävä</a:t>
            </a:r>
            <a:endParaRPr sz="1300"/>
          </a:p>
          <a:p>
            <a:pPr marL="320040" lvl="0" indent="-311150" algn="l" rtl="0">
              <a:spcBef>
                <a:spcPts val="1000"/>
              </a:spcBef>
              <a:spcAft>
                <a:spcPts val="0"/>
              </a:spcAft>
              <a:buSzPts val="1300"/>
              <a:buChar char="●"/>
            </a:pPr>
            <a:r>
              <a:rPr lang="en" sz="1300"/>
              <a:t>Tarjolle on tuotava kertaluonteisia maksuja, kuten artikkelikohtaisia ostoja ja lyhyitä kokeilujaksoja, jotka madaltavat maksamisen kynnystä</a:t>
            </a:r>
            <a:endParaRPr sz="1300"/>
          </a:p>
          <a:p>
            <a:pPr marL="320040" lvl="0" indent="-311150" algn="l" rtl="0">
              <a:spcBef>
                <a:spcPts val="1000"/>
              </a:spcBef>
              <a:spcAft>
                <a:spcPts val="0"/>
              </a:spcAft>
              <a:buSzPts val="1300"/>
              <a:buChar char="●"/>
            </a:pPr>
            <a:r>
              <a:rPr lang="en" sz="1300"/>
              <a:t>Hinnoittelussa on hyödynnettävä aktiivisesti opiskelija-alennuksia ja muita tarjouksia, kuten yhteistilauksia muiden nuorten käyttämien palvelujen kanssa (ns. bundle-malli)</a:t>
            </a:r>
            <a:endParaRPr sz="1300"/>
          </a:p>
          <a:p>
            <a:pPr marL="320040" lvl="0" indent="-311150" algn="l" rtl="0">
              <a:spcBef>
                <a:spcPts val="1000"/>
              </a:spcBef>
              <a:spcAft>
                <a:spcPts val="0"/>
              </a:spcAft>
              <a:buSzPts val="1300"/>
              <a:buChar char="●"/>
            </a:pPr>
            <a:r>
              <a:rPr lang="en" sz="1300"/>
              <a:t>Aikakausmedioiden on kerrottava avoimesti, mistä ne saavat rahoituksensa, kuka sisällöt on tuottanut ja miten. Läpinäkyvyys auttaa nuoria arvioimaan sisältöjen luotettavuutta ja tekemään tietoisen päätöksen siitä, haluavatko tukea kyseistä mediaa rahallisesti</a:t>
            </a:r>
            <a:endParaRPr sz="1300"/>
          </a:p>
          <a:p>
            <a:pPr marL="320040" lvl="0" indent="-311150" algn="l" rtl="0">
              <a:spcBef>
                <a:spcPts val="1000"/>
              </a:spcBef>
              <a:spcAft>
                <a:spcPts val="1000"/>
              </a:spcAft>
              <a:buSzPts val="1300"/>
              <a:buChar char="●"/>
            </a:pPr>
            <a:r>
              <a:rPr lang="en" sz="1300"/>
              <a:t>Maksuhalukkuus on ansaittava sisällöllä: vain selkeästi hyödyllinen, laadukas ja luotettava sisältö koetaan maksamisen arvoiseksi</a:t>
            </a:r>
            <a:endParaRPr sz="1300"/>
          </a:p>
        </p:txBody>
      </p:sp>
      <p:sp>
        <p:nvSpPr>
          <p:cNvPr id="505" name="Google Shape;505;p6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65" title="someanna9_kuva_AnniinaNissinen.jpeg"/>
          <p:cNvPicPr preferRelativeResize="0">
            <a:picLocks noGrp="1"/>
          </p:cNvPicPr>
          <p:nvPr>
            <p:ph type="pic" idx="2"/>
          </p:nvPr>
        </p:nvPicPr>
        <p:blipFill rotWithShape="1">
          <a:blip r:embed="rId3">
            <a:alphaModFix/>
          </a:blip>
          <a:srcRect t="7714" b="7705"/>
          <a:stretch/>
        </p:blipFill>
        <p:spPr>
          <a:xfrm>
            <a:off x="-13371" y="-2129"/>
            <a:ext cx="9144003" cy="5154598"/>
          </a:xfrm>
          <a:prstGeom prst="rect">
            <a:avLst/>
          </a:prstGeom>
        </p:spPr>
      </p:pic>
      <p:sp>
        <p:nvSpPr>
          <p:cNvPr id="511" name="Google Shape;511;p65"/>
          <p:cNvSpPr/>
          <p:nvPr/>
        </p:nvSpPr>
        <p:spPr>
          <a:xfrm>
            <a:off x="-4525" y="-28275"/>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512" name="Google Shape;512;p65"/>
          <p:cNvSpPr txBox="1">
            <a:spLocks noGrp="1"/>
          </p:cNvSpPr>
          <p:nvPr>
            <p:ph type="title" idx="4294967295"/>
          </p:nvPr>
        </p:nvSpPr>
        <p:spPr>
          <a:xfrm>
            <a:off x="561552" y="419104"/>
            <a:ext cx="4852500" cy="140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chemeClr val="lt1"/>
                </a:solidFill>
              </a:rPr>
              <a:t>4. Jatkotutkimusaiheet</a:t>
            </a:r>
            <a:endParaRPr sz="2700">
              <a:solidFill>
                <a:schemeClr val="lt1"/>
              </a:solidFill>
            </a:endParaRPr>
          </a:p>
        </p:txBody>
      </p:sp>
      <p:cxnSp>
        <p:nvCxnSpPr>
          <p:cNvPr id="513" name="Google Shape;513;p65"/>
          <p:cNvCxnSpPr/>
          <p:nvPr/>
        </p:nvCxnSpPr>
        <p:spPr>
          <a:xfrm>
            <a:off x="1132975" y="4568875"/>
            <a:ext cx="7729500" cy="0"/>
          </a:xfrm>
          <a:prstGeom prst="straightConnector1">
            <a:avLst/>
          </a:prstGeom>
          <a:noFill/>
          <a:ln w="9525" cap="flat" cmpd="sng">
            <a:solidFill>
              <a:schemeClr val="dk2"/>
            </a:solidFill>
            <a:prstDash val="solid"/>
            <a:round/>
            <a:headEnd type="none" w="med" len="med"/>
            <a:tailEnd type="none" w="med" len="med"/>
          </a:ln>
        </p:spPr>
      </p:cxnSp>
      <p:pic>
        <p:nvPicPr>
          <p:cNvPr id="514" name="Google Shape;514;p65"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pic>
        <p:nvPicPr>
          <p:cNvPr id="515" name="Google Shape;515;p65" title="Aikakausmedia-logo-valkoinen-RGB.png"/>
          <p:cNvPicPr preferRelativeResize="0"/>
          <p:nvPr/>
        </p:nvPicPr>
        <p:blipFill rotWithShape="1">
          <a:blip r:embed="rId5">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571500" y="467329"/>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1.1. Tutkimuksen toteutus</a:t>
            </a:r>
            <a:endParaRPr/>
          </a:p>
        </p:txBody>
      </p:sp>
      <p:sp>
        <p:nvSpPr>
          <p:cNvPr id="138" name="Google Shape;138;p21"/>
          <p:cNvSpPr txBox="1">
            <a:spLocks noGrp="1"/>
          </p:cNvSpPr>
          <p:nvPr>
            <p:ph type="body" idx="1"/>
          </p:nvPr>
        </p:nvSpPr>
        <p:spPr>
          <a:xfrm>
            <a:off x="571500" y="1181800"/>
            <a:ext cx="6471000" cy="32886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1300">
                <a:latin typeface="Open Sans Medium"/>
                <a:ea typeface="Open Sans Medium"/>
                <a:cs typeface="Open Sans Medium"/>
                <a:sym typeface="Open Sans Medium"/>
              </a:rPr>
              <a:t>Hankkeen rahoittaja Aikakausmedia ry on toimialayhteisö, jonka jäseninä </a:t>
            </a:r>
            <a:br>
              <a:rPr lang="en" sz="1300">
                <a:latin typeface="Open Sans Medium"/>
                <a:ea typeface="Open Sans Medium"/>
                <a:cs typeface="Open Sans Medium"/>
                <a:sym typeface="Open Sans Medium"/>
              </a:rPr>
            </a:br>
            <a:r>
              <a:rPr lang="en" sz="1300">
                <a:latin typeface="Open Sans Medium"/>
                <a:ea typeface="Open Sans Medium"/>
                <a:cs typeface="Open Sans Medium"/>
                <a:sym typeface="Open Sans Medium"/>
              </a:rPr>
              <a:t>ovat kaikki merkittävät aikakausmediakustantajat ja -julkaisijat Suomessa. Tutkimuksessa olivat mukana Aikakausmedian markkinointi- ja tutkimuspäällikkö Outi Itävuo sekä Aikakausmedian tutkimusryhmä.</a:t>
            </a:r>
            <a:endParaRPr sz="1300">
              <a:latin typeface="Open Sans Medium"/>
              <a:ea typeface="Open Sans Medium"/>
              <a:cs typeface="Open Sans Medium"/>
              <a:sym typeface="Open Sans Medium"/>
            </a:endParaRPr>
          </a:p>
          <a:p>
            <a:pPr marL="0" lvl="0" indent="0" algn="l" rtl="0">
              <a:spcBef>
                <a:spcPts val="1000"/>
              </a:spcBef>
              <a:spcAft>
                <a:spcPts val="1000"/>
              </a:spcAft>
              <a:buNone/>
            </a:pPr>
            <a:r>
              <a:rPr lang="en" sz="1300">
                <a:latin typeface="Open Sans Medium"/>
                <a:ea typeface="Open Sans Medium"/>
                <a:cs typeface="Open Sans Medium"/>
                <a:sym typeface="Open Sans Medium"/>
              </a:rPr>
              <a:t>Tutkimuksen toteutuksesta vastasi Modia Research, joka on muun muassa media-alan ja tekoälyn tutkimukseen sekä konsultointiin erikoistunut tutkimustalo. Hankkeen akateemisena ja tieteellisenä johtajana toimi YTT Jarmo Rinne. Tutkimusryhmään kuuluivat lisäksi VTM Carlos Sunila, KTM Olli Paakkola, KTK Anna Järvelä sekä HuK Aliisa Alatossava.</a:t>
            </a:r>
            <a:endParaRPr sz="1300">
              <a:latin typeface="Open Sans Medium"/>
              <a:ea typeface="Open Sans Medium"/>
              <a:cs typeface="Open Sans Medium"/>
              <a:sym typeface="Open Sans Medium"/>
            </a:endParaRPr>
          </a:p>
        </p:txBody>
      </p:sp>
      <p:sp>
        <p:nvSpPr>
          <p:cNvPr id="139" name="Google Shape;139;p2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6"/>
          <p:cNvSpPr txBox="1">
            <a:spLocks noGrp="1"/>
          </p:cNvSpPr>
          <p:nvPr>
            <p:ph type="title"/>
          </p:nvPr>
        </p:nvSpPr>
        <p:spPr>
          <a:xfrm>
            <a:off x="571500" y="468450"/>
            <a:ext cx="8087700" cy="793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Jatkotutkimusaiheet</a:t>
            </a:r>
            <a:endParaRPr/>
          </a:p>
        </p:txBody>
      </p:sp>
      <p:sp>
        <p:nvSpPr>
          <p:cNvPr id="521" name="Google Shape;521;p66"/>
          <p:cNvSpPr txBox="1">
            <a:spLocks noGrp="1"/>
          </p:cNvSpPr>
          <p:nvPr>
            <p:ph type="body" idx="1"/>
          </p:nvPr>
        </p:nvSpPr>
        <p:spPr>
          <a:xfrm>
            <a:off x="581025" y="1085800"/>
            <a:ext cx="7753500" cy="31200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300">
                <a:solidFill>
                  <a:srgbClr val="303030"/>
                </a:solidFill>
                <a:latin typeface="Open Sans Medium"/>
                <a:ea typeface="Open Sans Medium"/>
                <a:cs typeface="Open Sans Medium"/>
                <a:sym typeface="Open Sans Medium"/>
              </a:rPr>
              <a:t>Vaikka haastattelut tarjoavat kattavan kuvan nuorten nykyisestä mediakäytöstä, ne jättävät </a:t>
            </a:r>
            <a:br>
              <a:rPr lang="en" sz="1300">
                <a:solidFill>
                  <a:srgbClr val="303030"/>
                </a:solidFill>
                <a:latin typeface="Open Sans Medium"/>
                <a:ea typeface="Open Sans Medium"/>
                <a:cs typeface="Open Sans Medium"/>
                <a:sym typeface="Open Sans Medium"/>
              </a:rPr>
            </a:br>
            <a:r>
              <a:rPr lang="en" sz="1300">
                <a:solidFill>
                  <a:srgbClr val="303030"/>
                </a:solidFill>
                <a:latin typeface="Open Sans Medium"/>
                <a:ea typeface="Open Sans Medium"/>
                <a:cs typeface="Open Sans Medium"/>
                <a:sym typeface="Open Sans Medium"/>
              </a:rPr>
              <a:t>tilaa jatkotutkimukselle erityisesti hinnoittelun ja käytännön sitoutumisen osalta. Haastatteluissa nousi esiin vahva kiinnostus joustaviin maksumalleihin, kuten kertamaksuihin tai artikkeli-</a:t>
            </a:r>
            <a:br>
              <a:rPr lang="en" sz="1300">
                <a:solidFill>
                  <a:srgbClr val="303030"/>
                </a:solidFill>
                <a:latin typeface="Open Sans Medium"/>
                <a:ea typeface="Open Sans Medium"/>
                <a:cs typeface="Open Sans Medium"/>
                <a:sym typeface="Open Sans Medium"/>
              </a:rPr>
            </a:br>
            <a:r>
              <a:rPr lang="en" sz="1300">
                <a:solidFill>
                  <a:srgbClr val="303030"/>
                </a:solidFill>
                <a:latin typeface="Open Sans Medium"/>
                <a:ea typeface="Open Sans Medium"/>
                <a:cs typeface="Open Sans Medium"/>
                <a:sym typeface="Open Sans Medium"/>
              </a:rPr>
              <a:t>paketteihin, jotka poistaisivat jatkuviin tilauksiin liittyvän sitoutumispakon. Kuitenkin </a:t>
            </a:r>
            <a:r>
              <a:rPr lang="en" sz="1300" b="1">
                <a:solidFill>
                  <a:srgbClr val="303030"/>
                </a:solidFill>
                <a:latin typeface="Open Sans"/>
                <a:ea typeface="Open Sans"/>
                <a:cs typeface="Open Sans"/>
                <a:sym typeface="Open Sans"/>
              </a:rPr>
              <a:t>konkreettinen hinta, jota nuoret olisivat valmiita maksamaan</a:t>
            </a:r>
            <a:r>
              <a:rPr lang="en" sz="1300">
                <a:solidFill>
                  <a:srgbClr val="303030"/>
                </a:solidFill>
                <a:latin typeface="Open Sans Medium"/>
                <a:ea typeface="Open Sans Medium"/>
                <a:cs typeface="Open Sans Medium"/>
                <a:sym typeface="Open Sans Medium"/>
              </a:rPr>
              <a:t>, jäi tutkimuksessa avoimeksi. Myös </a:t>
            </a:r>
            <a:r>
              <a:rPr lang="en" sz="1300" b="1">
                <a:solidFill>
                  <a:srgbClr val="303030"/>
                </a:solidFill>
                <a:latin typeface="Open Sans"/>
                <a:ea typeface="Open Sans"/>
                <a:cs typeface="Open Sans"/>
                <a:sym typeface="Open Sans"/>
              </a:rPr>
              <a:t>yhteistilausten optimaalinen sisältö</a:t>
            </a:r>
            <a:r>
              <a:rPr lang="en" sz="1300">
                <a:solidFill>
                  <a:srgbClr val="303030"/>
                </a:solidFill>
                <a:latin typeface="Open Sans Medium"/>
                <a:ea typeface="Open Sans Medium"/>
                <a:cs typeface="Open Sans Medium"/>
                <a:sym typeface="Open Sans Medium"/>
              </a:rPr>
              <a:t> kaipaa tarkempaa tutkimusta: millainen palvelupaketti (esim. Wolt+ ja tietty harrastelehti, eli ns. bundle-malli) olisi niin houkutteleva, </a:t>
            </a:r>
            <a:br>
              <a:rPr lang="en" sz="1300">
                <a:solidFill>
                  <a:srgbClr val="303030"/>
                </a:solidFill>
                <a:latin typeface="Open Sans Medium"/>
                <a:ea typeface="Open Sans Medium"/>
                <a:cs typeface="Open Sans Medium"/>
                <a:sym typeface="Open Sans Medium"/>
              </a:rPr>
            </a:br>
            <a:r>
              <a:rPr lang="en" sz="1300">
                <a:solidFill>
                  <a:srgbClr val="303030"/>
                </a:solidFill>
                <a:latin typeface="Open Sans Medium"/>
                <a:ea typeface="Open Sans Medium"/>
                <a:cs typeface="Open Sans Medium"/>
                <a:sym typeface="Open Sans Medium"/>
              </a:rPr>
              <a:t>että nuoret olisivat valmiita maksamaan niistä?</a:t>
            </a:r>
            <a:endParaRPr sz="1300">
              <a:solidFill>
                <a:srgbClr val="303030"/>
              </a:solidFill>
              <a:latin typeface="Open Sans Medium"/>
              <a:ea typeface="Open Sans Medium"/>
              <a:cs typeface="Open Sans Medium"/>
              <a:sym typeface="Open Sans Medium"/>
            </a:endParaRPr>
          </a:p>
          <a:p>
            <a:pPr marL="0" lvl="0" indent="0" algn="l" rtl="0">
              <a:lnSpc>
                <a:spcPct val="115000"/>
              </a:lnSpc>
              <a:spcBef>
                <a:spcPts val="1000"/>
              </a:spcBef>
              <a:spcAft>
                <a:spcPts val="1000"/>
              </a:spcAft>
              <a:buNone/>
            </a:pPr>
            <a:r>
              <a:rPr lang="en" sz="1300">
                <a:solidFill>
                  <a:srgbClr val="303030"/>
                </a:solidFill>
                <a:latin typeface="Open Sans Medium"/>
                <a:ea typeface="Open Sans Medium"/>
                <a:cs typeface="Open Sans Medium"/>
                <a:sym typeface="Open Sans Medium"/>
              </a:rPr>
              <a:t>Lisäksi keskusteluissa jäi avoimeksi, mikä olisi </a:t>
            </a:r>
            <a:r>
              <a:rPr lang="en" sz="1300" b="1">
                <a:solidFill>
                  <a:srgbClr val="303030"/>
                </a:solidFill>
                <a:latin typeface="Open Sans"/>
                <a:ea typeface="Open Sans"/>
                <a:cs typeface="Open Sans"/>
                <a:sym typeface="Open Sans"/>
              </a:rPr>
              <a:t>optimaalinen julkaisutiheys</a:t>
            </a:r>
            <a:r>
              <a:rPr lang="en" sz="1300">
                <a:solidFill>
                  <a:srgbClr val="303030"/>
                </a:solidFill>
                <a:latin typeface="Open Sans Medium"/>
                <a:ea typeface="Open Sans Medium"/>
                <a:cs typeface="Open Sans Medium"/>
                <a:sym typeface="Open Sans Medium"/>
              </a:rPr>
              <a:t>, jolla brändin </a:t>
            </a:r>
            <a:br>
              <a:rPr lang="en" sz="1300">
                <a:solidFill>
                  <a:srgbClr val="303030"/>
                </a:solidFill>
                <a:latin typeface="Open Sans Medium"/>
                <a:ea typeface="Open Sans Medium"/>
                <a:cs typeface="Open Sans Medium"/>
                <a:sym typeface="Open Sans Medium"/>
              </a:rPr>
            </a:br>
            <a:r>
              <a:rPr lang="en" sz="1300">
                <a:solidFill>
                  <a:srgbClr val="303030"/>
                </a:solidFill>
                <a:latin typeface="Open Sans Medium"/>
                <a:ea typeface="Open Sans Medium"/>
                <a:cs typeface="Open Sans Medium"/>
                <a:sym typeface="Open Sans Medium"/>
              </a:rPr>
              <a:t>jatkuva läsnäolo nuorten käyttämillä alustoilla toteutuisi. Kiinnostavaa on myös </a:t>
            </a:r>
            <a:r>
              <a:rPr lang="en" sz="1300" b="1">
                <a:solidFill>
                  <a:srgbClr val="303030"/>
                </a:solidFill>
                <a:latin typeface="Open Sans"/>
                <a:ea typeface="Open Sans"/>
                <a:cs typeface="Open Sans"/>
                <a:sym typeface="Open Sans"/>
              </a:rPr>
              <a:t>henkilö-</a:t>
            </a:r>
            <a:br>
              <a:rPr lang="en" sz="1300" b="1">
                <a:solidFill>
                  <a:srgbClr val="303030"/>
                </a:solidFill>
                <a:latin typeface="Open Sans"/>
                <a:ea typeface="Open Sans"/>
                <a:cs typeface="Open Sans"/>
                <a:sym typeface="Open Sans"/>
              </a:rPr>
            </a:br>
            <a:r>
              <a:rPr lang="en" sz="1300" b="1">
                <a:solidFill>
                  <a:srgbClr val="303030"/>
                </a:solidFill>
                <a:latin typeface="Open Sans"/>
                <a:ea typeface="Open Sans"/>
                <a:cs typeface="Open Sans"/>
                <a:sym typeface="Open Sans"/>
              </a:rPr>
              <a:t>brändien ja eettisesti tuotetun sisällön merkityksen kasvaminen</a:t>
            </a:r>
            <a:r>
              <a:rPr lang="en" sz="1300">
                <a:solidFill>
                  <a:srgbClr val="303030"/>
                </a:solidFill>
                <a:latin typeface="Open Sans Medium"/>
                <a:ea typeface="Open Sans Medium"/>
                <a:cs typeface="Open Sans Medium"/>
                <a:sym typeface="Open Sans Medium"/>
              </a:rPr>
              <a:t> nuorten silmissä. Koska nuoret ovat kiinnostuneita tukemaan yksittäisiä henkilöitä, jatkotutkimuksessa voisi selvittää, voisiko toimittajakohtainen tilaus- ja maksumalli toimia aikakausmediakontekstissa. </a:t>
            </a:r>
            <a:endParaRPr sz="1300">
              <a:solidFill>
                <a:srgbClr val="303030"/>
              </a:solidFill>
              <a:latin typeface="Open Sans Medium"/>
              <a:ea typeface="Open Sans Medium"/>
              <a:cs typeface="Open Sans Medium"/>
              <a:sym typeface="Open Sans Medium"/>
            </a:endParaRPr>
          </a:p>
        </p:txBody>
      </p:sp>
      <p:sp>
        <p:nvSpPr>
          <p:cNvPr id="522" name="Google Shape;522;p6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67"/>
          <p:cNvPicPr preferRelativeResize="0">
            <a:picLocks noGrp="1"/>
          </p:cNvPicPr>
          <p:nvPr>
            <p:ph type="pic" idx="2"/>
          </p:nvPr>
        </p:nvPicPr>
        <p:blipFill>
          <a:blip r:embed="rId3">
            <a:alphaModFix/>
          </a:blip>
          <a:srcRect t="7721" b="7721"/>
          <a:stretch/>
        </p:blipFill>
        <p:spPr>
          <a:xfrm>
            <a:off x="-13371" y="-2129"/>
            <a:ext cx="9144003" cy="5154598"/>
          </a:xfrm>
          <a:prstGeom prst="rect">
            <a:avLst/>
          </a:prstGeom>
        </p:spPr>
      </p:pic>
      <p:sp>
        <p:nvSpPr>
          <p:cNvPr id="528" name="Google Shape;528;p67"/>
          <p:cNvSpPr/>
          <p:nvPr/>
        </p:nvSpPr>
        <p:spPr>
          <a:xfrm>
            <a:off x="-11250" y="0"/>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529" name="Google Shape;529;p67"/>
          <p:cNvSpPr txBox="1">
            <a:spLocks noGrp="1"/>
          </p:cNvSpPr>
          <p:nvPr>
            <p:ph type="title" idx="4294967295"/>
          </p:nvPr>
        </p:nvSpPr>
        <p:spPr>
          <a:xfrm>
            <a:off x="561552" y="419104"/>
            <a:ext cx="4852500" cy="140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chemeClr val="lt1"/>
                </a:solidFill>
              </a:rPr>
              <a:t>5. Lähteet</a:t>
            </a:r>
            <a:endParaRPr sz="2700">
              <a:solidFill>
                <a:schemeClr val="lt1"/>
              </a:solidFill>
            </a:endParaRPr>
          </a:p>
        </p:txBody>
      </p:sp>
      <p:cxnSp>
        <p:nvCxnSpPr>
          <p:cNvPr id="530" name="Google Shape;530;p67"/>
          <p:cNvCxnSpPr/>
          <p:nvPr/>
        </p:nvCxnSpPr>
        <p:spPr>
          <a:xfrm>
            <a:off x="1132975" y="4568875"/>
            <a:ext cx="7729500" cy="0"/>
          </a:xfrm>
          <a:prstGeom prst="straightConnector1">
            <a:avLst/>
          </a:prstGeom>
          <a:noFill/>
          <a:ln w="9525" cap="flat" cmpd="sng">
            <a:solidFill>
              <a:schemeClr val="dk2"/>
            </a:solidFill>
            <a:prstDash val="solid"/>
            <a:round/>
            <a:headEnd type="none" w="med" len="med"/>
            <a:tailEnd type="none" w="med" len="med"/>
          </a:ln>
        </p:spPr>
      </p:cxnSp>
      <p:pic>
        <p:nvPicPr>
          <p:cNvPr id="531" name="Google Shape;531;p67"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pic>
        <p:nvPicPr>
          <p:cNvPr id="532" name="Google Shape;532;p67" title="Aikakausmedia-logo-valkoinen-RGB.png"/>
          <p:cNvPicPr preferRelativeResize="0"/>
          <p:nvPr/>
        </p:nvPicPr>
        <p:blipFill rotWithShape="1">
          <a:blip r:embed="rId5">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8"/>
          <p:cNvSpPr txBox="1">
            <a:spLocks noGrp="1"/>
          </p:cNvSpPr>
          <p:nvPr>
            <p:ph type="title"/>
          </p:nvPr>
        </p:nvSpPr>
        <p:spPr>
          <a:xfrm>
            <a:off x="557170" y="449400"/>
            <a:ext cx="6600000" cy="572700"/>
          </a:xfrm>
          <a:prstGeom prst="rect">
            <a:avLst/>
          </a:prstGeom>
        </p:spPr>
        <p:txBody>
          <a:bodyPr spcFirstLastPara="1" wrap="square" lIns="0" tIns="91425" rIns="91425" bIns="91425" anchor="t" anchorCtr="0">
            <a:normAutofit fontScale="90000"/>
          </a:bodyPr>
          <a:lstStyle/>
          <a:p>
            <a:pPr marL="0" lvl="0" indent="0" algn="l" rtl="0">
              <a:spcBef>
                <a:spcPts val="0"/>
              </a:spcBef>
              <a:spcAft>
                <a:spcPts val="0"/>
              </a:spcAft>
              <a:buNone/>
            </a:pPr>
            <a:r>
              <a:rPr lang="en"/>
              <a:t>Lähteet</a:t>
            </a:r>
            <a:endParaRPr/>
          </a:p>
        </p:txBody>
      </p:sp>
      <p:sp>
        <p:nvSpPr>
          <p:cNvPr id="538" name="Google Shape;538;p68"/>
          <p:cNvSpPr txBox="1">
            <a:spLocks noGrp="1"/>
          </p:cNvSpPr>
          <p:nvPr>
            <p:ph type="body" idx="1"/>
          </p:nvPr>
        </p:nvSpPr>
        <p:spPr>
          <a:xfrm>
            <a:off x="568750" y="1194000"/>
            <a:ext cx="7879800" cy="3152400"/>
          </a:xfrm>
          <a:prstGeom prst="rect">
            <a:avLst/>
          </a:prstGeom>
        </p:spPr>
        <p:txBody>
          <a:bodyPr spcFirstLastPara="1" wrap="square" lIns="0" tIns="91425" rIns="91425" bIns="91425" anchor="t" anchorCtr="0">
            <a:normAutofit/>
          </a:bodyPr>
          <a:lstStyle/>
          <a:p>
            <a:pPr marL="0" lvl="0" indent="0" algn="l" rtl="0">
              <a:spcBef>
                <a:spcPts val="1000"/>
              </a:spcBef>
              <a:spcAft>
                <a:spcPts val="0"/>
              </a:spcAft>
              <a:buNone/>
            </a:pPr>
            <a:r>
              <a:rPr lang="en" sz="1300">
                <a:solidFill>
                  <a:srgbClr val="000000"/>
                </a:solidFill>
              </a:rPr>
              <a:t>Newman, N., Ross Arguedas, A., Robertson, C. T., Nielsen, R. K., &amp; Fletcher, R. (2025)</a:t>
            </a:r>
            <a:r>
              <a:rPr lang="en" sz="1300"/>
              <a:t>. Reuters Institute Digital News Report 2025. Reuters Institute for the study of Journalism., Chicago. Luettu 28.4.2026. Saatavilla: </a:t>
            </a:r>
            <a:r>
              <a:rPr lang="en" sz="1300" u="sng">
                <a:solidFill>
                  <a:schemeClr val="hlink"/>
                </a:solidFill>
                <a:hlinkClick r:id="rId3"/>
              </a:rPr>
              <a:t>https://reutersinstitute.politics.ox.ac.uk/sites/default/files/2025-06/Digital_News-Report_2025.pdf</a:t>
            </a:r>
            <a:endParaRPr sz="1300"/>
          </a:p>
          <a:p>
            <a:pPr marL="0" lvl="0" indent="0" algn="l" rtl="0">
              <a:spcBef>
                <a:spcPts val="1000"/>
              </a:spcBef>
              <a:spcAft>
                <a:spcPts val="0"/>
              </a:spcAft>
              <a:buNone/>
            </a:pPr>
            <a:r>
              <a:rPr lang="en" sz="1300"/>
              <a:t>Pew Research Center. (2023). Teens, Social Media and Technology 2023. Viitattu</a:t>
            </a:r>
            <a:r>
              <a:rPr lang="en"/>
              <a:t> </a:t>
            </a:r>
            <a:r>
              <a:rPr lang="en" sz="1300"/>
              <a:t>1.4.2026. Saatavilla: </a:t>
            </a:r>
            <a:r>
              <a:rPr lang="en" sz="1300" u="sng">
                <a:solidFill>
                  <a:schemeClr val="hlink"/>
                </a:solidFill>
                <a:hlinkClick r:id="rId4"/>
              </a:rPr>
              <a:t>https://www.pewresearch.org/internet/2023/12/11/teens-social-media-and-technology-2023/ </a:t>
            </a:r>
            <a:endParaRPr sz="1300"/>
          </a:p>
          <a:p>
            <a:pPr marL="0" lvl="0" indent="0" algn="l" rtl="0">
              <a:spcBef>
                <a:spcPts val="1000"/>
              </a:spcBef>
              <a:spcAft>
                <a:spcPts val="1000"/>
              </a:spcAft>
              <a:buNone/>
            </a:pPr>
            <a:r>
              <a:rPr lang="en" sz="1300"/>
              <a:t>Sihvonen, T., Pelevina, N., Manninen, V., Waaramaa, T., Salojärvi, V., &amp; Kääntä, L. (2025). ”Mitä oot mieltä tästä?”: Ylen journalistiset sisällöt videojakoalusta Tiktokissa.</a:t>
            </a:r>
            <a:endParaRPr sz="1300"/>
          </a:p>
        </p:txBody>
      </p:sp>
      <p:sp>
        <p:nvSpPr>
          <p:cNvPr id="539" name="Google Shape;539;p6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9"/>
          <p:cNvSpPr txBox="1">
            <a:spLocks noGrp="1"/>
          </p:cNvSpPr>
          <p:nvPr>
            <p:ph type="ctrTitle" idx="4294967295"/>
          </p:nvPr>
        </p:nvSpPr>
        <p:spPr>
          <a:xfrm>
            <a:off x="596599" y="3613730"/>
            <a:ext cx="2152800" cy="4608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1200"/>
              <a:t>Yhteystiedot</a:t>
            </a:r>
            <a:endParaRPr sz="1200"/>
          </a:p>
        </p:txBody>
      </p:sp>
      <p:sp>
        <p:nvSpPr>
          <p:cNvPr id="545" name="Google Shape;545;p69"/>
          <p:cNvSpPr txBox="1">
            <a:spLocks noGrp="1"/>
          </p:cNvSpPr>
          <p:nvPr>
            <p:ph type="subTitle" idx="4294967295"/>
          </p:nvPr>
        </p:nvSpPr>
        <p:spPr>
          <a:xfrm>
            <a:off x="5830725" y="3993800"/>
            <a:ext cx="2566500" cy="11496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SzPts val="605"/>
              <a:buNone/>
            </a:pPr>
            <a:r>
              <a:rPr lang="en" sz="1000">
                <a:solidFill>
                  <a:schemeClr val="dk1"/>
                </a:solidFill>
              </a:rPr>
              <a:t>Akateeminen johtaja</a:t>
            </a:r>
            <a:br>
              <a:rPr lang="en" sz="1000">
                <a:solidFill>
                  <a:schemeClr val="dk1"/>
                </a:solidFill>
              </a:rPr>
            </a:br>
            <a:r>
              <a:rPr lang="en" sz="1000" b="1">
                <a:solidFill>
                  <a:schemeClr val="dk1"/>
                </a:solidFill>
              </a:rPr>
              <a:t>Jarmo Rinne</a:t>
            </a:r>
            <a:br>
              <a:rPr lang="en" sz="1000" b="1">
                <a:solidFill>
                  <a:schemeClr val="dk1"/>
                </a:solidFill>
              </a:rPr>
            </a:br>
            <a:r>
              <a:rPr lang="en" sz="1000" b="1">
                <a:solidFill>
                  <a:schemeClr val="dk1"/>
                </a:solidFill>
              </a:rPr>
              <a:t>Modia Research</a:t>
            </a:r>
            <a:br>
              <a:rPr lang="en" sz="1000" b="1">
                <a:solidFill>
                  <a:schemeClr val="dk1"/>
                </a:solidFill>
              </a:rPr>
            </a:br>
            <a:r>
              <a:rPr lang="en" sz="1000">
                <a:solidFill>
                  <a:schemeClr val="dk1"/>
                </a:solidFill>
                <a:uFill>
                  <a:noFill/>
                </a:uFill>
                <a:hlinkClick r:id="rId3">
                  <a:extLst>
                    <a:ext uri="{A12FA001-AC4F-418D-AE19-62706E023703}">
                      <ahyp:hlinkClr xmlns:ahyp="http://schemas.microsoft.com/office/drawing/2018/hyperlinkcolor" val="tx"/>
                    </a:ext>
                  </a:extLst>
                </a:hlinkClick>
              </a:rPr>
              <a:t>toimisto@modia.fi</a:t>
            </a:r>
            <a:br>
              <a:rPr lang="en" sz="1000">
                <a:solidFill>
                  <a:schemeClr val="dk1"/>
                </a:solidFill>
              </a:rPr>
            </a:br>
            <a:r>
              <a:rPr lang="en" sz="1000">
                <a:solidFill>
                  <a:schemeClr val="dk1"/>
                </a:solidFill>
              </a:rPr>
              <a:t>modia.fi</a:t>
            </a:r>
            <a:endParaRPr sz="1000">
              <a:solidFill>
                <a:schemeClr val="dk1"/>
              </a:solidFill>
            </a:endParaRPr>
          </a:p>
          <a:p>
            <a:pPr marL="0" lvl="0" indent="0" algn="l" rtl="0">
              <a:lnSpc>
                <a:spcPct val="115000"/>
              </a:lnSpc>
              <a:spcBef>
                <a:spcPts val="1200"/>
              </a:spcBef>
              <a:spcAft>
                <a:spcPts val="1200"/>
              </a:spcAft>
              <a:buSzPts val="605"/>
              <a:buNone/>
            </a:pPr>
            <a:endParaRPr sz="1000">
              <a:solidFill>
                <a:schemeClr val="dk1"/>
              </a:solidFill>
            </a:endParaRPr>
          </a:p>
        </p:txBody>
      </p:sp>
      <p:sp>
        <p:nvSpPr>
          <p:cNvPr id="546" name="Google Shape;546;p69"/>
          <p:cNvSpPr txBox="1">
            <a:spLocks noGrp="1"/>
          </p:cNvSpPr>
          <p:nvPr>
            <p:ph type="subTitle" idx="4294967295"/>
          </p:nvPr>
        </p:nvSpPr>
        <p:spPr>
          <a:xfrm>
            <a:off x="2217800" y="3993825"/>
            <a:ext cx="2367300" cy="7926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1200"/>
              </a:spcAft>
              <a:buSzPts val="605"/>
              <a:buNone/>
            </a:pPr>
            <a:r>
              <a:rPr lang="en" sz="1000" dirty="0" err="1">
                <a:solidFill>
                  <a:schemeClr val="dk1"/>
                </a:solidFill>
              </a:rPr>
              <a:t>Markkinointi</a:t>
            </a:r>
            <a:r>
              <a:rPr lang="en" sz="1000" dirty="0">
                <a:solidFill>
                  <a:schemeClr val="dk1"/>
                </a:solidFill>
              </a:rPr>
              <a:t>- ja </a:t>
            </a:r>
            <a:r>
              <a:rPr lang="en" sz="1000" dirty="0" err="1">
                <a:solidFill>
                  <a:schemeClr val="dk1"/>
                </a:solidFill>
              </a:rPr>
              <a:t>tutkimuspäällikkö</a:t>
            </a:r>
            <a:br>
              <a:rPr lang="en" sz="1000" dirty="0">
                <a:solidFill>
                  <a:schemeClr val="dk1"/>
                </a:solidFill>
              </a:rPr>
            </a:br>
            <a:r>
              <a:rPr lang="en" sz="1000" b="1" dirty="0">
                <a:solidFill>
                  <a:schemeClr val="dk1"/>
                </a:solidFill>
              </a:rPr>
              <a:t>Outi Itävuo</a:t>
            </a:r>
            <a:br>
              <a:rPr lang="en" sz="1000" b="1" dirty="0">
                <a:solidFill>
                  <a:schemeClr val="dk1"/>
                </a:solidFill>
              </a:rPr>
            </a:br>
            <a:r>
              <a:rPr lang="en" sz="1000" b="1" dirty="0">
                <a:solidFill>
                  <a:schemeClr val="dk1"/>
                </a:solidFill>
              </a:rPr>
              <a:t>Aikakausmedia</a:t>
            </a:r>
            <a:br>
              <a:rPr lang="en" sz="1000" b="1" dirty="0">
                <a:solidFill>
                  <a:schemeClr val="dk1"/>
                </a:solidFill>
              </a:rPr>
            </a:br>
            <a:r>
              <a:rPr lang="en" sz="1000" dirty="0">
                <a:solidFill>
                  <a:schemeClr val="dk1"/>
                </a:solidFill>
                <a:uFill>
                  <a:noFill/>
                </a:uFill>
                <a:hlinkClick r:id="rId4">
                  <a:extLst>
                    <a:ext uri="{A12FA001-AC4F-418D-AE19-62706E023703}">
                      <ahyp:hlinkClr xmlns:ahyp="http://schemas.microsoft.com/office/drawing/2018/hyperlinkcolor" val="tx"/>
                    </a:ext>
                  </a:extLst>
                </a:hlinkClick>
              </a:rPr>
              <a:t>outi.itavuo@aikakausmedia.fi</a:t>
            </a:r>
            <a:br>
              <a:rPr lang="en" sz="1000" dirty="0">
                <a:solidFill>
                  <a:schemeClr val="dk1"/>
                </a:solidFill>
              </a:rPr>
            </a:br>
            <a:r>
              <a:rPr lang="en" sz="1000" dirty="0" err="1">
                <a:solidFill>
                  <a:schemeClr val="dk1"/>
                </a:solidFill>
              </a:rPr>
              <a:t>aikakausmedia.fi</a:t>
            </a:r>
            <a:endParaRPr sz="1000" dirty="0">
              <a:solidFill>
                <a:schemeClr val="dk1"/>
              </a:solidFill>
            </a:endParaRPr>
          </a:p>
        </p:txBody>
      </p:sp>
      <p:cxnSp>
        <p:nvCxnSpPr>
          <p:cNvPr id="547" name="Google Shape;547;p69"/>
          <p:cNvCxnSpPr/>
          <p:nvPr/>
        </p:nvCxnSpPr>
        <p:spPr>
          <a:xfrm>
            <a:off x="581625" y="3517113"/>
            <a:ext cx="7974000" cy="0"/>
          </a:xfrm>
          <a:prstGeom prst="straightConnector1">
            <a:avLst/>
          </a:prstGeom>
          <a:noFill/>
          <a:ln w="9525" cap="flat" cmpd="sng">
            <a:solidFill>
              <a:srgbClr val="192644"/>
            </a:solidFill>
            <a:prstDash val="solid"/>
            <a:round/>
            <a:headEnd type="none" w="med" len="med"/>
            <a:tailEnd type="none" w="med" len="med"/>
          </a:ln>
        </p:spPr>
      </p:cxnSp>
      <p:pic>
        <p:nvPicPr>
          <p:cNvPr id="548" name="Google Shape;548;p69" title="Aikakausmedia-logo-sininen-RGB.png"/>
          <p:cNvPicPr preferRelativeResize="0"/>
          <p:nvPr/>
        </p:nvPicPr>
        <p:blipFill>
          <a:blip r:embed="rId5">
            <a:alphaModFix/>
          </a:blip>
          <a:stretch>
            <a:fillRect/>
          </a:stretch>
        </p:blipFill>
        <p:spPr>
          <a:xfrm>
            <a:off x="6468853" y="-423475"/>
            <a:ext cx="2416175" cy="241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571500" y="467329"/>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1.2.1 Hankkeen tausta</a:t>
            </a:r>
            <a:endParaRPr/>
          </a:p>
        </p:txBody>
      </p:sp>
      <p:sp>
        <p:nvSpPr>
          <p:cNvPr id="145" name="Google Shape;145;p22"/>
          <p:cNvSpPr txBox="1">
            <a:spLocks noGrp="1"/>
          </p:cNvSpPr>
          <p:nvPr>
            <p:ph type="body" idx="1"/>
          </p:nvPr>
        </p:nvSpPr>
        <p:spPr>
          <a:xfrm>
            <a:off x="585400" y="1172750"/>
            <a:ext cx="6818400" cy="30564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1000"/>
              </a:spcAft>
              <a:buNone/>
            </a:pPr>
            <a:r>
              <a:rPr lang="en" sz="1300">
                <a:latin typeface="Open Sans Medium"/>
                <a:ea typeface="Open Sans Medium"/>
                <a:cs typeface="Open Sans Medium"/>
                <a:sym typeface="Open Sans Medium"/>
              </a:rPr>
              <a:t>Aikakausmediat ovat kiinnostuneita tavoittelemaan nuoria kohdeyleisönään ja houkuttelemaan heitä maksaviksi tilaajiksi. Perinteisten uutislähteiden merkitys erityisesti nuorille yleisöille on kuitenkin heikentynyt samalla, kun sosiaalisen median alustat, kuten lyhytvideoista tunnettu Tiktok, ovat nousseet merkittävään asemaan nuorille paitsi viihteen, myös uutisten ja yhteiskunnallisten sisältöjen levityksessä (Newman et al., 2025; Sihvonen ym., 2025; Pew Research Center, 2023). Tämä haastaa myös aikakausmedioita uudistamaan tapojaan tavoittaa ja sitouttaa nuoria.</a:t>
            </a:r>
            <a:endParaRPr sz="1100">
              <a:latin typeface="Open Sans Medium"/>
              <a:ea typeface="Open Sans Medium"/>
              <a:cs typeface="Open Sans Medium"/>
              <a:sym typeface="Open Sans Medium"/>
            </a:endParaRPr>
          </a:p>
        </p:txBody>
      </p:sp>
      <p:sp>
        <p:nvSpPr>
          <p:cNvPr id="146" name="Google Shape;146;p2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571500" y="467329"/>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1.2.2 Hankkeen tavoitteet ja toteutus</a:t>
            </a:r>
            <a:endParaRPr/>
          </a:p>
        </p:txBody>
      </p:sp>
      <p:sp>
        <p:nvSpPr>
          <p:cNvPr id="152" name="Google Shape;152;p23"/>
          <p:cNvSpPr txBox="1">
            <a:spLocks noGrp="1"/>
          </p:cNvSpPr>
          <p:nvPr>
            <p:ph type="body" idx="1"/>
          </p:nvPr>
        </p:nvSpPr>
        <p:spPr>
          <a:xfrm>
            <a:off x="585400" y="1172750"/>
            <a:ext cx="6758700" cy="30564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300">
                <a:latin typeface="Open Sans Medium"/>
                <a:ea typeface="Open Sans Medium"/>
                <a:cs typeface="Open Sans Medium"/>
                <a:sym typeface="Open Sans Medium"/>
              </a:rPr>
              <a:t>Tässä tutkimuksessa tarkastellaan 18–25-vuotiaiden mediankäyttöä ja suhtautumista aikakausmedioihin. Tarkoituksena on kasvattaa ymmärrystä siitä, miten aikakausmediat voivat erottua ja menestyä kilpaillessaan nuorten huomiosta lyhytvideoalustojen kanssa, ja millaiset sisällöt ja palvelumallit voivat ohjata nuoria maksaviksi aikakausmedian asiakkaiksi.</a:t>
            </a:r>
            <a:endParaRPr sz="1300">
              <a:latin typeface="Open Sans Medium"/>
              <a:ea typeface="Open Sans Medium"/>
              <a:cs typeface="Open Sans Medium"/>
              <a:sym typeface="Open Sans Medium"/>
            </a:endParaRPr>
          </a:p>
          <a:p>
            <a:pPr marL="0" lvl="0" indent="0" algn="l" rtl="0">
              <a:lnSpc>
                <a:spcPct val="115000"/>
              </a:lnSpc>
              <a:spcBef>
                <a:spcPts val="1000"/>
              </a:spcBef>
              <a:spcAft>
                <a:spcPts val="1000"/>
              </a:spcAft>
              <a:buNone/>
            </a:pPr>
            <a:r>
              <a:rPr lang="en" sz="1300">
                <a:latin typeface="Open Sans Medium"/>
                <a:ea typeface="Open Sans Medium"/>
                <a:cs typeface="Open Sans Medium"/>
                <a:sym typeface="Open Sans Medium"/>
              </a:rPr>
              <a:t>Tutkimus perustuu viiteen nuorten fokusryhmähaastatteluun, jotka toteutettiin aikavälillä 10.12.2025–6.2.2026.</a:t>
            </a:r>
            <a:endParaRPr sz="1100">
              <a:latin typeface="Open Sans Medium"/>
              <a:ea typeface="Open Sans Medium"/>
              <a:cs typeface="Open Sans Medium"/>
              <a:sym typeface="Open Sans Medium"/>
            </a:endParaRPr>
          </a:p>
        </p:txBody>
      </p:sp>
      <p:sp>
        <p:nvSpPr>
          <p:cNvPr id="153" name="Google Shape;153;p2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571500" y="467329"/>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1.3. Fokusryhmät</a:t>
            </a:r>
            <a:endParaRPr/>
          </a:p>
        </p:txBody>
      </p:sp>
      <p:sp>
        <p:nvSpPr>
          <p:cNvPr id="159" name="Google Shape;159;p24"/>
          <p:cNvSpPr txBox="1">
            <a:spLocks noGrp="1"/>
          </p:cNvSpPr>
          <p:nvPr>
            <p:ph type="body" idx="1"/>
          </p:nvPr>
        </p:nvSpPr>
        <p:spPr>
          <a:xfrm>
            <a:off x="571500" y="815720"/>
            <a:ext cx="7109400" cy="33555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SzPts val="935"/>
              <a:buNone/>
            </a:pPr>
            <a:endParaRPr sz="1305">
              <a:latin typeface="Open Sans Medium"/>
              <a:ea typeface="Open Sans Medium"/>
              <a:cs typeface="Open Sans Medium"/>
              <a:sym typeface="Open Sans Medium"/>
            </a:endParaRPr>
          </a:p>
          <a:p>
            <a:pPr marL="0" lvl="0" indent="0" algn="l" rtl="0">
              <a:lnSpc>
                <a:spcPct val="115000"/>
              </a:lnSpc>
              <a:spcBef>
                <a:spcPts val="1000"/>
              </a:spcBef>
              <a:spcAft>
                <a:spcPts val="0"/>
              </a:spcAft>
              <a:buSzPts val="935"/>
              <a:buNone/>
            </a:pPr>
            <a:r>
              <a:rPr lang="en" sz="1305">
                <a:latin typeface="Open Sans Medium"/>
                <a:ea typeface="Open Sans Medium"/>
                <a:cs typeface="Open Sans Medium"/>
                <a:sym typeface="Open Sans Medium"/>
              </a:rPr>
              <a:t>Tutkimuksen aineisto koostuu viidestä fokusryhmähaastattelusta, joihin osallistui yhteensä 10 naista ja 8 miestä.</a:t>
            </a:r>
            <a:endParaRPr sz="1305">
              <a:latin typeface="Open Sans Medium"/>
              <a:ea typeface="Open Sans Medium"/>
              <a:cs typeface="Open Sans Medium"/>
              <a:sym typeface="Open Sans Medium"/>
            </a:endParaRPr>
          </a:p>
          <a:p>
            <a:pPr marL="411480" lvl="0" indent="-311468" algn="l" rtl="0">
              <a:lnSpc>
                <a:spcPct val="115000"/>
              </a:lnSpc>
              <a:spcBef>
                <a:spcPts val="1000"/>
              </a:spcBef>
              <a:spcAft>
                <a:spcPts val="0"/>
              </a:spcAft>
              <a:buSzPts val="1305"/>
              <a:buFont typeface="Open Sans Medium"/>
              <a:buChar char="●"/>
            </a:pPr>
            <a:r>
              <a:rPr lang="en" sz="1305" b="1">
                <a:latin typeface="Open Sans"/>
                <a:ea typeface="Open Sans"/>
                <a:cs typeface="Open Sans"/>
                <a:sym typeface="Open Sans"/>
              </a:rPr>
              <a:t>Ryhmä 1: </a:t>
            </a:r>
            <a:r>
              <a:rPr lang="en" sz="1305">
                <a:latin typeface="Open Sans Medium"/>
                <a:ea typeface="Open Sans Medium"/>
                <a:cs typeface="Open Sans Medium"/>
                <a:sym typeface="Open Sans Medium"/>
              </a:rPr>
              <a:t>Tampereen yliopiston journalistiikan opiskelijat (24-vuotiaita)</a:t>
            </a:r>
            <a:endParaRPr sz="1305">
              <a:latin typeface="Open Sans Medium"/>
              <a:ea typeface="Open Sans Medium"/>
              <a:cs typeface="Open Sans Medium"/>
              <a:sym typeface="Open Sans Medium"/>
            </a:endParaRPr>
          </a:p>
          <a:p>
            <a:pPr marL="411480" lvl="0" indent="-311468" algn="l" rtl="0">
              <a:lnSpc>
                <a:spcPct val="115000"/>
              </a:lnSpc>
              <a:spcBef>
                <a:spcPts val="1000"/>
              </a:spcBef>
              <a:spcAft>
                <a:spcPts val="0"/>
              </a:spcAft>
              <a:buSzPts val="1305"/>
              <a:buFont typeface="Open Sans Medium"/>
              <a:buChar char="●"/>
            </a:pPr>
            <a:r>
              <a:rPr lang="en" sz="1305" b="1">
                <a:latin typeface="Open Sans"/>
                <a:ea typeface="Open Sans"/>
                <a:cs typeface="Open Sans"/>
                <a:sym typeface="Open Sans"/>
              </a:rPr>
              <a:t>Ryhmä 2:</a:t>
            </a:r>
            <a:r>
              <a:rPr lang="en" sz="1305">
                <a:latin typeface="Open Sans Medium"/>
                <a:ea typeface="Open Sans Medium"/>
                <a:cs typeface="Open Sans Medium"/>
                <a:sym typeface="Open Sans Medium"/>
              </a:rPr>
              <a:t> helsinkiläiset työttömät työnhakijat (22–25-vuotiaita)</a:t>
            </a:r>
            <a:endParaRPr sz="1305">
              <a:latin typeface="Open Sans Medium"/>
              <a:ea typeface="Open Sans Medium"/>
              <a:cs typeface="Open Sans Medium"/>
              <a:sym typeface="Open Sans Medium"/>
            </a:endParaRPr>
          </a:p>
          <a:p>
            <a:pPr marL="411480" lvl="0" indent="-311468" algn="l" rtl="0">
              <a:lnSpc>
                <a:spcPct val="115000"/>
              </a:lnSpc>
              <a:spcBef>
                <a:spcPts val="1000"/>
              </a:spcBef>
              <a:spcAft>
                <a:spcPts val="0"/>
              </a:spcAft>
              <a:buSzPts val="1305"/>
              <a:buFont typeface="Open Sans Medium"/>
              <a:buChar char="●"/>
            </a:pPr>
            <a:r>
              <a:rPr lang="en" sz="1305" b="1">
                <a:latin typeface="Open Sans"/>
                <a:ea typeface="Open Sans"/>
                <a:cs typeface="Open Sans"/>
                <a:sym typeface="Open Sans"/>
              </a:rPr>
              <a:t>Ryhmä 3:</a:t>
            </a:r>
            <a:r>
              <a:rPr lang="en" sz="1305">
                <a:latin typeface="Open Sans Medium"/>
                <a:ea typeface="Open Sans Medium"/>
                <a:cs typeface="Open Sans Medium"/>
                <a:sym typeface="Open Sans Medium"/>
              </a:rPr>
              <a:t> lukiolaiset Oulusta (18–19-vuotiaita)</a:t>
            </a:r>
            <a:endParaRPr sz="1305">
              <a:latin typeface="Open Sans Medium"/>
              <a:ea typeface="Open Sans Medium"/>
              <a:cs typeface="Open Sans Medium"/>
              <a:sym typeface="Open Sans Medium"/>
            </a:endParaRPr>
          </a:p>
          <a:p>
            <a:pPr marL="411480" lvl="0" indent="-311468" algn="l" rtl="0">
              <a:lnSpc>
                <a:spcPct val="115000"/>
              </a:lnSpc>
              <a:spcBef>
                <a:spcPts val="1000"/>
              </a:spcBef>
              <a:spcAft>
                <a:spcPts val="0"/>
              </a:spcAft>
              <a:buSzPts val="1305"/>
              <a:buFont typeface="Open Sans Medium"/>
              <a:buChar char="●"/>
            </a:pPr>
            <a:r>
              <a:rPr lang="en" sz="1305" b="1">
                <a:latin typeface="Open Sans"/>
                <a:ea typeface="Open Sans"/>
                <a:cs typeface="Open Sans"/>
                <a:sym typeface="Open Sans"/>
              </a:rPr>
              <a:t>Ryhmä 4:</a:t>
            </a:r>
            <a:r>
              <a:rPr lang="en" sz="1305">
                <a:latin typeface="Open Sans Medium"/>
                <a:ea typeface="Open Sans Medium"/>
                <a:cs typeface="Open Sans Medium"/>
                <a:sym typeface="Open Sans Medium"/>
              </a:rPr>
              <a:t> ei-opiskelevat Oulusta (20–21-vuotiaita)</a:t>
            </a:r>
            <a:endParaRPr sz="1305">
              <a:latin typeface="Open Sans Medium"/>
              <a:ea typeface="Open Sans Medium"/>
              <a:cs typeface="Open Sans Medium"/>
              <a:sym typeface="Open Sans Medium"/>
            </a:endParaRPr>
          </a:p>
          <a:p>
            <a:pPr marL="411480" lvl="0" indent="-311468" algn="l" rtl="0">
              <a:lnSpc>
                <a:spcPct val="115000"/>
              </a:lnSpc>
              <a:spcBef>
                <a:spcPts val="1000"/>
              </a:spcBef>
              <a:spcAft>
                <a:spcPts val="0"/>
              </a:spcAft>
              <a:buSzPts val="1305"/>
              <a:buFont typeface="Open Sans Medium"/>
              <a:buChar char="●"/>
            </a:pPr>
            <a:r>
              <a:rPr lang="en" sz="1305" b="1">
                <a:latin typeface="Open Sans"/>
                <a:ea typeface="Open Sans"/>
                <a:cs typeface="Open Sans"/>
                <a:sym typeface="Open Sans"/>
              </a:rPr>
              <a:t>Ryhmä 5:</a:t>
            </a:r>
            <a:r>
              <a:rPr lang="en" sz="1305">
                <a:latin typeface="Open Sans Medium"/>
                <a:ea typeface="Open Sans Medium"/>
                <a:cs typeface="Open Sans Medium"/>
                <a:sym typeface="Open Sans Medium"/>
              </a:rPr>
              <a:t> työelämässä olevat korkeakouluopiskelijat pääkaupunkiseudulta ja Oulusta (23–24-vuotiaita)</a:t>
            </a:r>
            <a:endParaRPr sz="1305">
              <a:latin typeface="Open Sans Medium"/>
              <a:ea typeface="Open Sans Medium"/>
              <a:cs typeface="Open Sans Medium"/>
              <a:sym typeface="Open Sans Medium"/>
            </a:endParaRPr>
          </a:p>
          <a:p>
            <a:pPr marL="0" lvl="0" indent="0" algn="l" rtl="0">
              <a:lnSpc>
                <a:spcPct val="115000"/>
              </a:lnSpc>
              <a:spcBef>
                <a:spcPts val="1000"/>
              </a:spcBef>
              <a:spcAft>
                <a:spcPts val="1000"/>
              </a:spcAft>
              <a:buSzPts val="935"/>
              <a:buNone/>
            </a:pPr>
            <a:endParaRPr sz="1305">
              <a:latin typeface="Open Sans Medium"/>
              <a:ea typeface="Open Sans Medium"/>
              <a:cs typeface="Open Sans Medium"/>
              <a:sym typeface="Open Sans Medium"/>
            </a:endParaRPr>
          </a:p>
        </p:txBody>
      </p:sp>
      <p:sp>
        <p:nvSpPr>
          <p:cNvPr id="160" name="Google Shape;160;p2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571500" y="459441"/>
            <a:ext cx="8001000" cy="603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Nuorten mielikuvia aikakausmedioista</a:t>
            </a:r>
            <a:endParaRPr/>
          </a:p>
        </p:txBody>
      </p:sp>
      <p:sp>
        <p:nvSpPr>
          <p:cNvPr id="166" name="Google Shape;166;p25"/>
          <p:cNvSpPr/>
          <p:nvPr/>
        </p:nvSpPr>
        <p:spPr>
          <a:xfrm>
            <a:off x="4991585" y="1106669"/>
            <a:ext cx="1884900" cy="1509900"/>
          </a:xfrm>
          <a:prstGeom prst="cloudCallout">
            <a:avLst>
              <a:gd name="adj1" fmla="val -20833"/>
              <a:gd name="adj2" fmla="val 62500"/>
            </a:avLst>
          </a:prstGeom>
          <a:solidFill>
            <a:srgbClr val="FF64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i="1">
                <a:latin typeface="Open Sans SemiBold"/>
                <a:ea typeface="Open Sans SemiBold"/>
                <a:cs typeface="Open Sans SemiBold"/>
                <a:sym typeface="Open Sans SemiBold"/>
              </a:rPr>
              <a:t>Asiapitoista ja luotettavaa sisältöä</a:t>
            </a:r>
            <a:endParaRPr sz="1200" i="1">
              <a:latin typeface="Open Sans SemiBold"/>
              <a:ea typeface="Open Sans SemiBold"/>
              <a:cs typeface="Open Sans SemiBold"/>
              <a:sym typeface="Open Sans SemiBold"/>
            </a:endParaRPr>
          </a:p>
        </p:txBody>
      </p:sp>
      <p:sp>
        <p:nvSpPr>
          <p:cNvPr id="167" name="Google Shape;167;p25"/>
          <p:cNvSpPr/>
          <p:nvPr/>
        </p:nvSpPr>
        <p:spPr>
          <a:xfrm>
            <a:off x="2382629" y="2204369"/>
            <a:ext cx="2709600" cy="1855800"/>
          </a:xfrm>
          <a:prstGeom prst="cloudCallout">
            <a:avLst>
              <a:gd name="adj1" fmla="val -20833"/>
              <a:gd name="adj2" fmla="val 62500"/>
            </a:avLst>
          </a:prstGeom>
          <a:solidFill>
            <a:srgbClr val="FF64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i="1">
                <a:latin typeface="Open Sans SemiBold"/>
                <a:ea typeface="Open Sans SemiBold"/>
                <a:cs typeface="Open Sans SemiBold"/>
                <a:sym typeface="Open Sans SemiBold"/>
              </a:rPr>
              <a:t>Lehtiä, joita luetaan odotushuoneissa ajan tappamiseksi</a:t>
            </a:r>
            <a:endParaRPr sz="1200" i="1">
              <a:latin typeface="Open Sans SemiBold"/>
              <a:ea typeface="Open Sans SemiBold"/>
              <a:cs typeface="Open Sans SemiBold"/>
              <a:sym typeface="Open Sans SemiBold"/>
            </a:endParaRPr>
          </a:p>
        </p:txBody>
      </p:sp>
      <p:sp>
        <p:nvSpPr>
          <p:cNvPr id="168" name="Google Shape;168;p25"/>
          <p:cNvSpPr/>
          <p:nvPr/>
        </p:nvSpPr>
        <p:spPr>
          <a:xfrm>
            <a:off x="571500" y="1445175"/>
            <a:ext cx="1811100" cy="1451100"/>
          </a:xfrm>
          <a:prstGeom prst="cloudCallout">
            <a:avLst>
              <a:gd name="adj1" fmla="val -21707"/>
              <a:gd name="adj2" fmla="val 64579"/>
            </a:avLst>
          </a:prstGeom>
          <a:solidFill>
            <a:srgbClr val="FF64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i="1">
                <a:latin typeface="Open Sans SemiBold"/>
                <a:ea typeface="Open Sans SemiBold"/>
                <a:cs typeface="Open Sans SemiBold"/>
                <a:sym typeface="Open Sans SemiBold"/>
              </a:rPr>
              <a:t>Juoruja ja muuta soopaa</a:t>
            </a:r>
            <a:endParaRPr sz="1200" i="1">
              <a:latin typeface="Open Sans SemiBold"/>
              <a:ea typeface="Open Sans SemiBold"/>
              <a:cs typeface="Open Sans SemiBold"/>
              <a:sym typeface="Open Sans SemiBold"/>
            </a:endParaRPr>
          </a:p>
        </p:txBody>
      </p:sp>
      <p:sp>
        <p:nvSpPr>
          <p:cNvPr id="169" name="Google Shape;169;p25"/>
          <p:cNvSpPr/>
          <p:nvPr/>
        </p:nvSpPr>
        <p:spPr>
          <a:xfrm>
            <a:off x="6385500" y="2215575"/>
            <a:ext cx="2187000" cy="1855800"/>
          </a:xfrm>
          <a:prstGeom prst="cloudCallout">
            <a:avLst>
              <a:gd name="adj1" fmla="val -20833"/>
              <a:gd name="adj2" fmla="val 62500"/>
            </a:avLst>
          </a:prstGeom>
          <a:solidFill>
            <a:srgbClr val="FF64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i="1">
                <a:latin typeface="Open Sans SemiBold"/>
                <a:ea typeface="Open Sans SemiBold"/>
                <a:cs typeface="Open Sans SemiBold"/>
                <a:sym typeface="Open Sans SemiBold"/>
              </a:rPr>
              <a:t>Demi-lehti, Seiska, Tekniikan maailma…</a:t>
            </a:r>
            <a:endParaRPr sz="1200" i="1">
              <a:latin typeface="Open Sans SemiBold"/>
              <a:ea typeface="Open Sans SemiBold"/>
              <a:cs typeface="Open Sans SemiBold"/>
              <a:sym typeface="Open Sans SemiBold"/>
            </a:endParaRPr>
          </a:p>
        </p:txBody>
      </p:sp>
      <p:sp>
        <p:nvSpPr>
          <p:cNvPr id="170" name="Google Shape;170;p25"/>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Modia Research">
  <a:themeElements>
    <a:clrScheme name="Simple Light">
      <a:dk1>
        <a:srgbClr val="192644"/>
      </a:dk1>
      <a:lt1>
        <a:srgbClr val="FFFFFF"/>
      </a:lt1>
      <a:dk2>
        <a:srgbClr val="FAF7F0"/>
      </a:dk2>
      <a:lt2>
        <a:srgbClr val="EEEEEE"/>
      </a:lt2>
      <a:accent1>
        <a:srgbClr val="85756E"/>
      </a:accent1>
      <a:accent2>
        <a:srgbClr val="493548"/>
      </a:accent2>
      <a:accent3>
        <a:srgbClr val="D8E3E2"/>
      </a:accent3>
      <a:accent4>
        <a:srgbClr val="F1EDE6"/>
      </a:accent4>
      <a:accent5>
        <a:srgbClr val="E8DBC5"/>
      </a:accent5>
      <a:accent6>
        <a:srgbClr val="E3DED8"/>
      </a:accent6>
      <a:hlink>
        <a:srgbClr val="FF64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3437</Words>
  <Application>Microsoft Macintosh PowerPoint</Application>
  <PresentationFormat>On-screen Show (16:9)</PresentationFormat>
  <Paragraphs>230</Paragraphs>
  <Slides>53</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Open Sans</vt:lpstr>
      <vt:lpstr>Montserrat Black</vt:lpstr>
      <vt:lpstr>Open Sans SemiBold</vt:lpstr>
      <vt:lpstr>Open Sans ExtraBold</vt:lpstr>
      <vt:lpstr>Arial</vt:lpstr>
      <vt:lpstr>Open Sans Medium</vt:lpstr>
      <vt:lpstr>Modia Research</vt:lpstr>
      <vt:lpstr>Nuorten kulutuskäyttäytyminen: Tiktokista aikakausmedioiden tilaajiksi  ja sitoutuneeksi yleisöksi</vt:lpstr>
      <vt:lpstr>Tiivistelmä tutkimuksen tuloksista</vt:lpstr>
      <vt:lpstr>Sisältö</vt:lpstr>
      <vt:lpstr>Hankkeen tausta  ja tavoitteet</vt:lpstr>
      <vt:lpstr>1.1. Tutkimuksen toteutus</vt:lpstr>
      <vt:lpstr>1.2.1 Hankkeen tausta</vt:lpstr>
      <vt:lpstr>1.2.2 Hankkeen tavoitteet ja toteutus</vt:lpstr>
      <vt:lpstr>1.3. Fokusryhmät</vt:lpstr>
      <vt:lpstr>Nuorten mielikuvia aikakausmedioista</vt:lpstr>
      <vt:lpstr>2. Tulokset</vt:lpstr>
      <vt:lpstr>Nuorten mielikuvat aikakausmedioista</vt:lpstr>
      <vt:lpstr>Nuorten mielikuvat aikakausmedioista</vt:lpstr>
      <vt:lpstr>Haastatteluissa esiin nousseet aikakausmediat</vt:lpstr>
      <vt:lpstr>Tutkimuskysymys 1:  Miten 18–25-vuotiaat käyttävät aikakausmedioiden sisältöjä digitaalisesti?</vt:lpstr>
      <vt:lpstr>2.1.1. Passiivinen kulutus sosiaalisessa mediassa</vt:lpstr>
      <vt:lpstr>2.1.1. Passiivinen kulutus sosiaalisessa mediassa</vt:lpstr>
      <vt:lpstr>2.1.2. Hakuperusteinen hyötykäyttö</vt:lpstr>
      <vt:lpstr>2.1.2. Hakuperusteinen hyötykäyttö</vt:lpstr>
      <vt:lpstr>PowerPoint Presentation</vt:lpstr>
      <vt:lpstr>Tutkimuskysymys 2:  Mitkä sisällön piirteet herättävät kiinnostuksen ja sitoutumisen?</vt:lpstr>
      <vt:lpstr>2.2.1. Kiinnostusta herättävät aihepiirit</vt:lpstr>
      <vt:lpstr>2.2.1. Kiinnostusta herättävät aihepiirit</vt:lpstr>
      <vt:lpstr>PowerPoint Presentation</vt:lpstr>
      <vt:lpstr>2.2.2. Nuoriin vetoava ja sitouttava formaatti</vt:lpstr>
      <vt:lpstr>2.2.2. Nuoriin vetoava ja sitouttava formaatti</vt:lpstr>
      <vt:lpstr>PowerPoint Presentation</vt:lpstr>
      <vt:lpstr>2.2.3. Vetoava ja sitouttava tyyli</vt:lpstr>
      <vt:lpstr>2.2.4. Kiinnostusta ja sitoutumista heikentävät tekijät</vt:lpstr>
      <vt:lpstr>Tutkimuskysymys 3:  Mikä saa nuoren maksamaan sisällöstä?</vt:lpstr>
      <vt:lpstr>2.3.1. Sisällön laatu, eksklusiivisuus ja luotettavuus</vt:lpstr>
      <vt:lpstr>2.3.1. Sisällön laatu, eksklusiivisuus ja luotettavuus</vt:lpstr>
      <vt:lpstr>PowerPoint Presentation</vt:lpstr>
      <vt:lpstr>2.3.2. Tarjoukset ja joustavat maksumallit</vt:lpstr>
      <vt:lpstr>2.3.2. Tarjoukset ja joustavat maksumallit</vt:lpstr>
      <vt:lpstr>2.3.3. Käyttömukavuus</vt:lpstr>
      <vt:lpstr>PowerPoint Presentation</vt:lpstr>
      <vt:lpstr>2.3.4. Keskeiset esteet maksamiselle</vt:lpstr>
      <vt:lpstr>Tutkimuskysymys 4:  Voivatko poikkeavat sisällöt, kuten pitkät videot Tiktokissa, lisätä nuorten halukkuutta sitoutua aikakausmedian brändiin?</vt:lpstr>
      <vt:lpstr>2.4.1. Sitoutumista edistää ammattimainen ja alustalle sopiva sisältö</vt:lpstr>
      <vt:lpstr>2.4.1. Sitoutumista edistää ammattimainen ja alustalle sopiva sisältö</vt:lpstr>
      <vt:lpstr>2.4.2. Jatkuva näkyvyys ja välitön lisäarvo</vt:lpstr>
      <vt:lpstr>PowerPoint Presentation</vt:lpstr>
      <vt:lpstr>3. Toimenpidesuositukset aikakausmedioille</vt:lpstr>
      <vt:lpstr>Nuorten houkuttelu maksaviksi tilaajiksi</vt:lpstr>
      <vt:lpstr>3.1. Mielikuvien muuttaminen jatkuvalla somenäkyvyydellä</vt:lpstr>
      <vt:lpstr>3.1. Mielikuvien muuttaminen jatkuvalla somenäkyvyydellä</vt:lpstr>
      <vt:lpstr>3.2. Sisällön räätälöiminen nuorten  kiinnostusta vastaavaksi</vt:lpstr>
      <vt:lpstr>3.3. Joustavien maksumallien kehittäminen</vt:lpstr>
      <vt:lpstr>4. Jatkotutkimusaiheet</vt:lpstr>
      <vt:lpstr>Jatkotutkimusaiheet</vt:lpstr>
      <vt:lpstr>5. Lähteet</vt:lpstr>
      <vt:lpstr>Lähteet</vt:lpstr>
      <vt:lpstr>Yhteystiedot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Outi Itävuo</cp:lastModifiedBy>
  <cp:revision>5</cp:revision>
  <dcterms:modified xsi:type="dcterms:W3CDTF">2026-05-29T06:16:13Z</dcterms:modified>
</cp:coreProperties>
</file>