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19" r:id="rId32"/>
    <p:sldId id="1218" r:id="rId33"/>
    <p:sldId id="1220" r:id="rId34"/>
    <p:sldId id="1221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4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2 180 120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2180120</c:v>
                </c:pt>
                <c:pt idx="1">
                  <c:v>1349709</c:v>
                </c:pt>
                <c:pt idx="2">
                  <c:v>653198</c:v>
                </c:pt>
                <c:pt idx="3">
                  <c:v>125056</c:v>
                </c:pt>
                <c:pt idx="4">
                  <c:v>79180</c:v>
                </c:pt>
                <c:pt idx="5">
                  <c:v>4960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67185</c:v>
                </c:pt>
                <c:pt idx="1">
                  <c:v>68445</c:v>
                </c:pt>
                <c:pt idx="2">
                  <c:v>70062</c:v>
                </c:pt>
                <c:pt idx="3">
                  <c:v>71607</c:v>
                </c:pt>
                <c:pt idx="4">
                  <c:v>73038</c:v>
                </c:pt>
                <c:pt idx="5">
                  <c:v>73779</c:v>
                </c:pt>
                <c:pt idx="6">
                  <c:v>74594</c:v>
                </c:pt>
                <c:pt idx="7">
                  <c:v>75592</c:v>
                </c:pt>
                <c:pt idx="8">
                  <c:v>76524</c:v>
                </c:pt>
                <c:pt idx="9">
                  <c:v>77282</c:v>
                </c:pt>
                <c:pt idx="10">
                  <c:v>78008</c:v>
                </c:pt>
                <c:pt idx="11">
                  <c:v>78632</c:v>
                </c:pt>
                <c:pt idx="12">
                  <c:v>79180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2 180 120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4392223</c:v>
                </c:pt>
                <c:pt idx="1">
                  <c:v>2180120</c:v>
                </c:pt>
                <c:pt idx="2">
                  <c:v>1349709</c:v>
                </c:pt>
                <c:pt idx="3">
                  <c:v>653198</c:v>
                </c:pt>
                <c:pt idx="4">
                  <c:v>125056</c:v>
                </c:pt>
                <c:pt idx="5">
                  <c:v>79180</c:v>
                </c:pt>
                <c:pt idx="6">
                  <c:v>4960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190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541</c:v>
                </c:pt>
                <c:pt idx="1">
                  <c:v>190</c:v>
                </c:pt>
                <c:pt idx="2">
                  <c:v>128</c:v>
                </c:pt>
                <c:pt idx="3">
                  <c:v>108</c:v>
                </c:pt>
                <c:pt idx="4">
                  <c:v>76</c:v>
                </c:pt>
                <c:pt idx="5">
                  <c:v>31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11 474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20816.222748815166</c:v>
                </c:pt>
                <c:pt idx="1">
                  <c:v>11474.315789473685</c:v>
                </c:pt>
                <c:pt idx="2">
                  <c:v>10544.6015625</c:v>
                </c:pt>
                <c:pt idx="3">
                  <c:v>6048.1296296296296</c:v>
                </c:pt>
                <c:pt idx="4">
                  <c:v>2493</c:v>
                </c:pt>
                <c:pt idx="5">
                  <c:v>1645.4736842105262</c:v>
                </c:pt>
                <c:pt idx="6">
                  <c:v>619.625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4325893</c:v>
                </c:pt>
                <c:pt idx="1">
                  <c:v>4368933</c:v>
                </c:pt>
                <c:pt idx="2">
                  <c:v>4414452</c:v>
                </c:pt>
                <c:pt idx="3">
                  <c:v>4448276</c:v>
                </c:pt>
                <c:pt idx="4">
                  <c:v>4482528</c:v>
                </c:pt>
                <c:pt idx="5">
                  <c:v>4385055</c:v>
                </c:pt>
                <c:pt idx="6">
                  <c:v>4363999</c:v>
                </c:pt>
                <c:pt idx="7">
                  <c:v>4405271</c:v>
                </c:pt>
                <c:pt idx="8">
                  <c:v>4435099</c:v>
                </c:pt>
                <c:pt idx="9">
                  <c:v>4346607</c:v>
                </c:pt>
                <c:pt idx="10">
                  <c:v>4357286</c:v>
                </c:pt>
                <c:pt idx="11">
                  <c:v>4376878</c:v>
                </c:pt>
                <c:pt idx="12">
                  <c:v>4392223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6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2191427</c:v>
                </c:pt>
                <c:pt idx="1">
                  <c:v>2205997</c:v>
                </c:pt>
                <c:pt idx="2">
                  <c:v>2217186</c:v>
                </c:pt>
                <c:pt idx="3">
                  <c:v>2229121</c:v>
                </c:pt>
                <c:pt idx="4">
                  <c:v>2242873</c:v>
                </c:pt>
                <c:pt idx="5">
                  <c:v>2215133</c:v>
                </c:pt>
                <c:pt idx="6">
                  <c:v>2192165</c:v>
                </c:pt>
                <c:pt idx="7">
                  <c:v>2207376</c:v>
                </c:pt>
                <c:pt idx="8">
                  <c:v>2215491</c:v>
                </c:pt>
                <c:pt idx="9">
                  <c:v>2164455</c:v>
                </c:pt>
                <c:pt idx="10">
                  <c:v>2161613</c:v>
                </c:pt>
                <c:pt idx="11">
                  <c:v>2172052</c:v>
                </c:pt>
                <c:pt idx="12">
                  <c:v>2180120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0050361947514132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1218183</c:v>
                </c:pt>
                <c:pt idx="1">
                  <c:v>1240332</c:v>
                </c:pt>
                <c:pt idx="2">
                  <c:v>1268022</c:v>
                </c:pt>
                <c:pt idx="3">
                  <c:v>1283955</c:v>
                </c:pt>
                <c:pt idx="4">
                  <c:v>1300240</c:v>
                </c:pt>
                <c:pt idx="5">
                  <c:v>1301423</c:v>
                </c:pt>
                <c:pt idx="6">
                  <c:v>1304474</c:v>
                </c:pt>
                <c:pt idx="7">
                  <c:v>1324285</c:v>
                </c:pt>
                <c:pt idx="8">
                  <c:v>1341298</c:v>
                </c:pt>
                <c:pt idx="9">
                  <c:v>1325760</c:v>
                </c:pt>
                <c:pt idx="10">
                  <c:v>1336368</c:v>
                </c:pt>
                <c:pt idx="11">
                  <c:v>1342820</c:v>
                </c:pt>
                <c:pt idx="12">
                  <c:v>1349709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721669</c:v>
                </c:pt>
                <c:pt idx="1">
                  <c:v>723489</c:v>
                </c:pt>
                <c:pt idx="2">
                  <c:v>725977</c:v>
                </c:pt>
                <c:pt idx="3">
                  <c:v>728270</c:v>
                </c:pt>
                <c:pt idx="4">
                  <c:v>729880</c:v>
                </c:pt>
                <c:pt idx="5">
                  <c:v>658259</c:v>
                </c:pt>
                <c:pt idx="6">
                  <c:v>656284</c:v>
                </c:pt>
                <c:pt idx="7">
                  <c:v>659976</c:v>
                </c:pt>
                <c:pt idx="8">
                  <c:v>662019</c:v>
                </c:pt>
                <c:pt idx="9">
                  <c:v>657638</c:v>
                </c:pt>
                <c:pt idx="10">
                  <c:v>653641</c:v>
                </c:pt>
                <c:pt idx="11">
                  <c:v>654693</c:v>
                </c:pt>
                <c:pt idx="12">
                  <c:v>653198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127429</c:v>
                </c:pt>
                <c:pt idx="1">
                  <c:v>130670</c:v>
                </c:pt>
                <c:pt idx="2">
                  <c:v>133205</c:v>
                </c:pt>
                <c:pt idx="3">
                  <c:v>135323</c:v>
                </c:pt>
                <c:pt idx="4">
                  <c:v>136497</c:v>
                </c:pt>
                <c:pt idx="5">
                  <c:v>136461</c:v>
                </c:pt>
                <c:pt idx="6">
                  <c:v>136482</c:v>
                </c:pt>
                <c:pt idx="7">
                  <c:v>138042</c:v>
                </c:pt>
                <c:pt idx="8">
                  <c:v>139767</c:v>
                </c:pt>
                <c:pt idx="9">
                  <c:v>121472</c:v>
                </c:pt>
                <c:pt idx="10">
                  <c:v>122714</c:v>
                </c:pt>
                <c:pt idx="11">
                  <c:v>123724</c:v>
                </c:pt>
                <c:pt idx="12">
                  <c:v>125056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4 392 223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13/09/2021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13/09/2021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8/2021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aikakauslehtihetki-2021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tietoa-ammatti-ja-jaerjestoemedioista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aikakausmedia.fi/media-mainonta/tunne-tekijaet/satu-salmitie-viinilehti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ikakausmedia.fi/media-mainonta/vuoden-aikkarimainokset/" TargetMode="Externa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Elokuu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</a:t>
            </a:r>
            <a:br>
              <a:rPr lang="fi-FI" sz="3200" dirty="0"/>
            </a:br>
            <a:r>
              <a:rPr lang="fi-FI" sz="3200" dirty="0"/>
              <a:t>8/2020 – 8/2021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55847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8/2020 – 8/2021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20806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8/2020 – 8/2021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722895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12089209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227 963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217 383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210 415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173 809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161 662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158 293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154 139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119 228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115 678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104 058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366063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92 278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89 952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75 025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69 783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69 046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66 845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ruoka&amp;viini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54 624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4679055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144 400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95 127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88 475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79 323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66 734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55 528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51 483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50 135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61181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40 301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39 280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39 094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37 517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37 206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33 673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30 831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1889949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95 266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70 194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63 838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57 095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54 411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53 353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51 477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44 190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40 204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33095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ruoka&amp;viini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36 508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33 628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27 178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27 146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25 953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25 942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25 502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25 181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1543528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179 528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132 001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48 146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19 672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18 388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14 251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10 606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10 332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8049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7 897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7 222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1017000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4 090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Aarre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45173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23 145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7 854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6 146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1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r>
              <a:rPr lang="fi-FI" sz="1700" dirty="0" err="1"/>
              <a:t>Aikakausmedioiden</a:t>
            </a:r>
            <a:r>
              <a:rPr lang="fi-FI" sz="1700" dirty="0"/>
              <a:t> seuraajamäärä kasvoi elokuussa 15 345 uudella seuraajalla.</a:t>
            </a:r>
          </a:p>
          <a:p>
            <a:r>
              <a:rPr lang="fi-FI" sz="1700" dirty="0"/>
              <a:t>Twitterissä seuraajamäärä hieman laski Allergia, Iho &amp; Astman poistuttua seurannasta, muissa kanavissa nousi.</a:t>
            </a:r>
          </a:p>
          <a:p>
            <a:pPr fontAlgn="b"/>
            <a:r>
              <a:rPr lang="fi-FI" sz="1700" dirty="0"/>
              <a:t>Eniten uusia seuraajia saivat Meillä kotona (1 281)</a:t>
            </a:r>
            <a:r>
              <a:rPr lang="en-FI" sz="1700" dirty="0"/>
              <a:t>, </a:t>
            </a:r>
            <a:r>
              <a:rPr lang="fi-FI" sz="1700" dirty="0"/>
              <a:t>Suomen Kuvalehti (1 244), Kotiliesi (1 056), Tieteen Kuvalehti Historia</a:t>
            </a:r>
            <a:r>
              <a:rPr lang="en-FI" sz="1700" dirty="0"/>
              <a:t> (</a:t>
            </a:r>
            <a:r>
              <a:rPr lang="fi-FI" sz="1700" dirty="0"/>
              <a:t>678)</a:t>
            </a:r>
            <a:r>
              <a:rPr lang="en-FI" sz="1700" dirty="0"/>
              <a:t> ja </a:t>
            </a:r>
            <a:r>
              <a:rPr lang="fi-FI" sz="1700" dirty="0"/>
              <a:t>Siivet </a:t>
            </a:r>
            <a:r>
              <a:rPr lang="en-FI" sz="1700" dirty="0"/>
              <a:t>(</a:t>
            </a:r>
            <a:r>
              <a:rPr lang="fi-FI" sz="1700" dirty="0"/>
              <a:t>648).</a:t>
            </a:r>
            <a:endParaRPr lang="en-FI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Elokuun</a:t>
            </a:r>
            <a:r>
              <a:rPr lang="en-FI" sz="3400" dirty="0"/>
              <a:t> oleelliset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0918919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60379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Kuluttaja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2941072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Kuluttaja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0538482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elokuu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23287292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elokuu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Ase ja Erä      Askel      Auto Bild Suomi      Automaatioväylä      Avotakka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elokuu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Ortodoksiviesti      Osuustoiminta      Palokuntalainen      Parnasso      Pelastustieto      Pelit      Perusta      Pieni on Suurin      Pinni      Polemiikki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Senioriterveys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elokuu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0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Ei lisättyjä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-3 739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Allergia</a:t>
            </a:r>
            <a:r>
              <a:rPr lang="en-GB" sz="1600" dirty="0"/>
              <a:t>, </a:t>
            </a:r>
            <a:r>
              <a:rPr lang="en-GB" sz="1600" dirty="0" err="1"/>
              <a:t>Iho</a:t>
            </a:r>
            <a:r>
              <a:rPr lang="en-GB" sz="1600" dirty="0"/>
              <a:t> &amp; </a:t>
            </a:r>
            <a:r>
              <a:rPr lang="en-GB" sz="1600" dirty="0" err="1"/>
              <a:t>Astma</a:t>
            </a:r>
            <a:r>
              <a:rPr lang="en-GB" sz="1600" dirty="0"/>
              <a:t>: Twitter</a:t>
            </a: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with a plate of food and a bowl of oranges&#10;&#10;Description automatically generated with low confidence">
            <a:extLst>
              <a:ext uri="{FF2B5EF4-FFF2-40B4-BE49-F238E27FC236}">
                <a16:creationId xmlns:a16="http://schemas.microsoft.com/office/drawing/2014/main" id="{81B20D26-181D-7E45-9A6A-4D8B59C99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3879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642019"/>
            <a:ext cx="4799012" cy="1421311"/>
          </a:xfrm>
        </p:spPr>
        <p:txBody>
          <a:bodyPr>
            <a:noAutofit/>
          </a:bodyPr>
          <a:lstStyle/>
          <a:p>
            <a:r>
              <a:rPr lang="fi-FI" sz="3400" dirty="0"/>
              <a:t>Aikakauslehtihetki 2021 -tutkimus on julkaistu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9174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Aikakausmedian tuore tutkimus kertoo, millaisia tunteita aikakauslehden lukemiseen sekä muiden medioiden kuluttamiseen liittyy. Raportti on saatavilla myös englanniksi.</a:t>
            </a:r>
            <a:br>
              <a:rPr lang="fi-FI" sz="1600" dirty="0"/>
            </a:br>
            <a:r>
              <a:rPr lang="fi-FI" sz="600" dirty="0"/>
              <a:t> 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31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4140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Uutta tutkimustietoa ammatti- ja järjestömedioista</a:t>
            </a:r>
          </a:p>
        </p:txBody>
      </p:sp>
      <p:pic>
        <p:nvPicPr>
          <p:cNvPr id="8" name="Picture Placeholder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3F4EA80-B527-134D-BA56-27D47CB131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2" y="0"/>
            <a:ext cx="5638798" cy="6858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2487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Koostimme 20 lukijatutkimuksesta kattavan paketin, joka avaa lukijoiden suhdetta omaan lehteensä ja sen mainontaan. Kerromme myös, miten korona-aika on vaikuttanut lehtien lukemiseen.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ADAM-tutkimukseen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elokuu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+0,2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190681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960966"/>
            <a:ext cx="4799012" cy="1878512"/>
          </a:xfrm>
        </p:spPr>
        <p:txBody>
          <a:bodyPr>
            <a:noAutofit/>
          </a:bodyPr>
          <a:lstStyle/>
          <a:p>
            <a:r>
              <a:rPr lang="fi-FI" sz="3600" dirty="0"/>
              <a:t>”</a:t>
            </a:r>
            <a:r>
              <a:rPr lang="en-GB" sz="3600" dirty="0" err="1"/>
              <a:t>Nyt</a:t>
            </a:r>
            <a:r>
              <a:rPr lang="en-GB" sz="3600" dirty="0"/>
              <a:t> </a:t>
            </a:r>
            <a:r>
              <a:rPr lang="en-GB" sz="3600" dirty="0" err="1"/>
              <a:t>trendaavat</a:t>
            </a:r>
            <a:r>
              <a:rPr lang="en-GB" sz="3600" dirty="0"/>
              <a:t> </a:t>
            </a:r>
            <a:r>
              <a:rPr lang="en-GB" sz="3600" dirty="0" err="1"/>
              <a:t>natuviinit</a:t>
            </a:r>
            <a:r>
              <a:rPr lang="en-GB" sz="3600" dirty="0"/>
              <a:t> </a:t>
            </a:r>
            <a:r>
              <a:rPr lang="en-GB" sz="3600" dirty="0" err="1"/>
              <a:t>ja</a:t>
            </a:r>
            <a:r>
              <a:rPr lang="en-GB" sz="3600" dirty="0"/>
              <a:t> </a:t>
            </a:r>
            <a:r>
              <a:rPr lang="en-GB" sz="3600" dirty="0" err="1"/>
              <a:t>roseeviinit</a:t>
            </a:r>
            <a:r>
              <a:rPr lang="fi-FI" sz="3600" dirty="0"/>
              <a:t>”</a:t>
            </a:r>
            <a:endParaRPr lang="fi-FI" sz="3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839478"/>
            <a:ext cx="4799012" cy="356616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Viinilehden ulkoasusta vastaava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art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director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5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Satu Salmitie 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on hyvin perillä viinialan ilmiöistä ja siitä, minkälaiset jutut kiinnostavat viiniharrastajaa. Lehden uusin keksintö ovat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somen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viinilivet, jotka ovat keränneet seuraajilta paljon kiittävää palautetta.</a:t>
            </a:r>
          </a:p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Lue Tunne tekijät -jutustamme Viinilehden tekemisestä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</a:t>
            </a: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51857-B45B-0E4B-868F-88ECBEE90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8" name="Picture Placeholder 7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2D709EF6-89D7-B241-A389-9AB1987119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762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Vuoden </a:t>
            </a:r>
            <a:r>
              <a:rPr lang="fi-FI" dirty="0" err="1"/>
              <a:t>aikkari</a:t>
            </a:r>
            <a:r>
              <a:rPr lang="fi-FI" dirty="0"/>
              <a:t>-mainokset 2020 </a:t>
            </a:r>
            <a:br>
              <a:rPr lang="fi-FI" dirty="0"/>
            </a:br>
            <a:r>
              <a:rPr lang="fi-FI" dirty="0"/>
              <a:t>on julkaistu!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606040"/>
            <a:ext cx="4799012" cy="317387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Minkälaiset aikakauslehtimainokset menestyivät vuonna 2020? Kuukauden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aikkarimainos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-kisan voittajat on jälleen koottu yksiin kansiin. Uudistunut julkaisu on erinomaista ajatuksen- ja silmänruokaa kaikille mainonnasta kiinnostuneille! 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Tutustu julkaisuun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50AD75-E80D-874D-84D9-AE2CE35F8B2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90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elokuu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elokuussa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15 345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+8 068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+6 889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-1 495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1 332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+548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09622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elokuu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211 aikakausmediaa, joilla oli käytössään yhteensä 541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257702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elokuu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20 816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492119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8/2020 – 8/2021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441239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8/2020 – 8/2021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36335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</a:t>
            </a:r>
            <a:br>
              <a:rPr lang="fi-FI" sz="3200" dirty="0"/>
            </a:br>
            <a:r>
              <a:rPr lang="fi-FI" sz="3200" dirty="0"/>
              <a:t>8/2020 – 8/2021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99887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3467</TotalTime>
  <Words>2219</Words>
  <Application>Microsoft Macintosh PowerPoint</Application>
  <PresentationFormat>Widescreen</PresentationFormat>
  <Paragraphs>684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Clattering</vt:lpstr>
      <vt:lpstr>Neue Haas Unica W1G Medium</vt:lpstr>
      <vt:lpstr>Neue Haas Unica W1G Light</vt:lpstr>
      <vt:lpstr>Neue Haas Unica W1G</vt:lpstr>
      <vt:lpstr>Calibri</vt:lpstr>
      <vt:lpstr>Arial</vt:lpstr>
      <vt:lpstr>Canela Medium</vt:lpstr>
      <vt:lpstr>Office Theme</vt:lpstr>
      <vt:lpstr>Aikakausmediat somessa</vt:lpstr>
      <vt:lpstr>Elokuun oleelliset</vt:lpstr>
      <vt:lpstr>Aikakausmedioiden someyleisö / elokuu 2021</vt:lpstr>
      <vt:lpstr>Aikakausmedioiden seuraajamäärä / elokuu 2021</vt:lpstr>
      <vt:lpstr>Aikakausmedioiden somekanavien määrä / elokuu 2021</vt:lpstr>
      <vt:lpstr>Yleisön keskimääräinen koko /  elokuu 2021</vt:lpstr>
      <vt:lpstr>Yleisömäärän kehitys kaikissa seuratuissa kanavissa 8/2020 – 8/2021</vt:lpstr>
      <vt:lpstr>Yleisömäärän kehitys Facebookissa 8/2020 – 8/2021</vt:lpstr>
      <vt:lpstr>Yleisömäärien kehitys Instagramissa 8/2020 – 8/2021</vt:lpstr>
      <vt:lpstr>Yleisömäärien kehitys Twitterissä 8/2020 – 8/2021</vt:lpstr>
      <vt:lpstr>Yleisömäärän kehitys YouTubessa 8/2020 – 8/2021</vt:lpstr>
      <vt:lpstr>Yleisömäärän kehitys Pinterestissä 8/2020 – 8/2021</vt:lpstr>
      <vt:lpstr>Somen suurimmat</vt:lpstr>
      <vt:lpstr>Eniten seuraajia kaikissa kanavissa TOP 20 / elokuu 2021</vt:lpstr>
      <vt:lpstr>Eniten seuraajia Facebookissa TOP 20 / elokuu 2021</vt:lpstr>
      <vt:lpstr>Eniten seuraajia Instagramissa TOP 20 / elokuu 2021</vt:lpstr>
      <vt:lpstr>Eniten seuraajia Twitterissä TOP 20 / elokuu 2021</vt:lpstr>
      <vt:lpstr>Eniten seuraajia YouTubessa ja Pinterestissä TOP 10 /  elokuu 2021</vt:lpstr>
      <vt:lpstr>Eniten yleisöään  kasvattaneet</vt:lpstr>
      <vt:lpstr>Eniten uusia seuraajia kaikissa kanavissa TOP 20 / elokuu 2021</vt:lpstr>
      <vt:lpstr>Eniten uusia seuraajia Facebookissa TOP 10 / elokuu 2021</vt:lpstr>
      <vt:lpstr>Eniten uusia seuraajia Instagramissa TOP 10 / elokuu 2021</vt:lpstr>
      <vt:lpstr>Eniten uusia seuraajia Twitterissä TOP 10 / elokuu 2021</vt:lpstr>
      <vt:lpstr>Seuratut mediat</vt:lpstr>
      <vt:lpstr>Seurannassa olleet mediat (211 kpl) /elokuu 2021</vt:lpstr>
      <vt:lpstr>Seurannassa olleet mediat (211 kpl) /elokuu 2021</vt:lpstr>
      <vt:lpstr>Seurantaan lisätyt ja siitä poistuneet kanavat /  elokuu 2021</vt:lpstr>
      <vt:lpstr>Aikakauslehtihetki 2021 -tutkimus on julkaistu</vt:lpstr>
      <vt:lpstr>Uutta tutkimustietoa ammatti- ja järjestömedioista</vt:lpstr>
      <vt:lpstr>”Nyt trendaavat natuviinit ja roseeviinit”</vt:lpstr>
      <vt:lpstr>Vuoden aikkari-mainokset 2020  on julkaistu!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133</cp:revision>
  <dcterms:created xsi:type="dcterms:W3CDTF">2021-01-05T09:04:45Z</dcterms:created>
  <dcterms:modified xsi:type="dcterms:W3CDTF">2021-09-13T17:39:16Z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