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4"/>
  </p:notesMasterIdLst>
  <p:handoutMasterIdLst>
    <p:handoutMasterId r:id="rId45"/>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80" r:id="rId38"/>
    <p:sldId id="1307" r:id="rId39"/>
    <p:sldId id="1281" r:id="rId40"/>
    <p:sldId id="1306" r:id="rId41"/>
    <p:sldId id="1285" r:id="rId42"/>
    <p:sldId id="1286" r:id="rId43"/>
  </p:sldIdLst>
  <p:sldSz cx="12192000" cy="6858000"/>
  <p:notesSz cx="6858000" cy="9144000"/>
  <p:embeddedFontLst>
    <p:embeddedFont>
      <p:font typeface="Canela Medium" pitchFamily="2" charset="77"/>
      <p:regular r:id="rId46"/>
    </p:embeddedFont>
    <p:embeddedFont>
      <p:font typeface="Clattering" pitchFamily="2" charset="0"/>
      <p:regular r:id="rId47"/>
    </p:embeddedFont>
    <p:embeddedFont>
      <p:font typeface="Neue Haas Unica Pro" panose="020B0504030206020203" pitchFamily="34" charset="77"/>
      <p:regular r:id="rId48"/>
      <p:bold r:id="rId49"/>
      <p:italic r:id="rId50"/>
      <p:boldItalic r:id="rId51"/>
    </p:embeddedFont>
    <p:embeddedFont>
      <p:font typeface="Neue Haas Unica W1G" panose="020B0404030206020203" pitchFamily="34" charset="0"/>
      <p:regular r:id="rId52"/>
      <p:bold r:id="rId53"/>
      <p:italic r:id="rId54"/>
      <p:boldItalic r:id="rId55"/>
    </p:embeddedFont>
    <p:embeddedFont>
      <p:font typeface="Neue Haas Unica W1G Light" panose="020B0404030206020203" pitchFamily="34" charset="0"/>
      <p:regular r:id="rId56"/>
      <p:italic r:id="rId57"/>
    </p:embeddedFont>
    <p:embeddedFont>
      <p:font typeface="Neue Haas Unica W1G Medium" panose="020B0404030206020203" pitchFamily="34" charset="0"/>
      <p:regular r:id="rId58"/>
      <p:italic r:id="rId59"/>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0E2649"/>
    <a:srgbClr val="D1D1D1"/>
    <a:srgbClr val="FFC1C1"/>
    <a:srgbClr val="FF6464"/>
    <a:srgbClr val="D9D9D9"/>
    <a:srgbClr val="9CFFF8"/>
    <a:srgbClr val="F4CF67"/>
    <a:srgbClr val="FFF6FA"/>
    <a:srgbClr val="F5F4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6164" autoAdjust="0"/>
  </p:normalViewPr>
  <p:slideViewPr>
    <p:cSldViewPr snapToGrid="0" snapToObjects="1">
      <p:cViewPr varScale="1">
        <p:scale>
          <a:sx n="122" d="100"/>
          <a:sy n="122" d="100"/>
        </p:scale>
        <p:origin x="664" y="200"/>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10410486084113"/>
          <c:y val="0.20910698454671905"/>
          <c:w val="0.50136964670260364"/>
          <c:h val="0.77371865972276088"/>
        </c:manualLayout>
      </c:layout>
      <c:doughnutChart>
        <c:varyColors val="1"/>
        <c:ser>
          <c:idx val="0"/>
          <c:order val="0"/>
          <c:tx>
            <c:strRef>
              <c:f>Sheet1!$B$2</c:f>
              <c:strCache>
                <c:ptCount val="1"/>
                <c:pt idx="0">
                  <c:v>2 691 395</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3.2588077619234726E-2"/>
                  <c:y val="-0.19304205898537211"/>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B-B715-4D6D-A322-ED98AB6F2DBC}"/>
                </c:ext>
              </c:extLst>
            </c:dLbl>
            <c:dLbl>
              <c:idx val="6"/>
              <c:layout>
                <c:manualLayout>
                  <c:x val="0.15040651208877537"/>
                  <c:y val="-0.18993200976720725"/>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LinkedIn</c:v>
                </c:pt>
                <c:pt idx="6">
                  <c:v>Threads</c:v>
                </c:pt>
              </c:strCache>
            </c:strRef>
          </c:cat>
          <c:val>
            <c:numRef>
              <c:f>Sheet1!$B$2:$B$8</c:f>
              <c:numCache>
                <c:formatCode>#,##0</c:formatCode>
                <c:ptCount val="7"/>
                <c:pt idx="0">
                  <c:v>2691395</c:v>
                </c:pt>
                <c:pt idx="1">
                  <c:v>1790604</c:v>
                </c:pt>
                <c:pt idx="2">
                  <c:v>494187</c:v>
                </c:pt>
                <c:pt idx="3">
                  <c:v>164893</c:v>
                </c:pt>
                <c:pt idx="4">
                  <c:v>158974</c:v>
                </c:pt>
                <c:pt idx="5">
                  <c:v>120397</c:v>
                </c:pt>
                <c:pt idx="6">
                  <c:v>95374</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6/2025</c:v>
                </c:pt>
                <c:pt idx="1">
                  <c:v>7/2025</c:v>
                </c:pt>
                <c:pt idx="2">
                  <c:v>8/2025</c:v>
                </c:pt>
                <c:pt idx="3">
                  <c:v>9/2025</c:v>
                </c:pt>
                <c:pt idx="4">
                  <c:v>10/2025</c:v>
                </c:pt>
                <c:pt idx="5">
                  <c:v>11/2025</c:v>
                </c:pt>
                <c:pt idx="6">
                  <c:v>12/2025</c:v>
                </c:pt>
                <c:pt idx="7">
                  <c:v>1/2026</c:v>
                </c:pt>
                <c:pt idx="8">
                  <c:v>2/2026</c:v>
                </c:pt>
                <c:pt idx="9">
                  <c:v>3/2026</c:v>
                </c:pt>
                <c:pt idx="10">
                  <c:v>4/2026</c:v>
                </c:pt>
                <c:pt idx="11">
                  <c:v>5/2026</c:v>
                </c:pt>
                <c:pt idx="12">
                  <c:v>6/2026</c:v>
                </c:pt>
              </c:strCache>
            </c:strRef>
          </c:cat>
          <c:val>
            <c:numRef>
              <c:f>Sheet1!$B$2:$B$14</c:f>
              <c:numCache>
                <c:formatCode>#,##0</c:formatCode>
                <c:ptCount val="13"/>
                <c:pt idx="0">
                  <c:v>135792</c:v>
                </c:pt>
                <c:pt idx="1">
                  <c:v>138398</c:v>
                </c:pt>
                <c:pt idx="2">
                  <c:v>141229</c:v>
                </c:pt>
                <c:pt idx="3">
                  <c:v>143257</c:v>
                </c:pt>
                <c:pt idx="4">
                  <c:v>145617</c:v>
                </c:pt>
                <c:pt idx="5">
                  <c:v>148431</c:v>
                </c:pt>
                <c:pt idx="6">
                  <c:v>150767</c:v>
                </c:pt>
                <c:pt idx="7">
                  <c:v>148401</c:v>
                </c:pt>
                <c:pt idx="8">
                  <c:v>151059</c:v>
                </c:pt>
                <c:pt idx="9">
                  <c:v>153269</c:v>
                </c:pt>
                <c:pt idx="10">
                  <c:v>155376</c:v>
                </c:pt>
                <c:pt idx="11">
                  <c:v>157067</c:v>
                </c:pt>
                <c:pt idx="12">
                  <c:v>158974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1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6/2025</c:v>
                </c:pt>
                <c:pt idx="1">
                  <c:v>7/2025</c:v>
                </c:pt>
                <c:pt idx="2">
                  <c:v>8/2025</c:v>
                </c:pt>
                <c:pt idx="3">
                  <c:v>9/2025</c:v>
                </c:pt>
                <c:pt idx="4">
                  <c:v>10/2025</c:v>
                </c:pt>
                <c:pt idx="5">
                  <c:v>11/2025</c:v>
                </c:pt>
                <c:pt idx="6">
                  <c:v>12/2025</c:v>
                </c:pt>
                <c:pt idx="7">
                  <c:v>1/2026</c:v>
                </c:pt>
                <c:pt idx="8">
                  <c:v>2/2026</c:v>
                </c:pt>
                <c:pt idx="9">
                  <c:v>3/2026</c:v>
                </c:pt>
                <c:pt idx="10">
                  <c:v>4/2026</c:v>
                </c:pt>
                <c:pt idx="11">
                  <c:v>5/2026</c:v>
                </c:pt>
                <c:pt idx="12">
                  <c:v>6/2026</c:v>
                </c:pt>
              </c:strCache>
            </c:strRef>
          </c:cat>
          <c:val>
            <c:numRef>
              <c:f>Sheet1!$B$2:$B$14</c:f>
              <c:numCache>
                <c:formatCode>#,##0</c:formatCode>
                <c:ptCount val="13"/>
                <c:pt idx="0">
                  <c:v>95913</c:v>
                </c:pt>
                <c:pt idx="1">
                  <c:v>96508</c:v>
                </c:pt>
                <c:pt idx="2">
                  <c:v>97240</c:v>
                </c:pt>
                <c:pt idx="3">
                  <c:v>98235</c:v>
                </c:pt>
                <c:pt idx="4">
                  <c:v>99426</c:v>
                </c:pt>
                <c:pt idx="5">
                  <c:v>100619</c:v>
                </c:pt>
                <c:pt idx="6">
                  <c:v>101620</c:v>
                </c:pt>
                <c:pt idx="7">
                  <c:v>114068</c:v>
                </c:pt>
                <c:pt idx="8">
                  <c:v>115388</c:v>
                </c:pt>
                <c:pt idx="9">
                  <c:v>116708</c:v>
                </c:pt>
                <c:pt idx="10">
                  <c:v>117845</c:v>
                </c:pt>
                <c:pt idx="11">
                  <c:v>119158</c:v>
                </c:pt>
                <c:pt idx="12">
                  <c:v>120397</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8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6/2025</c:v>
                </c:pt>
                <c:pt idx="1">
                  <c:v>7/2025</c:v>
                </c:pt>
                <c:pt idx="2">
                  <c:v>8/2025</c:v>
                </c:pt>
                <c:pt idx="3">
                  <c:v>9/2025</c:v>
                </c:pt>
                <c:pt idx="4">
                  <c:v>10/2025</c:v>
                </c:pt>
                <c:pt idx="5">
                  <c:v>11/2025</c:v>
                </c:pt>
                <c:pt idx="6">
                  <c:v>12/2025</c:v>
                </c:pt>
                <c:pt idx="7">
                  <c:v>1/2026</c:v>
                </c:pt>
                <c:pt idx="8">
                  <c:v>2/2026</c:v>
                </c:pt>
                <c:pt idx="9">
                  <c:v>3/2026</c:v>
                </c:pt>
                <c:pt idx="10">
                  <c:v>4/2026</c:v>
                </c:pt>
                <c:pt idx="11">
                  <c:v>5/2026</c:v>
                </c:pt>
                <c:pt idx="12">
                  <c:v>6/2026</c:v>
                </c:pt>
              </c:strCache>
            </c:strRef>
          </c:cat>
          <c:val>
            <c:numRef>
              <c:f>Sheet1!$B$2:$B$14</c:f>
              <c:numCache>
                <c:formatCode>#,##0</c:formatCode>
                <c:ptCount val="13"/>
                <c:pt idx="0">
                  <c:v>83320</c:v>
                </c:pt>
                <c:pt idx="1">
                  <c:v>85576</c:v>
                </c:pt>
                <c:pt idx="2">
                  <c:v>87773</c:v>
                </c:pt>
                <c:pt idx="3">
                  <c:v>89293</c:v>
                </c:pt>
                <c:pt idx="4">
                  <c:v>89705</c:v>
                </c:pt>
                <c:pt idx="5">
                  <c:v>90363</c:v>
                </c:pt>
                <c:pt idx="6">
                  <c:v>91084</c:v>
                </c:pt>
                <c:pt idx="7">
                  <c:v>87972</c:v>
                </c:pt>
                <c:pt idx="8">
                  <c:v>89332</c:v>
                </c:pt>
                <c:pt idx="9">
                  <c:v>92071</c:v>
                </c:pt>
                <c:pt idx="10">
                  <c:v>94085</c:v>
                </c:pt>
                <c:pt idx="11">
                  <c:v>95085</c:v>
                </c:pt>
                <c:pt idx="12">
                  <c:v>95374</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7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5515824</c:v>
                </c:pt>
                <c:pt idx="1">
                  <c:v>2691395</c:v>
                </c:pt>
                <c:pt idx="2">
                  <c:v>1790604</c:v>
                </c:pt>
                <c:pt idx="3">
                  <c:v>494187</c:v>
                </c:pt>
                <c:pt idx="4">
                  <c:v>164893</c:v>
                </c:pt>
                <c:pt idx="5">
                  <c:v>158974</c:v>
                </c:pt>
                <c:pt idx="6">
                  <c:v>120397</c:v>
                </c:pt>
                <c:pt idx="7">
                  <c:v>95374</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159</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451</c:v>
                </c:pt>
                <c:pt idx="1">
                  <c:v>159</c:v>
                </c:pt>
                <c:pt idx="2">
                  <c:v>135</c:v>
                </c:pt>
                <c:pt idx="3">
                  <c:v>44</c:v>
                </c:pt>
                <c:pt idx="4">
                  <c:v>41</c:v>
                </c:pt>
                <c:pt idx="5">
                  <c:v>34</c:v>
                </c:pt>
                <c:pt idx="6">
                  <c:v>20</c:v>
                </c:pt>
                <c:pt idx="7">
                  <c:v>18</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16 927</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31518.994285714285</c:v>
                </c:pt>
                <c:pt idx="1">
                  <c:v>16927.012578616352</c:v>
                </c:pt>
                <c:pt idx="2">
                  <c:v>13263.733333333334</c:v>
                </c:pt>
                <c:pt idx="3">
                  <c:v>11231.522727272728</c:v>
                </c:pt>
                <c:pt idx="4">
                  <c:v>7948.7</c:v>
                </c:pt>
                <c:pt idx="5">
                  <c:v>5298.5555555555557</c:v>
                </c:pt>
                <c:pt idx="6">
                  <c:v>4021.7804878048782</c:v>
                </c:pt>
                <c:pt idx="7">
                  <c:v>3541.0882352941176</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rgbClr val="FFC1C1"/>
            </a:solidFill>
            <a:ln>
              <a:noFill/>
            </a:ln>
            <a:effectLst/>
          </c:spPr>
          <c:invertIfNegative val="0"/>
          <c:dPt>
            <c:idx val="0"/>
            <c:invertIfNegative val="0"/>
            <c:bubble3D val="0"/>
            <c:spPr>
              <a:solidFill>
                <a:srgbClr val="FFC1C1"/>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rgbClr val="FFC1C1"/>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rgbClr val="FFC1C1"/>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rgbClr val="FFC1C1"/>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rgbClr val="FFC1C1"/>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rgbClr val="FFC1C1"/>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rgbClr val="FFC1C1"/>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rgbClr val="FFC1C1"/>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rgbClr val="FFC1C1"/>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rgbClr val="FFC1C1"/>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rgbClr val="FFC1C1"/>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rgbClr val="FFC1C1"/>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rgbClr val="FFC1C1"/>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6/2025</c:v>
                </c:pt>
                <c:pt idx="1">
                  <c:v>7/2025</c:v>
                </c:pt>
                <c:pt idx="2">
                  <c:v>8/2025</c:v>
                </c:pt>
                <c:pt idx="3">
                  <c:v>9/2025</c:v>
                </c:pt>
                <c:pt idx="4">
                  <c:v>10/2025</c:v>
                </c:pt>
                <c:pt idx="5">
                  <c:v>11/2025</c:v>
                </c:pt>
                <c:pt idx="6">
                  <c:v>12/2025</c:v>
                </c:pt>
                <c:pt idx="7">
                  <c:v>1/2026</c:v>
                </c:pt>
                <c:pt idx="8">
                  <c:v>2/2026</c:v>
                </c:pt>
                <c:pt idx="9">
                  <c:v>3/2026</c:v>
                </c:pt>
                <c:pt idx="10">
                  <c:v>4/2026</c:v>
                </c:pt>
                <c:pt idx="11">
                  <c:v>5/2026</c:v>
                </c:pt>
                <c:pt idx="12">
                  <c:v>6/2026</c:v>
                </c:pt>
              </c:strCache>
            </c:strRef>
          </c:cat>
          <c:val>
            <c:numRef>
              <c:f>Sheet1!$B$2:$B$14</c:f>
              <c:numCache>
                <c:formatCode>#,##0</c:formatCode>
                <c:ptCount val="13"/>
                <c:pt idx="0">
                  <c:v>5324659</c:v>
                </c:pt>
                <c:pt idx="1">
                  <c:v>5352355</c:v>
                </c:pt>
                <c:pt idx="2">
                  <c:v>5380939</c:v>
                </c:pt>
                <c:pt idx="3">
                  <c:v>5408230</c:v>
                </c:pt>
                <c:pt idx="4">
                  <c:v>5433962</c:v>
                </c:pt>
                <c:pt idx="5">
                  <c:v>5442682</c:v>
                </c:pt>
                <c:pt idx="6">
                  <c:v>5463932</c:v>
                </c:pt>
                <c:pt idx="7">
                  <c:v>5408676</c:v>
                </c:pt>
                <c:pt idx="8">
                  <c:v>5439796</c:v>
                </c:pt>
                <c:pt idx="9">
                  <c:v>5468353</c:v>
                </c:pt>
                <c:pt idx="10">
                  <c:v>5494144</c:v>
                </c:pt>
                <c:pt idx="11">
                  <c:v>5485469</c:v>
                </c:pt>
                <c:pt idx="12">
                  <c:v>5515824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600000"/>
          <c:min val="5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rgbClr val="D1D1D1"/>
            </a:solidFill>
            <a:ln>
              <a:noFill/>
            </a:ln>
            <a:effectLst/>
          </c:spPr>
          <c:invertIfNegative val="0"/>
          <c:dPt>
            <c:idx val="0"/>
            <c:invertIfNegative val="0"/>
            <c:bubble3D val="0"/>
            <c:spPr>
              <a:solidFill>
                <a:srgbClr val="D1D1D1"/>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rgbClr val="D1D1D1"/>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rgbClr val="D1D1D1"/>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rgbClr val="D1D1D1"/>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rgbClr val="D1D1D1"/>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rgbClr val="D1D1D1"/>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rgbClr val="D1D1D1"/>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rgbClr val="D1D1D1"/>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rgbClr val="D1D1D1"/>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rgbClr val="D1D1D1"/>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rgbClr val="D1D1D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rgbClr val="D1D1D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6/2025</c:v>
                </c:pt>
                <c:pt idx="1">
                  <c:v>7/2025</c:v>
                </c:pt>
                <c:pt idx="2">
                  <c:v>8/2025</c:v>
                </c:pt>
                <c:pt idx="3">
                  <c:v>9/2025</c:v>
                </c:pt>
                <c:pt idx="4">
                  <c:v>10/2025</c:v>
                </c:pt>
                <c:pt idx="5">
                  <c:v>11/2025</c:v>
                </c:pt>
                <c:pt idx="6">
                  <c:v>12/2025</c:v>
                </c:pt>
                <c:pt idx="7">
                  <c:v>1/2026</c:v>
                </c:pt>
                <c:pt idx="8">
                  <c:v>2/2026</c:v>
                </c:pt>
                <c:pt idx="9">
                  <c:v>3/2026</c:v>
                </c:pt>
                <c:pt idx="10">
                  <c:v>4/2026</c:v>
                </c:pt>
                <c:pt idx="11">
                  <c:v>5/2026</c:v>
                </c:pt>
                <c:pt idx="12">
                  <c:v>6/2026</c:v>
                </c:pt>
              </c:strCache>
            </c:strRef>
          </c:cat>
          <c:val>
            <c:numRef>
              <c:f>Sheet1!$B$2:$B$14</c:f>
              <c:numCache>
                <c:formatCode>#,##0</c:formatCode>
                <c:ptCount val="13"/>
                <c:pt idx="0">
                  <c:v>2574850</c:v>
                </c:pt>
                <c:pt idx="1">
                  <c:v>2591375</c:v>
                </c:pt>
                <c:pt idx="2">
                  <c:v>2606786</c:v>
                </c:pt>
                <c:pt idx="3">
                  <c:v>2623654</c:v>
                </c:pt>
                <c:pt idx="4">
                  <c:v>2637313</c:v>
                </c:pt>
                <c:pt idx="5">
                  <c:v>2649954</c:v>
                </c:pt>
                <c:pt idx="6">
                  <c:v>2665164</c:v>
                </c:pt>
                <c:pt idx="7">
                  <c:v>2656310</c:v>
                </c:pt>
                <c:pt idx="8">
                  <c:v>2670583</c:v>
                </c:pt>
                <c:pt idx="9">
                  <c:v>2681230</c:v>
                </c:pt>
                <c:pt idx="10">
                  <c:v>2689726</c:v>
                </c:pt>
                <c:pt idx="11">
                  <c:v>2680394</c:v>
                </c:pt>
                <c:pt idx="12">
                  <c:v>2691395</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4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6/2025</c:v>
                </c:pt>
                <c:pt idx="1">
                  <c:v>7/2025</c:v>
                </c:pt>
                <c:pt idx="2">
                  <c:v>8/2025</c:v>
                </c:pt>
                <c:pt idx="3">
                  <c:v>9/2025</c:v>
                </c:pt>
                <c:pt idx="4">
                  <c:v>10/2025</c:v>
                </c:pt>
                <c:pt idx="5">
                  <c:v>11/2025</c:v>
                </c:pt>
                <c:pt idx="6">
                  <c:v>12/2025</c:v>
                </c:pt>
                <c:pt idx="7">
                  <c:v>1/2026</c:v>
                </c:pt>
                <c:pt idx="8">
                  <c:v>2/2026</c:v>
                </c:pt>
                <c:pt idx="9">
                  <c:v>3/2026</c:v>
                </c:pt>
                <c:pt idx="10">
                  <c:v>4/2026</c:v>
                </c:pt>
                <c:pt idx="11">
                  <c:v>5/2026</c:v>
                </c:pt>
                <c:pt idx="12">
                  <c:v>6/2026</c:v>
                </c:pt>
              </c:strCache>
            </c:strRef>
          </c:cat>
          <c:val>
            <c:numRef>
              <c:f>Sheet1!$B$2:$B$14</c:f>
              <c:numCache>
                <c:formatCode>#,##0</c:formatCode>
                <c:ptCount val="13"/>
                <c:pt idx="0">
                  <c:v>1710759</c:v>
                </c:pt>
                <c:pt idx="1">
                  <c:v>1716035</c:v>
                </c:pt>
                <c:pt idx="2">
                  <c:v>1723137</c:v>
                </c:pt>
                <c:pt idx="3">
                  <c:v>1730884</c:v>
                </c:pt>
                <c:pt idx="4">
                  <c:v>1739867</c:v>
                </c:pt>
                <c:pt idx="5">
                  <c:v>1749168</c:v>
                </c:pt>
                <c:pt idx="6">
                  <c:v>1756611</c:v>
                </c:pt>
                <c:pt idx="7">
                  <c:v>1747063</c:v>
                </c:pt>
                <c:pt idx="8">
                  <c:v>1757951</c:v>
                </c:pt>
                <c:pt idx="9">
                  <c:v>1768971</c:v>
                </c:pt>
                <c:pt idx="10">
                  <c:v>1780699</c:v>
                </c:pt>
                <c:pt idx="11">
                  <c:v>1774975</c:v>
                </c:pt>
                <c:pt idx="12">
                  <c:v>1790604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2406151020919222"/>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6/2025</c:v>
                </c:pt>
                <c:pt idx="1">
                  <c:v>7/2025</c:v>
                </c:pt>
                <c:pt idx="2">
                  <c:v>8/2025</c:v>
                </c:pt>
                <c:pt idx="3">
                  <c:v>9/2025</c:v>
                </c:pt>
                <c:pt idx="4">
                  <c:v>10/2025</c:v>
                </c:pt>
                <c:pt idx="5">
                  <c:v>11/2025</c:v>
                </c:pt>
                <c:pt idx="6">
                  <c:v>12/2025</c:v>
                </c:pt>
                <c:pt idx="7">
                  <c:v>1/2026</c:v>
                </c:pt>
                <c:pt idx="8">
                  <c:v>2/2026</c:v>
                </c:pt>
                <c:pt idx="9">
                  <c:v>3/2026</c:v>
                </c:pt>
                <c:pt idx="10">
                  <c:v>4/2026</c:v>
                </c:pt>
                <c:pt idx="11">
                  <c:v>5/2026</c:v>
                </c:pt>
                <c:pt idx="12">
                  <c:v>6/2026</c:v>
                </c:pt>
              </c:strCache>
            </c:strRef>
          </c:cat>
          <c:val>
            <c:numRef>
              <c:f>Sheet1!$B$2:$B$14</c:f>
              <c:numCache>
                <c:formatCode>#,##0</c:formatCode>
                <c:ptCount val="13"/>
                <c:pt idx="0">
                  <c:v>564059</c:v>
                </c:pt>
                <c:pt idx="1">
                  <c:v>564026</c:v>
                </c:pt>
                <c:pt idx="2">
                  <c:v>563717</c:v>
                </c:pt>
                <c:pt idx="3">
                  <c:v>561081</c:v>
                </c:pt>
                <c:pt idx="4">
                  <c:v>559226</c:v>
                </c:pt>
                <c:pt idx="5">
                  <c:v>540315</c:v>
                </c:pt>
                <c:pt idx="6">
                  <c:v>534053</c:v>
                </c:pt>
                <c:pt idx="7">
                  <c:v>493094</c:v>
                </c:pt>
                <c:pt idx="8">
                  <c:v>493041</c:v>
                </c:pt>
                <c:pt idx="9">
                  <c:v>492769</c:v>
                </c:pt>
                <c:pt idx="10">
                  <c:v>492574</c:v>
                </c:pt>
                <c:pt idx="11">
                  <c:v>494485</c:v>
                </c:pt>
                <c:pt idx="12">
                  <c:v>494187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6/2025</c:v>
                </c:pt>
                <c:pt idx="1">
                  <c:v>7/2025</c:v>
                </c:pt>
                <c:pt idx="2">
                  <c:v>8/2025</c:v>
                </c:pt>
                <c:pt idx="3">
                  <c:v>9/2025</c:v>
                </c:pt>
                <c:pt idx="4">
                  <c:v>10/2025</c:v>
                </c:pt>
                <c:pt idx="5">
                  <c:v>11/2025</c:v>
                </c:pt>
                <c:pt idx="6">
                  <c:v>12/2025</c:v>
                </c:pt>
                <c:pt idx="7">
                  <c:v>1/2026</c:v>
                </c:pt>
                <c:pt idx="8">
                  <c:v>2/2026</c:v>
                </c:pt>
                <c:pt idx="9">
                  <c:v>3/2026</c:v>
                </c:pt>
                <c:pt idx="10">
                  <c:v>4/2026</c:v>
                </c:pt>
                <c:pt idx="11">
                  <c:v>5/2026</c:v>
                </c:pt>
                <c:pt idx="12">
                  <c:v>6/2026</c:v>
                </c:pt>
              </c:strCache>
            </c:strRef>
          </c:cat>
          <c:val>
            <c:numRef>
              <c:f>Sheet1!$B$2:$B$14</c:f>
              <c:numCache>
                <c:formatCode>#,##0</c:formatCode>
                <c:ptCount val="13"/>
                <c:pt idx="0">
                  <c:v>159966</c:v>
                </c:pt>
                <c:pt idx="1">
                  <c:v>160437</c:v>
                </c:pt>
                <c:pt idx="2">
                  <c:v>161057</c:v>
                </c:pt>
                <c:pt idx="3">
                  <c:v>161826</c:v>
                </c:pt>
                <c:pt idx="4">
                  <c:v>162808</c:v>
                </c:pt>
                <c:pt idx="5">
                  <c:v>163832</c:v>
                </c:pt>
                <c:pt idx="6">
                  <c:v>164633</c:v>
                </c:pt>
                <c:pt idx="7">
                  <c:v>161768</c:v>
                </c:pt>
                <c:pt idx="8">
                  <c:v>162442</c:v>
                </c:pt>
                <c:pt idx="9">
                  <c:v>163335</c:v>
                </c:pt>
                <c:pt idx="10">
                  <c:v>163839</c:v>
                </c:pt>
                <c:pt idx="11">
                  <c:v>164305</c:v>
                </c:pt>
                <c:pt idx="12">
                  <c:v>164893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170000"/>
          <c:min val="15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2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0.43353</cdr:x>
      <cdr:y>0.43032</cdr:y>
    </cdr:from>
    <cdr:to>
      <cdr:x>0.74142</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294570"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5 515 824</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2.7.2026</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2.7.2026</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1</a:t>
            </a:fld>
            <a:endParaRPr lang="en-FI" dirty="0"/>
          </a:p>
        </p:txBody>
      </p:sp>
    </p:spTree>
    <p:extLst>
      <p:ext uri="{BB962C8B-B14F-4D97-AF65-F5344CB8AC3E}">
        <p14:creationId xmlns:p14="http://schemas.microsoft.com/office/powerpoint/2010/main" val="342614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34</a:t>
            </a:fld>
            <a:endParaRPr lang="en-FI" dirty="0"/>
          </a:p>
        </p:txBody>
      </p:sp>
    </p:spTree>
    <p:extLst>
      <p:ext uri="{BB962C8B-B14F-4D97-AF65-F5344CB8AC3E}">
        <p14:creationId xmlns:p14="http://schemas.microsoft.com/office/powerpoint/2010/main" val="135855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DC715-5BD9-885F-EB88-DD6E21DBA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FA5BA-751D-F20A-FF9E-3E896B9DC8E4}"/>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7A6E9B87-0C21-F263-FD57-4C4B1729015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E7D5084B-61B0-78F8-9C78-693A17A6FE4F}"/>
              </a:ext>
            </a:extLst>
          </p:cNvPr>
          <p:cNvSpPr>
            <a:spLocks noGrp="1"/>
          </p:cNvSpPr>
          <p:nvPr>
            <p:ph type="sldNum" sz="quarter" idx="5"/>
          </p:nvPr>
        </p:nvSpPr>
        <p:spPr/>
        <p:txBody>
          <a:bodyPr/>
          <a:lstStyle/>
          <a:p>
            <a:fld id="{ECE063A0-E1D9-054C-B6B8-9DCE4E3BD599}" type="slidenum">
              <a:rPr lang="en-FI" smtClean="0"/>
              <a:pPr/>
              <a:t>35</a:t>
            </a:fld>
            <a:endParaRPr lang="en-FI" dirty="0"/>
          </a:p>
        </p:txBody>
      </p:sp>
    </p:spTree>
    <p:extLst>
      <p:ext uri="{BB962C8B-B14F-4D97-AF65-F5344CB8AC3E}">
        <p14:creationId xmlns:p14="http://schemas.microsoft.com/office/powerpoint/2010/main" val="285405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36</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59EF2-6373-6636-2A56-489C42391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5B0AA-4B46-A632-B388-7ED69AB43370}"/>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B103BEB6-CFC8-2414-64C5-A4BF9D550A8C}"/>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5CBEC57E-6BD2-D676-D839-2F18FC0C559C}"/>
              </a:ext>
            </a:extLst>
          </p:cNvPr>
          <p:cNvSpPr>
            <a:spLocks noGrp="1"/>
          </p:cNvSpPr>
          <p:nvPr>
            <p:ph type="sldNum" sz="quarter" idx="5"/>
          </p:nvPr>
        </p:nvSpPr>
        <p:spPr/>
        <p:txBody>
          <a:bodyPr/>
          <a:lstStyle/>
          <a:p>
            <a:fld id="{ECE063A0-E1D9-054C-B6B8-9DCE4E3BD599}" type="slidenum">
              <a:rPr lang="en-FI" smtClean="0"/>
              <a:pPr/>
              <a:t>37</a:t>
            </a:fld>
            <a:endParaRPr lang="en-FI" dirty="0"/>
          </a:p>
        </p:txBody>
      </p:sp>
    </p:spTree>
    <p:extLst>
      <p:ext uri="{BB962C8B-B14F-4D97-AF65-F5344CB8AC3E}">
        <p14:creationId xmlns:p14="http://schemas.microsoft.com/office/powerpoint/2010/main" val="27318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emf"/><Relationship Id="rId9" Type="http://schemas.openxmlformats.org/officeDocument/2006/relationships/image" Target="../media/image2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82D4F5E1-1795-4976-60EE-FD9D9E4DC0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34" y="848614"/>
            <a:ext cx="6219958" cy="3579577"/>
          </a:xfrm>
          <a:prstGeom prst="rect">
            <a:avLst/>
          </a:prstGeom>
        </p:spPr>
      </p:pic>
      <p:sp>
        <p:nvSpPr>
          <p:cNvPr id="3" name="Subtitle 2">
            <a:extLst>
              <a:ext uri="{FF2B5EF4-FFF2-40B4-BE49-F238E27FC236}">
                <a16:creationId xmlns:a16="http://schemas.microsoft.com/office/drawing/2014/main" id="{C7B37ABC-061C-ADAA-4657-4A45089AE987}"/>
              </a:ext>
            </a:extLst>
          </p:cNvPr>
          <p:cNvSpPr>
            <a:spLocks noGrp="1"/>
          </p:cNvSpPr>
          <p:nvPr>
            <p:ph type="subTitle" idx="1" hasCustomPrompt="1"/>
          </p:nvPr>
        </p:nvSpPr>
        <p:spPr>
          <a:xfrm>
            <a:off x="679454" y="3973671"/>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2025</a:t>
            </a:r>
          </a:p>
        </p:txBody>
      </p:sp>
      <p:sp>
        <p:nvSpPr>
          <p:cNvPr id="4" name="Title 1">
            <a:extLst>
              <a:ext uri="{FF2B5EF4-FFF2-40B4-BE49-F238E27FC236}">
                <a16:creationId xmlns:a16="http://schemas.microsoft.com/office/drawing/2014/main" id="{F7483254-B4C6-E67C-4EF1-49489891B208}"/>
              </a:ext>
            </a:extLst>
          </p:cNvPr>
          <p:cNvSpPr txBox="1">
            <a:spLocks/>
          </p:cNvSpPr>
          <p:nvPr userDrawn="1"/>
        </p:nvSpPr>
        <p:spPr>
          <a:xfrm>
            <a:off x="621088" y="2783485"/>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54423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Kansi">
    <p:spTree>
      <p:nvGrpSpPr>
        <p:cNvPr id="1" name=""/>
        <p:cNvGrpSpPr/>
        <p:nvPr/>
      </p:nvGrpSpPr>
      <p:grpSpPr>
        <a:xfrm>
          <a:off x="0" y="0"/>
          <a:ext cx="0" cy="0"/>
          <a:chOff x="0" y="0"/>
          <a:chExt cx="0" cy="0"/>
        </a:xfrm>
      </p:grpSpPr>
      <p:pic>
        <p:nvPicPr>
          <p:cNvPr id="3" name="Picture 2" descr="A person holding a cup and a phone&#10;&#10;AI-generated content may be incorrect.">
            <a:extLst>
              <a:ext uri="{FF2B5EF4-FFF2-40B4-BE49-F238E27FC236}">
                <a16:creationId xmlns:a16="http://schemas.microsoft.com/office/drawing/2014/main" id="{5583AFF4-49CA-0676-BD16-2939A345D4DA}"/>
              </a:ext>
            </a:extLst>
          </p:cNvPr>
          <p:cNvPicPr>
            <a:picLocks noChangeAspect="1"/>
          </p:cNvPicPr>
          <p:nvPr userDrawn="1"/>
        </p:nvPicPr>
        <p:blipFill>
          <a:blip r:embed="rId2"/>
          <a:srcRect l="1" t="1" r="4382" b="4382"/>
          <a:stretch>
            <a:fillRect/>
          </a:stretch>
        </p:blipFill>
        <p:spPr>
          <a:xfrm>
            <a:off x="0"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0"/>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3136307"/>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1946121"/>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556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3" r:id="rId3"/>
    <p:sldLayoutId id="2147483701" r:id="rId4"/>
    <p:sldLayoutId id="2147483702" r:id="rId5"/>
    <p:sldLayoutId id="2147483690" r:id="rId6"/>
    <p:sldLayoutId id="2147483693" r:id="rId7"/>
    <p:sldLayoutId id="2147483700" r:id="rId8"/>
    <p:sldLayoutId id="2147483699" r:id="rId9"/>
    <p:sldLayoutId id="2147483691" r:id="rId10"/>
    <p:sldLayoutId id="2147483704" r:id="rId11"/>
    <p:sldLayoutId id="2147483697" r:id="rId12"/>
    <p:sldLayoutId id="2147483698" r:id="rId13"/>
    <p:sldLayoutId id="2147483696" r:id="rId14"/>
    <p:sldLayoutId id="2147483692" r:id="rId15"/>
    <p:sldLayoutId id="2147483689" r:id="rId16"/>
    <p:sldLayoutId id="2147483660" r:id="rId17"/>
    <p:sldLayoutId id="2147483654" r:id="rId18"/>
    <p:sldLayoutId id="2147483677" r:id="rId19"/>
    <p:sldLayoutId id="2147483679" r:id="rId20"/>
    <p:sldLayoutId id="2147483663" r:id="rId21"/>
    <p:sldLayoutId id="2147483686" r:id="rId22"/>
    <p:sldLayoutId id="2147483687" r:id="rId23"/>
    <p:sldLayoutId id="2147483667" r:id="rId24"/>
    <p:sldLayoutId id="2147483676" r:id="rId25"/>
    <p:sldLayoutId id="2147483664" r:id="rId26"/>
    <p:sldLayoutId id="2147483680" r:id="rId27"/>
    <p:sldLayoutId id="2147483678" r:id="rId28"/>
    <p:sldLayoutId id="2147483684" r:id="rId29"/>
    <p:sldLayoutId id="2147483661" r:id="rId30"/>
    <p:sldLayoutId id="2147483681" r:id="rId31"/>
    <p:sldLayoutId id="2147483683" r:id="rId32"/>
    <p:sldLayoutId id="2147483682" r:id="rId33"/>
    <p:sldLayoutId id="2147483662" r:id="rId34"/>
    <p:sldLayoutId id="2147483665" r:id="rId35"/>
    <p:sldLayoutId id="2147483657" r:id="rId36"/>
    <p:sldLayoutId id="2147483674" r:id="rId37"/>
    <p:sldLayoutId id="2147483666" r:id="rId38"/>
    <p:sldLayoutId id="2147483675" r:id="rId39"/>
    <p:sldLayoutId id="2147483670" r:id="rId40"/>
    <p:sldLayoutId id="2147483668" r:id="rId41"/>
    <p:sldLayoutId id="2147483669" r:id="rId42"/>
    <p:sldLayoutId id="2147483672" r:id="rId43"/>
    <p:sldLayoutId id="2147483673" r:id="rId44"/>
    <p:sldLayoutId id="2147483655" r:id="rId45"/>
    <p:sldLayoutId id="2147483671" r:id="rId4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31.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6/tutkimus-aikakauslehdet-sitouttavat-vieraskielisia-suomalaiseen-yhteiskuntaan/"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6/aikakausmedioiden-tilaustuotot-olivat-183-miljoonaa-euroa/"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6/uudistunut-alkoholilaki-vapautti-vakevien-alkoholijuomien-mainonnan-verkossa-tata-se-tarkoittaa-aikkareille/"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5.jpeg"/><Relationship Id="rId1" Type="http://schemas.openxmlformats.org/officeDocument/2006/relationships/slideLayout" Target="../slideLayouts/slideLayout37.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Kesäkuu 2026</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696375134"/>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6/2025 – 6/2026</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6/2025 – 6/2026</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22738996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39824987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6/2025 – 6/2026</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LinkedInissa </a:t>
            </a:r>
            <a:br>
              <a:rPr lang="fi-FI" sz="3200" dirty="0"/>
            </a:br>
            <a:r>
              <a:rPr lang="fi-FI" sz="2600" b="1" dirty="0">
                <a:solidFill>
                  <a:schemeClr val="accent2"/>
                </a:solidFill>
                <a:latin typeface="Neue Haas Unica W1G" panose="020B0504030206020203" pitchFamily="34" charset="0"/>
              </a:rPr>
              <a:t>6/2025 – 6/2026</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419172385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Threadsissa </a:t>
            </a:r>
            <a:br>
              <a:rPr lang="fi-FI" sz="3200" dirty="0"/>
            </a:br>
            <a:r>
              <a:rPr lang="fi-FI" sz="2600" b="1" dirty="0">
                <a:solidFill>
                  <a:schemeClr val="accent2"/>
                </a:solidFill>
                <a:latin typeface="Neue Haas Unica W1G" panose="020B0504030206020203" pitchFamily="34" charset="0"/>
              </a:rPr>
              <a:t>6/2025 – 6/2026</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4111005955"/>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kesäkuu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954174834"/>
              </p:ext>
            </p:extLst>
          </p:nvPr>
        </p:nvGraphicFramePr>
        <p:xfrm>
          <a:off x="1158466" y="1410790"/>
          <a:ext cx="4785132" cy="453641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276 319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275 354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275 044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162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232 420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218 019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208 975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177 121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161 451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182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143 891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612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130 302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482370487"/>
              </p:ext>
            </p:extLst>
          </p:nvPr>
        </p:nvGraphicFramePr>
        <p:xfrm>
          <a:off x="6344421" y="1410790"/>
          <a:ext cx="4785132" cy="451633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118 219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110 621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103 162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102 714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92 302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83 676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717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82 276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80 458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73 539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71 918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kesäkuu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221502904"/>
              </p:ext>
            </p:extLst>
          </p:nvPr>
        </p:nvGraphicFramePr>
        <p:xfrm>
          <a:off x="1158466" y="1410790"/>
          <a:ext cx="4785132" cy="457952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6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57 000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487365073"/>
              </p:ext>
            </p:extLst>
          </p:nvPr>
        </p:nvGraphicFramePr>
        <p:xfrm>
          <a:off x="6344421" y="1410790"/>
          <a:ext cx="4785132" cy="457952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84948">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970008257"/>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kesäkuu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313361893"/>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133 488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92 872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81 175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78 091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67 219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67 059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58 027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53 630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52 321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47 539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670985486"/>
              </p:ext>
            </p:extLst>
          </p:nvPr>
        </p:nvGraphicFramePr>
        <p:xfrm>
          <a:off x="6344421" y="1410790"/>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45 458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44 030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43 580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42 918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42 179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36 714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36 467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33 493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33 108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31 451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kesäkuu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483141516"/>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170 329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130 682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42 060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16 489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12 290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11 580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10 174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8 976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7 827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7 091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811520113"/>
              </p:ext>
            </p:extLst>
          </p:nvPr>
        </p:nvGraphicFramePr>
        <p:xfrm>
          <a:off x="6344421" y="1410790"/>
          <a:ext cx="4785132" cy="458578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5 968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5 793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5 225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5 151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4 826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3 949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3 582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Mondo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3 405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3 401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099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3 122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in a pink dress holding a phone&#10;&#10;Description automatically generated">
            <a:extLst>
              <a:ext uri="{FF2B5EF4-FFF2-40B4-BE49-F238E27FC236}">
                <a16:creationId xmlns:a16="http://schemas.microsoft.com/office/drawing/2014/main" id="{1733C15D-6A33-6D10-F728-2FCE320F4319}"/>
              </a:ext>
            </a:extLst>
          </p:cNvPr>
          <p:cNvPicPr>
            <a:picLocks noGrp="1" noChangeAspect="1"/>
          </p:cNvPicPr>
          <p:nvPr>
            <p:ph type="pic" idx="1"/>
          </p:nvPr>
        </p:nvPicPr>
        <p:blipFill>
          <a:blip r:embed="rId3"/>
          <a:srcRect r="53750"/>
          <a:stretch>
            <a:fillRect/>
          </a:stretch>
        </p:blipFill>
        <p:spPr>
          <a:xfrm>
            <a:off x="6553202"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825503" y="1130071"/>
            <a:ext cx="4799012" cy="1231900"/>
          </a:xfrm>
        </p:spPr>
        <p:txBody>
          <a:bodyPr>
            <a:noAutofit/>
          </a:bodyPr>
          <a:lstStyle/>
          <a:p>
            <a:r>
              <a:rPr lang="fi-FI" sz="3200" dirty="0"/>
              <a:t>Suomen Luonto on jälleen suurin – seuraajia yli </a:t>
            </a:r>
            <a:br>
              <a:rPr lang="fi-FI" sz="3200" dirty="0"/>
            </a:br>
            <a:r>
              <a:rPr lang="fi-FI" sz="3200" dirty="0"/>
              <a:t>276 300</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361971"/>
            <a:ext cx="5350566" cy="3805127"/>
          </a:xfrm>
        </p:spPr>
        <p:txBody>
          <a:bodyPr anchor="ctr">
            <a:noAutofit/>
          </a:bodyPr>
          <a:lstStyle/>
          <a:p>
            <a:pPr fontAlgn="b"/>
            <a:r>
              <a:rPr lang="fi-FI" sz="1400" dirty="0" err="1"/>
              <a:t>Aikakausmedioilla</a:t>
            </a:r>
            <a:r>
              <a:rPr lang="fi-FI" sz="1400" dirty="0"/>
              <a:t> oli kesäkuussa yhteensä 5 515 824 seuraajaa kaikissa kanavissa (bruttoluku).</a:t>
            </a:r>
          </a:p>
          <a:p>
            <a:pPr fontAlgn="b"/>
            <a:r>
              <a:rPr lang="fi-FI" sz="1400" dirty="0"/>
              <a:t>Uusia seuraajia saatiin kesäkuussa yli 30 500. Reilu puolet uusista seuraajista tuli Instagramista. Siellä kasvoivat eniten Suomen Luonto, Kehittyvä Kauppa ja Yhteishyvä.</a:t>
            </a:r>
          </a:p>
          <a:p>
            <a:pPr fontAlgn="b"/>
            <a:r>
              <a:rPr lang="fi-FI" sz="1400" dirty="0"/>
              <a:t>Eniten yleisöään kaikissa kanavissa kasvattivat Reserviläinen (+3 268), V8-Magazine (+2 221) ja Suomen Luonto (+2 084).</a:t>
            </a:r>
          </a:p>
          <a:p>
            <a:pPr fontAlgn="b"/>
            <a:r>
              <a:rPr lang="fi-FI" sz="1400" dirty="0"/>
              <a:t>Suomen Luonto on jälleen somen seuratuin aikakausmedia </a:t>
            </a:r>
            <a:br>
              <a:rPr lang="fi-FI" sz="1400" dirty="0"/>
            </a:br>
            <a:r>
              <a:rPr lang="fi-FI" sz="1400" dirty="0"/>
              <a:t>276 319 seuraajallaan. Se kiilasi tammikuusta alkaen kärkipaikkaa pitäneen Talouselämän ohi. </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kesäkuu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569259830"/>
              </p:ext>
            </p:extLst>
          </p:nvPr>
        </p:nvGraphicFramePr>
        <p:xfrm>
          <a:off x="1208162" y="1410789"/>
          <a:ext cx="4785132" cy="451772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21 600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20 900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15 800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13 100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9 410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6 390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5 150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4 950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806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4 920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2506307586"/>
              </p:ext>
            </p:extLst>
          </p:nvPr>
        </p:nvGraphicFramePr>
        <p:xfrm>
          <a:off x="6298100" y="1410791"/>
          <a:ext cx="4785132" cy="451829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616079">
                  <a:extLst>
                    <a:ext uri="{9D8B030D-6E8A-4147-A177-3AD203B41FA5}">
                      <a16:colId xmlns:a16="http://schemas.microsoft.com/office/drawing/2014/main" val="3107084423"/>
                    </a:ext>
                  </a:extLst>
                </a:gridCol>
                <a:gridCol w="12984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26 100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875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75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7 219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6 410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1651">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6 243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5 486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452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4 727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3 841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LinkedInissa</a:t>
            </a:r>
            <a:r>
              <a:rPr lang="fi-FI" sz="3000" dirty="0">
                <a:solidFill>
                  <a:schemeClr val="accent1"/>
                </a:solidFill>
              </a:rPr>
              <a:t> ja </a:t>
            </a:r>
            <a:r>
              <a:rPr lang="fi-FI" sz="3000" u="sng" dirty="0">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kesäkuu 2026</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2377869795"/>
              </p:ext>
            </p:extLst>
          </p:nvPr>
        </p:nvGraphicFramePr>
        <p:xfrm>
          <a:off x="6326262" y="1410788"/>
          <a:ext cx="4785132" cy="4506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Threads</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17 959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13 503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12 905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8 594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7 803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7 646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6 582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4 442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4 424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Voi hyvin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3 241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4045240168"/>
              </p:ext>
            </p:extLst>
          </p:nvPr>
        </p:nvGraphicFramePr>
        <p:xfrm>
          <a:off x="1205400" y="1410791"/>
          <a:ext cx="4785132" cy="448068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39 546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17 792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17 008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7 882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4 734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HR 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4 536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7200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KITA Kiinteistö &amp; 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4 532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3 004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7263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Enertec</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2 695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708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2 418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kesäkuu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210724887"/>
              </p:ext>
            </p:extLst>
          </p:nvPr>
        </p:nvGraphicFramePr>
        <p:xfrm>
          <a:off x="1815289" y="1410789"/>
          <a:ext cx="4139368" cy="4521880"/>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816761">
                  <a:extLst>
                    <a:ext uri="{9D8B030D-6E8A-4147-A177-3AD203B41FA5}">
                      <a16:colId xmlns:a16="http://schemas.microsoft.com/office/drawing/2014/main" val="3107084423"/>
                    </a:ext>
                  </a:extLst>
                </a:gridCol>
                <a:gridCol w="819239">
                  <a:extLst>
                    <a:ext uri="{9D8B030D-6E8A-4147-A177-3AD203B41FA5}">
                      <a16:colId xmlns:a16="http://schemas.microsoft.com/office/drawing/2014/main" val="2894783011"/>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+ 3 268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V8-Magazine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+ 2 221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+ 2 084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+ 1 685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+ 1 627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Kehittyvä kauppa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+ 1 398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Femina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+ 1 210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+ 1 105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633446587"/>
              </p:ext>
            </p:extLst>
          </p:nvPr>
        </p:nvGraphicFramePr>
        <p:xfrm>
          <a:off x="6343745" y="1410789"/>
          <a:ext cx="4134751" cy="4521580"/>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14000">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+ 879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Avecmedia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kesäkuu 2026</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seuraajien tarkan määrän vain, jos heitä on alle tuhat. </a:t>
            </a:r>
          </a:p>
          <a:p>
            <a:pPr fontAlgn="b"/>
            <a:r>
              <a:rPr lang="fi-FI" sz="1200" noProof="0" dirty="0"/>
              <a:t>Jos </a:t>
            </a:r>
            <a:r>
              <a:rPr lang="fi-FI" sz="1200" dirty="0"/>
              <a:t>seuraajia </a:t>
            </a:r>
            <a:r>
              <a:rPr lang="fi-FI" sz="1200" noProof="0" dirty="0"/>
              <a:t>on 1 000–10 000, määrä pyöristetään sadan tarkkuudella.</a:t>
            </a:r>
          </a:p>
          <a:p>
            <a:pPr fontAlgn="b"/>
            <a:r>
              <a:rPr lang="fi-FI" sz="1200" noProof="0" dirty="0"/>
              <a:t> Jos </a:t>
            </a:r>
            <a:r>
              <a:rPr lang="fi-FI" sz="1200" dirty="0"/>
              <a:t>seuraajia </a:t>
            </a:r>
            <a:r>
              <a:rPr lang="fi-FI" sz="1200" noProof="0" dirty="0"/>
              <a:t>on yli 10 000, määrä pyöristetään tuhannen tarkkuudella. </a:t>
            </a:r>
          </a:p>
          <a:p>
            <a:pPr marL="0" indent="0" fontAlgn="b">
              <a:buNone/>
            </a:pPr>
            <a:r>
              <a:rPr lang="fi-FI" sz="1200" noProof="0" dirty="0"/>
              <a:t>Tästä syystä someseurannassa muutokset ovat usein tasan sata tai tasan tuhat.</a:t>
            </a: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1216922792"/>
              </p:ext>
            </p:extLst>
          </p:nvPr>
        </p:nvGraphicFramePr>
        <p:xfrm>
          <a:off x="3194541" y="1410788"/>
          <a:ext cx="4830788" cy="4968113"/>
        </p:xfrm>
        <a:graphic>
          <a:graphicData uri="http://schemas.openxmlformats.org/drawingml/2006/table">
            <a:tbl>
              <a:tblPr firstRow="1" bandRow="1">
                <a:tableStyleId>{72833802-FEF1-4C79-8D5D-14CF1EAF98D9}</a:tableStyleId>
              </a:tblPr>
              <a:tblGrid>
                <a:gridCol w="860223">
                  <a:extLst>
                    <a:ext uri="{9D8B030D-6E8A-4147-A177-3AD203B41FA5}">
                      <a16:colId xmlns:a16="http://schemas.microsoft.com/office/drawing/2014/main" val="3436780004"/>
                    </a:ext>
                  </a:extLst>
                </a:gridCol>
                <a:gridCol w="2850533">
                  <a:extLst>
                    <a:ext uri="{9D8B030D-6E8A-4147-A177-3AD203B41FA5}">
                      <a16:colId xmlns:a16="http://schemas.microsoft.com/office/drawing/2014/main" val="3107084423"/>
                    </a:ext>
                  </a:extLst>
                </a:gridCol>
                <a:gridCol w="795752">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4094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Reserviläinen</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+ 3 000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365880368"/>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V8-Magazine</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+ 2 000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754749055"/>
                  </a:ext>
                </a:extLst>
              </a:tr>
              <a:tr h="72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u="none" strike="noStrike" kern="1200" noProof="0" dirty="0">
                          <a:solidFill>
                            <a:schemeClr val="accent1"/>
                          </a:solidFill>
                          <a:effectLst/>
                          <a:latin typeface="Neue Haas Unica W1G" panose="020B0504030206020203" pitchFamily="34" charset="0"/>
                          <a:ea typeface="+mn-ea"/>
                          <a:cs typeface="+mn-cs"/>
                        </a:rPr>
                        <a:t>3. – 5.</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Kotivinkki, Tieteen Kuvalehti, Trendi</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88973236"/>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err="1">
                          <a:solidFill>
                            <a:srgbClr val="0E2649"/>
                          </a:solidFill>
                          <a:effectLst/>
                          <a:latin typeface="Neue Haas Unica W1G" panose="020B0504030206020203" pitchFamily="34" charset="0"/>
                        </a:rPr>
                        <a:t>Femina</a:t>
                      </a:r>
                      <a:endParaRPr lang="fi-FI" sz="1500" b="0" i="0" u="none" strike="noStrike" dirty="0">
                        <a:solidFill>
                          <a:srgbClr val="0E2649"/>
                        </a:solidFill>
                        <a:effectLst/>
                        <a:latin typeface="Neue Haas Unica W1G" panose="020B0504030206020203" pitchFamily="34" charset="0"/>
                      </a:endParaRP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+ 752</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508988967"/>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u="none" strike="noStrike" kern="1200" noProof="0" dirty="0">
                          <a:solidFill>
                            <a:schemeClr val="accent1"/>
                          </a:solidFill>
                          <a:effectLst/>
                          <a:latin typeface="Neue Haas Unica W1G" panose="020B0504030206020203" pitchFamily="34" charset="0"/>
                          <a:ea typeface="+mn-ea"/>
                          <a:cs typeface="+mn-cs"/>
                        </a:rPr>
                        <a:t>7. – 8.</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Moottori, Venemestari</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790669906"/>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Koiramme</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+ 118</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78690727"/>
                  </a:ext>
                </a:extLst>
              </a:tr>
              <a:tr h="180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u="none" strike="noStrike" kern="1200" noProof="0" dirty="0">
                          <a:solidFill>
                            <a:schemeClr val="accent1"/>
                          </a:solidFill>
                          <a:effectLst/>
                          <a:latin typeface="Neue Haas Unica W1G" panose="020B0504030206020203" pitchFamily="34" charset="0"/>
                          <a:ea typeface="+mn-ea"/>
                          <a:cs typeface="+mn-cs"/>
                        </a:rPr>
                        <a:t>10. – 24.</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err="1">
                          <a:solidFill>
                            <a:srgbClr val="0E2649"/>
                          </a:solidFill>
                          <a:effectLst/>
                          <a:latin typeface="Neue Haas Unica W1G" panose="020B0504030206020203" pitchFamily="34" charset="0"/>
                        </a:rPr>
                        <a:t>Caravan</a:t>
                      </a:r>
                      <a:r>
                        <a:rPr lang="fi-FI" sz="1500" b="0" i="0" u="none" strike="noStrike" dirty="0">
                          <a:solidFill>
                            <a:srgbClr val="0E2649"/>
                          </a:solidFill>
                          <a:effectLst/>
                          <a:latin typeface="Neue Haas Unica W1G" panose="020B0504030206020203" pitchFamily="34" charset="0"/>
                        </a:rPr>
                        <a:t>, Kippari, Kotimaa, Maatilan Pellervo, Matka, Metsälehti, Pelastustieto, Sana, Siivet, Super, Tiede Luonto, TM Rakennusmaailma, Ultra, Vapaussoturi, Yliopisto</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596374427"/>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kesäkuu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273563011"/>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2013">
                  <a:extLst>
                    <a:ext uri="{9D8B030D-6E8A-4147-A177-3AD203B41FA5}">
                      <a16:colId xmlns:a16="http://schemas.microsoft.com/office/drawing/2014/main" val="3436780004"/>
                    </a:ext>
                  </a:extLst>
                </a:gridCol>
                <a:gridCol w="2247422">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fi-FI" sz="1500" b="0" noProof="0" dirty="0">
                          <a:solidFill>
                            <a:schemeClr val="bg1"/>
                          </a:solidFill>
                          <a:latin typeface="Neue Haas Unica W1G"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+ 2 041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Kehittyvä kauppa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+ 1 398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+ 1 220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+ 1 105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+ 856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+ 779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Avecmedia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Femina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+ 428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357474695"/>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kesäkuu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62945559"/>
              </p:ext>
            </p:extLst>
          </p:nvPr>
        </p:nvGraphicFramePr>
        <p:xfrm>
          <a:off x="3703434" y="1410787"/>
          <a:ext cx="4785132" cy="304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260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Aitio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1234735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Talous &amp; Yhteiskunta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10202998"/>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KITA Kiinteistö &amp; 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0836369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09518919"/>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YouTubessa</a:t>
            </a:r>
            <a:r>
              <a:rPr lang="fi-FI" sz="3000" dirty="0">
                <a:solidFill>
                  <a:schemeClr val="accent1"/>
                </a:solidFill>
              </a:rPr>
              <a:t> TOP 10 / kesäkuu 2026</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3249409722"/>
              </p:ext>
            </p:extLst>
          </p:nvPr>
        </p:nvGraphicFramePr>
        <p:xfrm>
          <a:off x="3703434" y="1410786"/>
          <a:ext cx="4785132" cy="3294000"/>
        </p:xfrm>
        <a:graphic>
          <a:graphicData uri="http://schemas.openxmlformats.org/drawingml/2006/table">
            <a:tbl>
              <a:tblPr firstRow="1" bandRow="1">
                <a:tableStyleId>{72833802-FEF1-4C79-8D5D-14CF1EAF98D9}</a:tableStyleId>
              </a:tblPr>
              <a:tblGrid>
                <a:gridCol w="790189">
                  <a:extLst>
                    <a:ext uri="{9D8B030D-6E8A-4147-A177-3AD203B41FA5}">
                      <a16:colId xmlns:a16="http://schemas.microsoft.com/office/drawing/2014/main" val="3436780004"/>
                    </a:ext>
                  </a:extLst>
                </a:gridCol>
                <a:gridCol w="2129246">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2.</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3.</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4.</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144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 – 12.</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126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Eeva, Juoksija, Kotona, Liha ja ruoka, Moottori, Suomen Luonto, TAITO, 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+ 20</a:t>
                      </a:r>
                    </a:p>
                  </a:txBody>
                  <a:tcPr marL="9525" marR="9525" marT="126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44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kesäkuu 2026</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3025159683"/>
              </p:ext>
            </p:extLst>
          </p:nvPr>
        </p:nvGraphicFramePr>
        <p:xfrm>
          <a:off x="3703434" y="1410787"/>
          <a:ext cx="4785132" cy="401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309111033"/>
                  </a:ext>
                </a:extLst>
              </a:tr>
              <a:tr h="360000">
                <a:tc>
                  <a:txBody>
                    <a:bodyPr/>
                    <a:lstStyle/>
                    <a:p>
                      <a:pPr algn="ctr" fontAlgn="b"/>
                      <a:r>
                        <a:rPr lang="fi-FI" sz="1500" u="none" strike="noStrike" kern="1200" dirty="0">
                          <a:solidFill>
                            <a:schemeClr val="accent1"/>
                          </a:solidFill>
                          <a:effectLst/>
                          <a:latin typeface="Neue Haas Unica W1G" panose="020B0504030206020203" pitchFamily="34" charset="0"/>
                          <a:ea typeface="+mn-ea"/>
                          <a:cs typeface="+mn-cs"/>
                        </a:rPr>
                        <a:t>4.</a:t>
                      </a:r>
                      <a:endParaRPr lang="en-FI" sz="1500" u="none" strike="noStrike" kern="120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dirty="0">
                          <a:solidFill>
                            <a:schemeClr val="accent1"/>
                          </a:solidFill>
                          <a:effectLst/>
                          <a:latin typeface="Neue Haas Unica W1G" panose="020B0504030206020203" pitchFamily="34" charset="0"/>
                          <a:ea typeface="+mn-ea"/>
                          <a:cs typeface="+mn-cs"/>
                        </a:rPr>
                        <a:t>5.</a:t>
                      </a:r>
                      <a:endParaRPr lang="en-FI" sz="1500" u="none" strike="noStrike" kern="120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ctr" fontAlgn="b"/>
                      <a:r>
                        <a:rPr lang="fi-FI" sz="1500" u="none" strike="noStrike" kern="1200" dirty="0">
                          <a:solidFill>
                            <a:schemeClr val="accent1"/>
                          </a:solidFill>
                          <a:effectLst/>
                          <a:latin typeface="Neue Haas Unica W1G" panose="020B0504030206020203" pitchFamily="34" charset="0"/>
                          <a:ea typeface="+mn-ea"/>
                          <a:cs typeface="+mn-cs"/>
                        </a:rPr>
                        <a:t>6.</a:t>
                      </a:r>
                      <a:endParaRPr lang="en-FI" sz="1500" u="none" strike="noStrike" kern="120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Femina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88700644"/>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Threadsissa</a:t>
            </a:r>
            <a:r>
              <a:rPr lang="fi-FI" sz="3000" dirty="0">
                <a:solidFill>
                  <a:schemeClr val="accent1"/>
                </a:solidFill>
              </a:rPr>
              <a:t>  TOP 5 / kesäkuu 2026</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323815098"/>
              </p:ext>
            </p:extLst>
          </p:nvPr>
        </p:nvGraphicFramePr>
        <p:xfrm>
          <a:off x="3747090" y="1410788"/>
          <a:ext cx="4785132" cy="221207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+ 21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464780825"/>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someyleisö / </a:t>
            </a:r>
            <a:br>
              <a:rPr lang="fi-FI" sz="3200" dirty="0"/>
            </a:br>
            <a:r>
              <a:rPr lang="fi-FI" sz="3200" dirty="0"/>
              <a:t>kesäkuu 2026</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765481"/>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+ 0,4</a:t>
            </a:r>
          </a:p>
          <a:p>
            <a:pPr>
              <a:lnSpc>
                <a:spcPct val="100000"/>
              </a:lnSpc>
            </a:pPr>
            <a:r>
              <a:rPr lang="fi-FI" sz="1800" dirty="0">
                <a:solidFill>
                  <a:schemeClr val="bg2"/>
                </a:solidFill>
                <a:latin typeface="Neue Haas Unica W1G" panose="020B0504030206020203" pitchFamily="34" charset="0"/>
              </a:rPr>
              <a:t>Instagram	+ 0,3</a:t>
            </a:r>
          </a:p>
          <a:p>
            <a:pPr>
              <a:lnSpc>
                <a:spcPct val="100000"/>
              </a:lnSpc>
            </a:pPr>
            <a:r>
              <a:rPr lang="fi-FI" sz="1800" dirty="0">
                <a:solidFill>
                  <a:schemeClr val="bg2"/>
                </a:solidFill>
                <a:latin typeface="Neue Haas Unica W1G" panose="020B0504030206020203" pitchFamily="34" charset="0"/>
              </a:rPr>
              <a:t>X 		– 1,6</a:t>
            </a:r>
          </a:p>
          <a:p>
            <a:pPr>
              <a:lnSpc>
                <a:spcPct val="100000"/>
              </a:lnSpc>
            </a:pPr>
            <a:r>
              <a:rPr lang="fi-FI" sz="1800" dirty="0">
                <a:solidFill>
                  <a:schemeClr val="bg2"/>
                </a:solidFill>
                <a:latin typeface="Neue Haas Unica W1G" panose="020B0504030206020203" pitchFamily="34" charset="0"/>
              </a:rPr>
              <a:t>YouTube 	± 0,0</a:t>
            </a:r>
          </a:p>
          <a:p>
            <a:pPr>
              <a:lnSpc>
                <a:spcPct val="100000"/>
              </a:lnSpc>
            </a:pPr>
            <a:r>
              <a:rPr lang="fi-FI" sz="1800" dirty="0">
                <a:solidFill>
                  <a:schemeClr val="bg2"/>
                </a:solidFill>
                <a:latin typeface="Neue Haas Unica W1G" panose="020B0504030206020203" pitchFamily="34" charset="0"/>
              </a:rPr>
              <a:t>TikTok 		+ 0,3</a:t>
            </a:r>
          </a:p>
          <a:p>
            <a:pPr>
              <a:lnSpc>
                <a:spcPct val="100000"/>
              </a:lnSpc>
            </a:pPr>
            <a:r>
              <a:rPr lang="fi-FI" sz="1800" dirty="0">
                <a:solidFill>
                  <a:schemeClr val="bg2"/>
                </a:solidFill>
                <a:latin typeface="Neue Haas Unica W1G" panose="020B0504030206020203" pitchFamily="34" charset="0"/>
              </a:rPr>
              <a:t>LinkedIn 		+ 0,4</a:t>
            </a:r>
          </a:p>
          <a:p>
            <a:pPr>
              <a:lnSpc>
                <a:spcPct val="100000"/>
              </a:lnSpc>
            </a:pPr>
            <a:r>
              <a:rPr lang="fi-FI" sz="1800" dirty="0">
                <a:solidFill>
                  <a:schemeClr val="bg2"/>
                </a:solidFill>
                <a:latin typeface="Neue Haas Unica W1G" panose="020B0504030206020203" pitchFamily="34" charset="0"/>
              </a:rPr>
              <a:t>Threads 		+ 0,2</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949071738"/>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kesäkuu 2026</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3139526693"/>
              </p:ext>
            </p:extLst>
          </p:nvPr>
        </p:nvGraphicFramePr>
        <p:xfrm>
          <a:off x="3747090" y="1410787"/>
          <a:ext cx="4785132" cy="221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+ 172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KITA Kiinteistö &amp; 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 – 6.</a:t>
                      </a:r>
                      <a:endParaRPr lang="en-FI" sz="1500" u="none" strike="noStrike" kern="120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Taloustaito, </a:t>
                      </a:r>
                      <a:r>
                        <a:rPr lang="fi-FI" sz="1500" b="0" i="0" u="none" strike="noStrike" dirty="0" err="1">
                          <a:solidFill>
                            <a:srgbClr val="002649"/>
                          </a:solidFill>
                          <a:effectLst/>
                          <a:latin typeface="Neue Haas Unica W1G" panose="020B0504030206020203" pitchFamily="34" charset="0"/>
                        </a:rPr>
                        <a:t>Tivi</a:t>
                      </a:r>
                      <a:endParaRPr lang="fi-FI" sz="1500" b="0" i="0" u="none" strike="noStrike" dirty="0">
                        <a:solidFill>
                          <a:srgbClr val="00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88386957"/>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175 </a:t>
            </a:r>
            <a:r>
              <a:rPr lang="en-FI" sz="3400" dirty="0">
                <a:solidFill>
                  <a:schemeClr val="tx2"/>
                </a:solidFill>
                <a:latin typeface="Canela Medium" pitchFamily="2" charset="77"/>
              </a:rPr>
              <a:t>kpl) /</a:t>
            </a:r>
            <a:r>
              <a:rPr lang="fi-FI" sz="3400" dirty="0"/>
              <a:t> kesäkuu 2026</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Aitio     Aku Ankka     Anna     Antiikki &amp; Design     Apteekkarilehti     Apu     Arkkitehti     Arvopaperi     Ase &amp; Erä     Askel     Auto Bild Suomi     Automaatioväylä     Avecmedia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Energiauutiset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Enertec</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Erä     ET     Etikett</a:t>
            </a:r>
            <a:r>
              <a:rPr lang="fi-FI" sz="1600" dirty="0">
                <a:latin typeface="Neue Haas Unica W1G" panose="020B0504030206020203" pitchFamily="34" charset="0"/>
                <a:ea typeface="Aptos" panose="020B0004020202020204" pitchFamily="34" charset="0"/>
                <a:cs typeface="Times New Roman" panose="02020603050405020304" pitchFamily="18" charset="0"/>
              </a:rPr>
              <a:t>i     </a:t>
            </a:r>
            <a:r>
              <a:rPr lang="fi-FI" sz="1600" dirty="0" err="1">
                <a:latin typeface="Neue Haas Unica W1G" panose="020B0504030206020203" pitchFamily="34" charset="0"/>
                <a:ea typeface="Aptos" panose="020B0004020202020204" pitchFamily="34" charset="0"/>
                <a:cs typeface="Times New Roman" panose="02020603050405020304" pitchFamily="18" charset="0"/>
              </a:rPr>
              <a:t>Femina</a:t>
            </a:r>
            <a:r>
              <a:rPr lang="fi-FI" sz="1600" dirty="0">
                <a:latin typeface="Neue Haas Unica W1G" panose="020B0504030206020203" pitchFamily="34" charset="0"/>
                <a:ea typeface="Aptos" panose="020B0004020202020204" pitchFamily="34" charset="0"/>
                <a:cs typeface="Times New Roman" panose="02020603050405020304" pitchFamily="18" charset="0"/>
              </a:rPr>
              <a:t>	</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HR viesti     Hyvä Elämä     Hyvä terveys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Kauneus &amp; Terveys     Kehittyvä kauppa     Kello &amp; Kulta     Kemiamedia.fi     Kiertotalouden erikoislehti Uusiouutiset     Kiinteistö &amp; energia     Kippari     Kissafani     KITA Kiinteistö &amp; Talotekniikka     Kodin Kuvalehti     Kodin Pellervo     Koiramme     Kommuntorget – Finlands kommuntidning     Konekuriiri     Konepörssi     Koneviesti     Koti ja keittiö     Koti ja maaseutu     Kotiliesi     Kotiliesi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Kunto Plus     Käytännön Maamies     Lapsen Maailma     Liha ja ruoka     Luontaisterveys     Maailman Kuvalehti     Maalla     Maatilan Pellervo     Maku     Matka     Matkailulehti     Me Naiset     Meidän Mökki     Metsälehti     Metsänomistajan Aarre     Metsästys ja Kalastus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175 </a:t>
            </a:r>
            <a:r>
              <a:rPr lang="en-FI" sz="3400" dirty="0">
                <a:solidFill>
                  <a:schemeClr val="tx2"/>
                </a:solidFill>
                <a:latin typeface="Canela Medium" pitchFamily="2" charset="77"/>
              </a:rPr>
              <a:t>kpl) /</a:t>
            </a:r>
            <a:r>
              <a:rPr lang="fi-FI" sz="3400" dirty="0"/>
              <a:t> kesäkuu 2026</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Perusta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prointerior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Seura     Siivet     Soppa365     Suomen Hammaslääkärilehti     Suomen Kiinteistölehti     Suomen Kuvalehti     Suomen Luonto     Suomen Lääkärilehti     Suomen Sotilas     Super     Suuri Käsityö     Sähkömaailma     Taide     TAITO     Talentia     Talotekniikka     </a:t>
            </a:r>
            <a:r>
              <a:rPr lang="fi-FI" sz="1600" dirty="0">
                <a:latin typeface="Neue Haas Unica W1G" panose="020B0504030206020203" pitchFamily="34" charset="0"/>
                <a:ea typeface="Aptos" panose="020B0004020202020204" pitchFamily="34" charset="0"/>
                <a:cs typeface="Times New Roman" panose="02020603050405020304" pitchFamily="18" charset="0"/>
              </a:rPr>
              <a:t>Talous &amp; Yhteiskunta     </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Talouselämä     Taloustaito     TAUKO Magazine     Tee Itse     Tehy-lehti     Tekniikan Maailma     Tekniikka &amp; 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Tiede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Tiede</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Trendi     Tunne &amp; Mieli     Turun Aika     Tuulilasi     Työ Terveys Turvallisuus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Viherpiha     Viinilehti     Viisas Raha     Vinkki     Voi hyvin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4BAF3-7621-5774-573E-CF3712FB30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A4F523-2DB7-895C-1766-C40ADD1F8C94}"/>
              </a:ext>
            </a:extLst>
          </p:cNvPr>
          <p:cNvSpPr>
            <a:spLocks noGrp="1"/>
          </p:cNvSpPr>
          <p:nvPr>
            <p:ph type="title"/>
          </p:nvPr>
        </p:nvSpPr>
        <p:spPr>
          <a:xfrm>
            <a:off x="6553202" y="855364"/>
            <a:ext cx="5112325" cy="2101785"/>
          </a:xfrm>
        </p:spPr>
        <p:txBody>
          <a:bodyPr>
            <a:noAutofit/>
          </a:bodyPr>
          <a:lstStyle/>
          <a:p>
            <a:r>
              <a:rPr lang="fi-FI" sz="3000" dirty="0"/>
              <a:t>Tutkimus: Aikakauslehdet sitouttavat vieraskielisiä suomalaiseen yhteiskuntaan</a:t>
            </a:r>
            <a:endParaRPr lang="fi-FI" sz="3000" noProof="0" dirty="0"/>
          </a:p>
        </p:txBody>
      </p:sp>
      <p:sp>
        <p:nvSpPr>
          <p:cNvPr id="8" name="Content Placeholder 4">
            <a:extLst>
              <a:ext uri="{FF2B5EF4-FFF2-40B4-BE49-F238E27FC236}">
                <a16:creationId xmlns:a16="http://schemas.microsoft.com/office/drawing/2014/main" id="{20821AB1-C51F-E288-5BC8-3EB76AD97D17}"/>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A691BFB8-03F2-8913-8DAB-BC3AA17ADEAD}"/>
              </a:ext>
            </a:extLst>
          </p:cNvPr>
          <p:cNvSpPr txBox="1">
            <a:spLocks/>
          </p:cNvSpPr>
          <p:nvPr/>
        </p:nvSpPr>
        <p:spPr>
          <a:xfrm>
            <a:off x="6553202" y="3429000"/>
            <a:ext cx="4797425" cy="18824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Suomessa on jo yli 600 000 äidinkielenään muuta kuin suomea tai ruotsia puhuvaa, ja joukko kasvaa koko ajan. Miten he kokevat suomalaiset aikakauslehtien sisällöt ja miten he käyttävät mediaa? Vieraskielisten suhtautumista aikakauslehtiin tutkittiin ensimmäistä kertaa.</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 </a:t>
            </a:r>
            <a:endParaRPr lang="fi-FI" sz="1600" dirty="0">
              <a:solidFill>
                <a:schemeClr val="tx2"/>
              </a:solidFill>
              <a:latin typeface="Neue Haas Unica W1G" panose="020B0504030206020203" pitchFamily="34" charset="0"/>
            </a:endParaRPr>
          </a:p>
        </p:txBody>
      </p:sp>
      <p:pic>
        <p:nvPicPr>
          <p:cNvPr id="5" name="Picture Placeholder 4">
            <a:extLst>
              <a:ext uri="{FF2B5EF4-FFF2-40B4-BE49-F238E27FC236}">
                <a16:creationId xmlns:a16="http://schemas.microsoft.com/office/drawing/2014/main" id="{D0A3AC61-057C-9835-CA7C-F87A174F87D4}"/>
              </a:ext>
            </a:extLst>
          </p:cNvPr>
          <p:cNvPicPr>
            <a:picLocks noGrp="1" noChangeAspect="1"/>
          </p:cNvPicPr>
          <p:nvPr>
            <p:ph type="pic" idx="1"/>
          </p:nvPr>
        </p:nvPicPr>
        <p:blipFill>
          <a:blip r:embed="rId4"/>
          <a:srcRect l="26875" r="26875"/>
          <a:stretch>
            <a:fillRect/>
          </a:stretch>
        </p:blipFill>
        <p:spPr>
          <a:prstGeom prst="rect">
            <a:avLst/>
          </a:prstGeom>
        </p:spPr>
      </p:pic>
    </p:spTree>
    <p:extLst>
      <p:ext uri="{BB962C8B-B14F-4D97-AF65-F5344CB8AC3E}">
        <p14:creationId xmlns:p14="http://schemas.microsoft.com/office/powerpoint/2010/main" val="823485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028197"/>
            <a:ext cx="5112325" cy="2101785"/>
          </a:xfrm>
        </p:spPr>
        <p:txBody>
          <a:bodyPr>
            <a:noAutofit/>
          </a:bodyPr>
          <a:lstStyle/>
          <a:p>
            <a:r>
              <a:rPr lang="fi-FI" sz="3000" dirty="0" err="1"/>
              <a:t>Aikakausmedioiden</a:t>
            </a:r>
            <a:r>
              <a:rPr lang="fi-FI" sz="3000" dirty="0"/>
              <a:t> tilaustuotot olivat 183 miljoonaa euroa</a:t>
            </a:r>
            <a:endParaRPr lang="fi-FI" sz="3000" noProof="0" dirty="0"/>
          </a:p>
        </p:txBody>
      </p:sp>
      <p:sp>
        <p:nvSpPr>
          <p:cNvPr id="8" name="Content Placeholder 4">
            <a:extLst>
              <a:ext uri="{FF2B5EF4-FFF2-40B4-BE49-F238E27FC236}">
                <a16:creationId xmlns:a16="http://schemas.microsoft.com/office/drawing/2014/main" id="{2A38128D-9433-CBAC-40B7-4DBD48896857}"/>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A31F6CFF-E538-0FFE-22A0-ED57C74FCA7E}"/>
              </a:ext>
            </a:extLst>
          </p:cNvPr>
          <p:cNvSpPr txBox="1">
            <a:spLocks/>
          </p:cNvSpPr>
          <p:nvPr/>
        </p:nvSpPr>
        <p:spPr>
          <a:xfrm>
            <a:off x="6553202" y="3285222"/>
            <a:ext cx="4797425" cy="18824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Aikakausmediat keräsivät 183 miljoonaa euroa printti- ja digitilauksista vuonna 2025. Tuotot laskivat hieman edellisvuodesta, mutta tilaukset tuovat edelleen valtaosan </a:t>
            </a:r>
            <a:r>
              <a:rPr lang="fi-FI" sz="1600" dirty="0" err="1"/>
              <a:t>aikakausmedioiden</a:t>
            </a:r>
            <a:r>
              <a:rPr lang="fi-FI" sz="1600" dirty="0"/>
              <a:t> tuloista.</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 </a:t>
            </a:r>
            <a:endParaRPr lang="fi-FI" sz="1600" dirty="0">
              <a:solidFill>
                <a:schemeClr val="tx2"/>
              </a:solidFill>
              <a:latin typeface="Neue Haas Unica W1G" panose="020B0504030206020203" pitchFamily="34" charset="0"/>
            </a:endParaRPr>
          </a:p>
        </p:txBody>
      </p:sp>
      <p:pic>
        <p:nvPicPr>
          <p:cNvPr id="5" name="Picture Placeholder 4">
            <a:extLst>
              <a:ext uri="{FF2B5EF4-FFF2-40B4-BE49-F238E27FC236}">
                <a16:creationId xmlns:a16="http://schemas.microsoft.com/office/drawing/2014/main" id="{ED7C00C6-BF88-8DBC-DC8F-0FDC4E7473F7}"/>
              </a:ext>
            </a:extLst>
          </p:cNvPr>
          <p:cNvPicPr>
            <a:picLocks noGrp="1" noChangeAspect="1"/>
          </p:cNvPicPr>
          <p:nvPr>
            <p:ph type="pic" idx="1"/>
          </p:nvPr>
        </p:nvPicPr>
        <p:blipFill>
          <a:blip r:embed="rId4"/>
          <a:srcRect l="26875" r="26875"/>
          <a:stretch>
            <a:fillRect/>
          </a:stretch>
        </p:blipFill>
        <p:spPr>
          <a:prstGeom prst="rect">
            <a:avLst/>
          </a:prstGeom>
        </p:spPr>
      </p:pic>
    </p:spTree>
    <p:extLst>
      <p:ext uri="{BB962C8B-B14F-4D97-AF65-F5344CB8AC3E}">
        <p14:creationId xmlns:p14="http://schemas.microsoft.com/office/powerpoint/2010/main" val="3694643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70900-6C8C-5912-9FBD-A776654FDD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7B478F-A013-A927-4805-49D486B99AC6}"/>
              </a:ext>
            </a:extLst>
          </p:cNvPr>
          <p:cNvSpPr>
            <a:spLocks noGrp="1"/>
          </p:cNvSpPr>
          <p:nvPr>
            <p:ph type="title"/>
          </p:nvPr>
        </p:nvSpPr>
        <p:spPr>
          <a:xfrm>
            <a:off x="6553202" y="1327215"/>
            <a:ext cx="5112325" cy="2101785"/>
          </a:xfrm>
        </p:spPr>
        <p:txBody>
          <a:bodyPr>
            <a:noAutofit/>
          </a:bodyPr>
          <a:lstStyle/>
          <a:p>
            <a:r>
              <a:rPr lang="fi-FI" sz="3000" dirty="0"/>
              <a:t>Uudistunut alkoholilaki vapautti väkevien alkoholi-juomien mainonnan verkossa – tätä se tarkoittaa </a:t>
            </a:r>
            <a:r>
              <a:rPr lang="fi-FI" sz="3000" dirty="0" err="1"/>
              <a:t>aikkareille</a:t>
            </a:r>
            <a:endParaRPr lang="fi-FI" sz="3000" noProof="0" dirty="0"/>
          </a:p>
        </p:txBody>
      </p:sp>
      <p:sp>
        <p:nvSpPr>
          <p:cNvPr id="8" name="Content Placeholder 4">
            <a:extLst>
              <a:ext uri="{FF2B5EF4-FFF2-40B4-BE49-F238E27FC236}">
                <a16:creationId xmlns:a16="http://schemas.microsoft.com/office/drawing/2014/main" id="{722CA4A0-6F60-8E8B-5039-5FC24CA4B95C}"/>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70C1153E-7EA5-44F5-B26F-A339E84C292D}"/>
              </a:ext>
            </a:extLst>
          </p:cNvPr>
          <p:cNvSpPr txBox="1">
            <a:spLocks/>
          </p:cNvSpPr>
          <p:nvPr/>
        </p:nvSpPr>
        <p:spPr>
          <a:xfrm>
            <a:off x="6553202" y="3429000"/>
            <a:ext cx="4797425" cy="18824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Alkoholilaki uudistui ja vapautti väkevien mainonnan verkossa. Painetuissa sanoma- ja aikakauslehdissä väkevien mainonta on edelleen kiellettyä.</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 </a:t>
            </a:r>
            <a:endParaRPr lang="fi-FI" sz="1600" dirty="0">
              <a:solidFill>
                <a:schemeClr val="tx2"/>
              </a:solidFill>
              <a:latin typeface="Neue Haas Unica W1G" panose="020B0504030206020203" pitchFamily="34" charset="0"/>
            </a:endParaRPr>
          </a:p>
        </p:txBody>
      </p:sp>
      <p:pic>
        <p:nvPicPr>
          <p:cNvPr id="5" name="Picture Placeholder 4">
            <a:extLst>
              <a:ext uri="{FF2B5EF4-FFF2-40B4-BE49-F238E27FC236}">
                <a16:creationId xmlns:a16="http://schemas.microsoft.com/office/drawing/2014/main" id="{58FA879C-99F7-C7AD-9CB6-FA1080E80696}"/>
              </a:ext>
            </a:extLst>
          </p:cNvPr>
          <p:cNvPicPr>
            <a:picLocks noGrp="1" noChangeAspect="1"/>
          </p:cNvPicPr>
          <p:nvPr>
            <p:ph type="pic" idx="1"/>
          </p:nvPr>
        </p:nvPicPr>
        <p:blipFill>
          <a:blip r:embed="rId4"/>
          <a:srcRect l="35237" r="18513"/>
          <a:stretch>
            <a:fillRect/>
          </a:stretch>
        </p:blipFill>
        <p:spPr>
          <a:xfrm>
            <a:off x="0" y="0"/>
            <a:ext cx="5638798" cy="6858000"/>
          </a:xfrm>
          <a:prstGeom prst="rect">
            <a:avLst/>
          </a:prstGeom>
        </p:spPr>
      </p:pic>
    </p:spTree>
    <p:extLst>
      <p:ext uri="{BB962C8B-B14F-4D97-AF65-F5344CB8AC3E}">
        <p14:creationId xmlns:p14="http://schemas.microsoft.com/office/powerpoint/2010/main" val="3303530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kesäkuu 2026</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kesäkuussa</a:t>
            </a:r>
          </a:p>
          <a:p>
            <a:br>
              <a:rPr lang="fi-FI" sz="1000" dirty="0">
                <a:solidFill>
                  <a:schemeClr val="bg2"/>
                </a:solidFill>
              </a:rPr>
            </a:br>
            <a:r>
              <a:rPr lang="fi-FI" dirty="0">
                <a:solidFill>
                  <a:schemeClr val="bg2"/>
                </a:solidFill>
                <a:latin typeface="Neue Haas Unica W1G" panose="020B0504030206020203" pitchFamily="34" charset="0"/>
              </a:rPr>
              <a:t>Kaikki kanavat	+ 30 355</a:t>
            </a:r>
          </a:p>
          <a:p>
            <a:r>
              <a:rPr lang="fi-FI" dirty="0">
                <a:solidFill>
                  <a:schemeClr val="bg2"/>
                </a:solidFill>
                <a:latin typeface="Neue Haas Unica W1G" panose="020B0504030206020203" pitchFamily="34" charset="0"/>
              </a:rPr>
              <a:t>Facebook  	+ 11 001</a:t>
            </a:r>
          </a:p>
          <a:p>
            <a:r>
              <a:rPr lang="fi-FI" dirty="0">
                <a:solidFill>
                  <a:schemeClr val="bg2"/>
                </a:solidFill>
                <a:latin typeface="Neue Haas Unica W1G" panose="020B0504030206020203" pitchFamily="34" charset="0"/>
              </a:rPr>
              <a:t>Instagram  	+ 15 629</a:t>
            </a:r>
          </a:p>
          <a:p>
            <a:r>
              <a:rPr lang="fi-FI" dirty="0">
                <a:solidFill>
                  <a:schemeClr val="bg2"/>
                </a:solidFill>
                <a:latin typeface="Neue Haas Unica W1G" panose="020B0504030206020203" pitchFamily="34" charset="0"/>
              </a:rPr>
              <a:t>X  		– 298</a:t>
            </a:r>
          </a:p>
          <a:p>
            <a:r>
              <a:rPr lang="fi-FI" dirty="0">
                <a:solidFill>
                  <a:schemeClr val="bg2"/>
                </a:solidFill>
                <a:latin typeface="Neue Haas Unica W1G" panose="020B0504030206020203" pitchFamily="34" charset="0"/>
              </a:rPr>
              <a:t>YouTube		+ 588</a:t>
            </a:r>
          </a:p>
          <a:p>
            <a:r>
              <a:rPr lang="fi-FI" dirty="0">
                <a:solidFill>
                  <a:schemeClr val="bg2"/>
                </a:solidFill>
                <a:latin typeface="Neue Haas Unica W1G" panose="020B0504030206020203" pitchFamily="34" charset="0"/>
              </a:rPr>
              <a:t>TikTok  		+ 1 907</a:t>
            </a:r>
          </a:p>
          <a:p>
            <a:r>
              <a:rPr lang="fi-FI" dirty="0">
                <a:solidFill>
                  <a:schemeClr val="bg2"/>
                </a:solidFill>
                <a:latin typeface="Neue Haas Unica W1G" panose="020B0504030206020203" pitchFamily="34" charset="0"/>
              </a:rPr>
              <a:t>LinkedIn  		+ 1 239</a:t>
            </a:r>
          </a:p>
          <a:p>
            <a:r>
              <a:rPr lang="fi-FI" dirty="0">
                <a:solidFill>
                  <a:schemeClr val="bg2"/>
                </a:solidFill>
                <a:latin typeface="Neue Haas Unica W1G" panose="020B0504030206020203" pitchFamily="34" charset="0"/>
              </a:rPr>
              <a:t>Threads  		+ 289</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6800677"/>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LinkedInissa ja Threadsissa.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kesäkuu 2026</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175 aikakausmediaa, joilla oli käytössään yhteensä 451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2,6</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955559715"/>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kesäkuu 2026</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31 519</a:t>
            </a:r>
            <a:endParaRPr lang="fi-FI" sz="4000" b="1" dirty="0">
              <a:solidFill>
                <a:schemeClr val="bg2"/>
              </a:solidFill>
              <a:latin typeface="Neue Haas Unica W1G" panose="020B0504030206020203" pitchFamily="34" charset="0"/>
            </a:endParaRP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86534055"/>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577577890"/>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6/2025 – 6/2026</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733980960"/>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6/2025 – 6/2026</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37619895"/>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6/2025 – 6/2026</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0b2d0627081c63db6a69bd3df2a8ae42">
  <xsd:schema xmlns:xsd="http://www.w3.org/2001/XMLSchema" xmlns:xs="http://www.w3.org/2001/XMLSchema" xmlns:p="http://schemas.microsoft.com/office/2006/metadata/properties" xmlns:ns2="b8458977-e6f2-40e9-9621-96f4298c6bbe" targetNamespace="http://schemas.microsoft.com/office/2006/metadata/properties" ma:root="true" ma:fieldsID="51fe2a09710c29757513715f4c2684b4"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304110-C6AC-4B92-8A9D-4AE7E9834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21824-3573-4170-BB97-352BE88B69B2}">
  <ds:schemaRef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b8458977-e6f2-40e9-9621-96f4298c6bbe"/>
    <ds:schemaRef ds:uri="http://www.w3.org/XML/1998/namespace"/>
    <ds:schemaRef ds:uri="http://purl.org/dc/terms/"/>
  </ds:schemaRefs>
</ds:datastoreItem>
</file>

<file path=customXml/itemProps3.xml><?xml version="1.0" encoding="utf-8"?>
<ds:datastoreItem xmlns:ds="http://schemas.openxmlformats.org/officeDocument/2006/customXml" ds:itemID="{76BD3844-D0FB-414D-A452-15FC55E587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22939</TotalTime>
  <Words>2713</Words>
  <Application>Microsoft Macintosh PowerPoint</Application>
  <PresentationFormat>Widescreen</PresentationFormat>
  <Paragraphs>834</Paragraphs>
  <Slides>39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Clattering</vt:lpstr>
      <vt:lpstr>Neue Haas Unica W1G</vt:lpstr>
      <vt:lpstr>Neue Haas Unica W1G Light</vt:lpstr>
      <vt:lpstr>Canela Medium</vt:lpstr>
      <vt:lpstr>Neue Haas Unica W1G Medium</vt:lpstr>
      <vt:lpstr>Arial</vt:lpstr>
      <vt:lpstr>Neue Haas Unica Pro</vt:lpstr>
      <vt:lpstr>Office Theme</vt:lpstr>
      <vt:lpstr>PowerPoint Presentation</vt:lpstr>
      <vt:lpstr>Suomen Luonto on jälleen suurin – seuraajia yli  276 300</vt:lpstr>
      <vt:lpstr>Aikakausmedioiden someyleisö /  kesäkuu 2026</vt:lpstr>
      <vt:lpstr>Aikakausmedioiden seuraajamäärä / kesäkuu 2026</vt:lpstr>
      <vt:lpstr>Aikakausmedioiden sometilien määrä / kesäkuu 2026</vt:lpstr>
      <vt:lpstr>Yleisön keskimääräinen koko /  kesäkuu 2026</vt:lpstr>
      <vt:lpstr>Yleisömäärä kaikissa somekanavissa  6/2025 – 6/2026</vt:lpstr>
      <vt:lpstr>Yleisömäärä Facebookissa  6/2025 – 6/2026</vt:lpstr>
      <vt:lpstr>Yleisömäärä Instagramissa  6/2025 – 6/2026</vt:lpstr>
      <vt:lpstr>Yleisömäärä X:ssä  6/2025 – 6/2026</vt:lpstr>
      <vt:lpstr>Yleisömäärä YouTubessa  6/2025 – 6/2026</vt:lpstr>
      <vt:lpstr>Yleisömäärä TikTokissa  6/2025 – 6/2026</vt:lpstr>
      <vt:lpstr>Yleisömäärä LinkedInissa  6/2025 – 6/2026</vt:lpstr>
      <vt:lpstr>Yleisömäärä Threadsissa  6/2025 – 6/2026</vt:lpstr>
      <vt:lpstr>Somen suurimmat</vt:lpstr>
      <vt:lpstr>Eniten seuraajia kaikissa kanavissa TOP 20 / kesäkuu 2026</vt:lpstr>
      <vt:lpstr>Eniten seuraajia Facebookissa TOP 20 / kesäkuu 2026</vt:lpstr>
      <vt:lpstr>Eniten seuraajia Instagramissa TOP 20 / kesäkuu 2026</vt:lpstr>
      <vt:lpstr>Eniten seuraajia X:ssä TOP 20 / kesäkuu 2026</vt:lpstr>
      <vt:lpstr>Eniten seuraajia YouTubessa ja TikTokissa TOP 10 /  kesäkuu 2026</vt:lpstr>
      <vt:lpstr>Eniten seuraajia LinkedInissa ja Threadsissa  TOP 10 /  kesäkuu 2026</vt:lpstr>
      <vt:lpstr>Eniten yleisöään  kasvattaneet</vt:lpstr>
      <vt:lpstr>Eniten uusia seuraajia kaikissa kanavissa TOP 20 / kesäkuu 2026</vt:lpstr>
      <vt:lpstr>Eniten uusia seuraajia Facebookissa TOP 10 / kesäkuu 2026</vt:lpstr>
      <vt:lpstr>Eniten uusia seuraajia Instagramissa TOP 10 / kesäkuu 2026</vt:lpstr>
      <vt:lpstr>Eniten uusia seuraajia X:ssä TOP 10 / kesäkuu 2026</vt:lpstr>
      <vt:lpstr>Eniten uusia seuraajia YouTubessa TOP 10 / kesäkuu 2026</vt:lpstr>
      <vt:lpstr>Eniten uusia seuraajia Tiktokissa TOP 10 / kesäkuu 2026</vt:lpstr>
      <vt:lpstr>Eniten uusia seuraajia Threadsissa  TOP 5 / kesäkuu 2026</vt:lpstr>
      <vt:lpstr>Eniten uusia seuraajia Linkedinissa TOP 5 / kesäkuu 2026</vt:lpstr>
      <vt:lpstr>Seuratut mediat</vt:lpstr>
      <vt:lpstr>Seurannassa olleet mediat (175 kpl) / kesäkuu 2026</vt:lpstr>
      <vt:lpstr>Seurannassa olleet mediat (175 kpl) / kesäkuu 2026</vt:lpstr>
      <vt:lpstr>Ajankohtaista  aikakausmedioista</vt:lpstr>
      <vt:lpstr>Tutkimus: Aikakauslehdet sitouttavat vieraskielisiä suomalaiseen yhteiskuntaan</vt:lpstr>
      <vt:lpstr>Aikakausmedioiden tilaustuotot olivat 183 miljoonaa euroa</vt:lpstr>
      <vt:lpstr>Uudistunut alkoholilaki vapautti väkevien alkoholi-juomien mainonnan verkossa – tätä se tarkoittaa aikkareille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957</cp:revision>
  <dcterms:created xsi:type="dcterms:W3CDTF">2021-01-05T09:04:45Z</dcterms:created>
  <dcterms:modified xsi:type="dcterms:W3CDTF">2026-07-02T11:26:18Z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