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45"/>
  </p:notesMasterIdLst>
  <p:handoutMasterIdLst>
    <p:handoutMasterId r:id="rId46"/>
  </p:handoutMasterIdLst>
  <p:sldIdLst>
    <p:sldId id="1308" r:id="rId5"/>
    <p:sldId id="1258" r:id="rId6"/>
    <p:sldId id="1259" r:id="rId7"/>
    <p:sldId id="1260" r:id="rId8"/>
    <p:sldId id="1261" r:id="rId9"/>
    <p:sldId id="1262" r:id="rId10"/>
    <p:sldId id="1263" r:id="rId11"/>
    <p:sldId id="1264" r:id="rId12"/>
    <p:sldId id="1265" r:id="rId13"/>
    <p:sldId id="1266" r:id="rId14"/>
    <p:sldId id="1267" r:id="rId15"/>
    <p:sldId id="1269" r:id="rId16"/>
    <p:sldId id="1288" r:id="rId17"/>
    <p:sldId id="1295" r:id="rId18"/>
    <p:sldId id="1270" r:id="rId19"/>
    <p:sldId id="1203" r:id="rId20"/>
    <p:sldId id="1204" r:id="rId21"/>
    <p:sldId id="1205" r:id="rId22"/>
    <p:sldId id="1206" r:id="rId23"/>
    <p:sldId id="1207" r:id="rId24"/>
    <p:sldId id="1289" r:id="rId25"/>
    <p:sldId id="1271" r:id="rId26"/>
    <p:sldId id="1272" r:id="rId27"/>
    <p:sldId id="1273" r:id="rId28"/>
    <p:sldId id="1274" r:id="rId29"/>
    <p:sldId id="1275" r:id="rId30"/>
    <p:sldId id="1296" r:id="rId31"/>
    <p:sldId id="1297" r:id="rId32"/>
    <p:sldId id="1298" r:id="rId33"/>
    <p:sldId id="1299" r:id="rId34"/>
    <p:sldId id="1276" r:id="rId35"/>
    <p:sldId id="1277" r:id="rId36"/>
    <p:sldId id="1278" r:id="rId37"/>
    <p:sldId id="1279" r:id="rId38"/>
    <p:sldId id="1280" r:id="rId39"/>
    <p:sldId id="1306" r:id="rId40"/>
    <p:sldId id="1307" r:id="rId41"/>
    <p:sldId id="1281" r:id="rId42"/>
    <p:sldId id="1285" r:id="rId43"/>
    <p:sldId id="1286" r:id="rId44"/>
  </p:sldIdLst>
  <p:sldSz cx="12192000" cy="6858000"/>
  <p:notesSz cx="6858000" cy="9144000"/>
  <p:embeddedFontLst>
    <p:embeddedFont>
      <p:font typeface="Canela Medium" pitchFamily="2" charset="77"/>
      <p:regular r:id="rId47"/>
    </p:embeddedFont>
    <p:embeddedFont>
      <p:font typeface="Clattering" pitchFamily="2" charset="0"/>
      <p:regular r:id="rId48"/>
    </p:embeddedFont>
    <p:embeddedFont>
      <p:font typeface="Neue Haas Unica Pro" panose="020B0504030206020203" pitchFamily="34" charset="77"/>
      <p:regular r:id="rId49"/>
      <p:bold r:id="rId50"/>
      <p:italic r:id="rId51"/>
      <p:boldItalic r:id="rId52"/>
    </p:embeddedFont>
    <p:embeddedFont>
      <p:font typeface="Neue Haas Unica W1G" panose="020B0504030206020203" pitchFamily="34" charset="0"/>
      <p:regular r:id="rId53"/>
      <p:bold r:id="rId54"/>
      <p:italic r:id="rId55"/>
      <p:boldItalic r:id="rId56"/>
    </p:embeddedFont>
    <p:embeddedFont>
      <p:font typeface="Neue Haas Unica W1G Light" panose="020B0404030206020203" pitchFamily="34" charset="0"/>
      <p:regular r:id="rId57"/>
      <p:italic r:id="rId58"/>
    </p:embeddedFont>
    <p:embeddedFont>
      <p:font typeface="Neue Haas Unica W1G Medium" panose="020B0504030206020203" pitchFamily="34" charset="0"/>
      <p:regular r:id="rId59"/>
      <p:italic r:id="rId60"/>
    </p:embeddedFont>
  </p:embeddedFontLst>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49"/>
    <a:srgbClr val="0E2649"/>
    <a:srgbClr val="D1D1D1"/>
    <a:srgbClr val="FFC1C1"/>
    <a:srgbClr val="FF6464"/>
    <a:srgbClr val="D9D9D9"/>
    <a:srgbClr val="9CFFF8"/>
    <a:srgbClr val="F4CF67"/>
    <a:srgbClr val="FFF6FA"/>
    <a:srgbClr val="F5F4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40" autoAdjust="0"/>
    <p:restoredTop sz="96164" autoAdjust="0"/>
  </p:normalViewPr>
  <p:slideViewPr>
    <p:cSldViewPr snapToGrid="0" snapToObjects="1">
      <p:cViewPr varScale="1">
        <p:scale>
          <a:sx n="122" d="100"/>
          <a:sy n="122" d="100"/>
        </p:scale>
        <p:origin x="672" y="200"/>
      </p:cViewPr>
      <p:guideLst/>
    </p:cSldViewPr>
  </p:slideViewPr>
  <p:notesTextViewPr>
    <p:cViewPr>
      <p:scale>
        <a:sx n="75" d="100"/>
        <a:sy n="75" d="100"/>
      </p:scale>
      <p:origin x="0" y="0"/>
    </p:cViewPr>
  </p:notesTextViewPr>
  <p:sorterViewPr>
    <p:cViewPr>
      <p:scale>
        <a:sx n="80" d="100"/>
        <a:sy n="80" d="100"/>
      </p:scale>
      <p:origin x="0" y="0"/>
    </p:cViewPr>
  </p:sorterViewPr>
  <p:notesViewPr>
    <p:cSldViewPr snapToGrid="0" snapToObjects="1">
      <p:cViewPr varScale="1">
        <p:scale>
          <a:sx n="135" d="100"/>
          <a:sy n="135" d="100"/>
        </p:scale>
        <p:origin x="356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font" Target="fonts/font12.fntdata"/><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59" Type="http://schemas.openxmlformats.org/officeDocument/2006/relationships/font" Target="fonts/font1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8.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6.fntdata"/><Relationship Id="rId60"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310410486084113"/>
          <c:y val="0.20910698454671905"/>
          <c:w val="0.50136964670260364"/>
          <c:h val="0.77371865972276088"/>
        </c:manualLayout>
      </c:layout>
      <c:doughnutChart>
        <c:varyColors val="1"/>
        <c:ser>
          <c:idx val="0"/>
          <c:order val="0"/>
          <c:tx>
            <c:strRef>
              <c:f>Sheet1!$B$2</c:f>
              <c:strCache>
                <c:ptCount val="1"/>
                <c:pt idx="0">
                  <c:v>2 699 947</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140B-734D-93E7-21C5B1CA5F1D}"/>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140B-734D-93E7-21C5B1CA5F1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40B-734D-93E7-21C5B1CA5F1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40B-734D-93E7-21C5B1CA5F1D}"/>
              </c:ext>
            </c:extLst>
          </c:dPt>
          <c:dPt>
            <c:idx val="4"/>
            <c:bubble3D val="0"/>
            <c:spPr>
              <a:solidFill>
                <a:schemeClr val="tx1"/>
              </a:solidFill>
              <a:ln w="19050">
                <a:solidFill>
                  <a:schemeClr val="lt1"/>
                </a:solidFill>
              </a:ln>
              <a:effectLst/>
            </c:spPr>
            <c:extLst>
              <c:ext xmlns:c16="http://schemas.microsoft.com/office/drawing/2014/chart" uri="{C3380CC4-5D6E-409C-BE32-E72D297353CC}">
                <c16:uniqueId val="{00000009-F2A1-F046-A0A2-3730BFE713C2}"/>
              </c:ext>
            </c:extLst>
          </c:dPt>
          <c:dPt>
            <c:idx val="5"/>
            <c:bubble3D val="0"/>
            <c:spPr>
              <a:solidFill>
                <a:schemeClr val="accent2">
                  <a:lumMod val="20000"/>
                  <a:lumOff val="80000"/>
                </a:schemeClr>
              </a:solidFill>
              <a:ln w="19050">
                <a:solidFill>
                  <a:schemeClr val="lt1"/>
                </a:solidFill>
              </a:ln>
              <a:effectLst/>
            </c:spPr>
            <c:extLst>
              <c:ext xmlns:c16="http://schemas.microsoft.com/office/drawing/2014/chart" uri="{C3380CC4-5D6E-409C-BE32-E72D297353CC}">
                <c16:uniqueId val="{0000000B-B715-4D6D-A322-ED98AB6F2DBC}"/>
              </c:ext>
            </c:extLst>
          </c:dPt>
          <c:dPt>
            <c:idx val="6"/>
            <c:bubble3D val="0"/>
            <c:spPr>
              <a:solidFill>
                <a:schemeClr val="accent6"/>
              </a:solidFill>
              <a:ln w="19050">
                <a:solidFill>
                  <a:schemeClr val="lt1"/>
                </a:solidFill>
              </a:ln>
              <a:effectLst/>
            </c:spPr>
            <c:extLst>
              <c:ext xmlns:c16="http://schemas.microsoft.com/office/drawing/2014/chart" uri="{C3380CC4-5D6E-409C-BE32-E72D297353CC}">
                <c16:uniqueId val="{0000000D-AD71-4A10-95CA-A8F89AAADCB0}"/>
              </c:ext>
            </c:extLst>
          </c:dPt>
          <c:dLbls>
            <c:dLbl>
              <c:idx val="0"/>
              <c:layout>
                <c:manualLayout>
                  <c:x val="0.1654471632976528"/>
                  <c:y val="-1.2858382743611728E-3"/>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40B-734D-93E7-21C5B1CA5F1D}"/>
                </c:ext>
              </c:extLst>
            </c:dLbl>
            <c:dLbl>
              <c:idx val="1"/>
              <c:layout>
                <c:manualLayout>
                  <c:x val="-0.17046071370061208"/>
                  <c:y val="9.2045063635998015E-2"/>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40B-734D-93E7-21C5B1CA5F1D}"/>
                </c:ext>
              </c:extLst>
            </c:dLbl>
            <c:dLbl>
              <c:idx val="2"/>
              <c:layout>
                <c:manualLayout>
                  <c:x val="-0.19552846571540802"/>
                  <c:y val="6.6076962612536816E-2"/>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40B-734D-93E7-21C5B1CA5F1D}"/>
                </c:ext>
              </c:extLst>
            </c:dLbl>
            <c:dLbl>
              <c:idx val="3"/>
              <c:layout>
                <c:manualLayout>
                  <c:x val="-0.25151317767641018"/>
                  <c:y val="-3.1621142411690076E-2"/>
                </c:manualLayout>
              </c:layout>
              <c:showLegendKey val="1"/>
              <c:showVal val="0"/>
              <c:showCatName val="1"/>
              <c:showSerName val="0"/>
              <c:showPercent val="1"/>
              <c:showBubbleSize val="0"/>
              <c:extLst>
                <c:ext xmlns:c15="http://schemas.microsoft.com/office/drawing/2012/chart" uri="{CE6537A1-D6FC-4f65-9D91-7224C49458BB}">
                  <c15:layout>
                    <c:manualLayout>
                      <c:w val="0.21030264869420695"/>
                      <c:h val="0.15526673532244012"/>
                    </c:manualLayout>
                  </c15:layout>
                </c:ext>
                <c:ext xmlns:c16="http://schemas.microsoft.com/office/drawing/2014/chart" uri="{C3380CC4-5D6E-409C-BE32-E72D297353CC}">
                  <c16:uniqueId val="{00000007-140B-734D-93E7-21C5B1CA5F1D}"/>
                </c:ext>
              </c:extLst>
            </c:dLbl>
            <c:dLbl>
              <c:idx val="4"/>
              <c:layout>
                <c:manualLayout>
                  <c:x val="-0.15876242942704066"/>
                  <c:y val="-0.15772358344924567"/>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2A1-F046-A0A2-3730BFE713C2}"/>
                </c:ext>
              </c:extLst>
            </c:dLbl>
            <c:dLbl>
              <c:idx val="5"/>
              <c:layout>
                <c:manualLayout>
                  <c:x val="-3.2588077619234726E-2"/>
                  <c:y val="-0.19304205898537211"/>
                </c:manualLayout>
              </c:layout>
              <c:showLegendKey val="1"/>
              <c:showVal val="0"/>
              <c:showCatName val="1"/>
              <c:showSerName val="0"/>
              <c:showPercent val="1"/>
              <c:showBubbleSize val="0"/>
              <c:extLst>
                <c:ext xmlns:c15="http://schemas.microsoft.com/office/drawing/2012/chart" uri="{CE6537A1-D6FC-4f65-9D91-7224C49458BB}">
                  <c15:layout>
                    <c:manualLayout>
                      <c:w val="0.14083984206658284"/>
                      <c:h val="0.15526673532244012"/>
                    </c:manualLayout>
                  </c15:layout>
                </c:ext>
                <c:ext xmlns:c16="http://schemas.microsoft.com/office/drawing/2014/chart" uri="{C3380CC4-5D6E-409C-BE32-E72D297353CC}">
                  <c16:uniqueId val="{0000000B-B715-4D6D-A322-ED98AB6F2DBC}"/>
                </c:ext>
              </c:extLst>
            </c:dLbl>
            <c:dLbl>
              <c:idx val="6"/>
              <c:layout>
                <c:manualLayout>
                  <c:x val="0.15040651208877537"/>
                  <c:y val="-0.18993200976720725"/>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AD71-4A10-95CA-A8F89AAADCB0}"/>
                </c:ext>
              </c:extLst>
            </c:dLbl>
            <c:numFmt formatCode="0.0\ %" sourceLinked="0"/>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showLegendKey val="1"/>
            <c:showVal val="0"/>
            <c:showCatName val="1"/>
            <c:showSerName val="0"/>
            <c:showPercent val="1"/>
            <c:showBubbleSize val="0"/>
            <c:showLeaderLines val="1"/>
            <c:leaderLines>
              <c:spPr>
                <a:ln w="9525" cap="flat" cmpd="sng" algn="ctr">
                  <a:solidFill>
                    <a:schemeClr val="accent1"/>
                  </a:solidFill>
                  <a:prstDash val="dash"/>
                  <a:round/>
                </a:ln>
                <a:effectLst/>
              </c:spPr>
            </c:leaderLines>
            <c:extLst>
              <c:ext xmlns:c15="http://schemas.microsoft.com/office/drawing/2012/chart" uri="{CE6537A1-D6FC-4f65-9D91-7224C49458BB}"/>
            </c:extLst>
          </c:dLbls>
          <c:cat>
            <c:strRef>
              <c:f>Sheet1!$A$2:$A$8</c:f>
              <c:strCache>
                <c:ptCount val="7"/>
                <c:pt idx="0">
                  <c:v>Facebook</c:v>
                </c:pt>
                <c:pt idx="1">
                  <c:v>Instagram</c:v>
                </c:pt>
                <c:pt idx="2">
                  <c:v>X</c:v>
                </c:pt>
                <c:pt idx="3">
                  <c:v>YouTube</c:v>
                </c:pt>
                <c:pt idx="4">
                  <c:v>TikTok</c:v>
                </c:pt>
                <c:pt idx="5">
                  <c:v>LinkedIn</c:v>
                </c:pt>
                <c:pt idx="6">
                  <c:v>Threads</c:v>
                </c:pt>
              </c:strCache>
            </c:strRef>
          </c:cat>
          <c:val>
            <c:numRef>
              <c:f>Sheet1!$B$2:$B$8</c:f>
              <c:numCache>
                <c:formatCode>#,##0</c:formatCode>
                <c:ptCount val="7"/>
                <c:pt idx="0">
                  <c:v>2699947</c:v>
                </c:pt>
                <c:pt idx="1">
                  <c:v>1799879</c:v>
                </c:pt>
                <c:pt idx="2">
                  <c:v>493838</c:v>
                </c:pt>
                <c:pt idx="3">
                  <c:v>165719</c:v>
                </c:pt>
                <c:pt idx="4">
                  <c:v>161281</c:v>
                </c:pt>
                <c:pt idx="5">
                  <c:v>121230</c:v>
                </c:pt>
                <c:pt idx="6">
                  <c:v>95667</c:v>
                </c:pt>
              </c:numCache>
            </c:numRef>
          </c:val>
          <c:extLst>
            <c:ext xmlns:c16="http://schemas.microsoft.com/office/drawing/2014/chart" uri="{C3380CC4-5D6E-409C-BE32-E72D297353CC}">
              <c16:uniqueId val="{00000008-140B-734D-93E7-21C5B1CA5F1D}"/>
            </c:ext>
          </c:extLst>
        </c:ser>
        <c:dLbls>
          <c:showLegendKey val="0"/>
          <c:showVal val="1"/>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Tiktok</c:v>
                </c:pt>
              </c:strCache>
            </c:strRef>
          </c:tx>
          <c:spPr>
            <a:solidFill>
              <a:schemeClr val="tx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138398</c:v>
                </c:pt>
                <c:pt idx="1">
                  <c:v>141229</c:v>
                </c:pt>
                <c:pt idx="2">
                  <c:v>143257</c:v>
                </c:pt>
                <c:pt idx="3">
                  <c:v>145617</c:v>
                </c:pt>
                <c:pt idx="4">
                  <c:v>148431</c:v>
                </c:pt>
                <c:pt idx="5">
                  <c:v>150767</c:v>
                </c:pt>
                <c:pt idx="6">
                  <c:v>148401</c:v>
                </c:pt>
                <c:pt idx="7">
                  <c:v>151059</c:v>
                </c:pt>
                <c:pt idx="8">
                  <c:v>153269</c:v>
                </c:pt>
                <c:pt idx="9">
                  <c:v>155376</c:v>
                </c:pt>
                <c:pt idx="10">
                  <c:v>157067</c:v>
                </c:pt>
                <c:pt idx="11">
                  <c:v>158974</c:v>
                </c:pt>
                <c:pt idx="12">
                  <c:v>161281</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10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LinkedIn</c:v>
                </c:pt>
              </c:strCache>
            </c:strRef>
          </c:tx>
          <c:spPr>
            <a:solidFill>
              <a:schemeClr val="accent2">
                <a:lumMod val="40000"/>
                <a:lumOff val="6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96508</c:v>
                </c:pt>
                <c:pt idx="1">
                  <c:v>97240</c:v>
                </c:pt>
                <c:pt idx="2">
                  <c:v>98235</c:v>
                </c:pt>
                <c:pt idx="3">
                  <c:v>99426</c:v>
                </c:pt>
                <c:pt idx="4">
                  <c:v>100619</c:v>
                </c:pt>
                <c:pt idx="5">
                  <c:v>101620</c:v>
                </c:pt>
                <c:pt idx="6">
                  <c:v>114068</c:v>
                </c:pt>
                <c:pt idx="7">
                  <c:v>115388</c:v>
                </c:pt>
                <c:pt idx="8">
                  <c:v>116708</c:v>
                </c:pt>
                <c:pt idx="9">
                  <c:v>117845</c:v>
                </c:pt>
                <c:pt idx="10">
                  <c:v>119158</c:v>
                </c:pt>
                <c:pt idx="11">
                  <c:v>120397</c:v>
                </c:pt>
                <c:pt idx="12">
                  <c:v>121230</c:v>
                </c:pt>
              </c:numCache>
            </c:numRef>
          </c:val>
          <c:extLst>
            <c:ext xmlns:c16="http://schemas.microsoft.com/office/drawing/2014/chart" uri="{C3380CC4-5D6E-409C-BE32-E72D297353CC}">
              <c16:uniqueId val="{00000000-D827-1747-B990-BA326EEA4CCD}"/>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80000"/>
        </c:scaling>
        <c:delete val="0"/>
        <c:axPos val="l"/>
        <c:majorGridlines>
          <c:spPr>
            <a:ln w="12700" cap="rnd" cmpd="sng" algn="ctr">
              <a:solidFill>
                <a:schemeClr val="bg1">
                  <a:lumMod val="85000"/>
                </a:schemeClr>
              </a:solidFill>
              <a:prstDash val="dash"/>
              <a:round/>
            </a:ln>
            <a:effectLst/>
          </c:spPr>
        </c:majorGridlines>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Threads</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85576</c:v>
                </c:pt>
                <c:pt idx="1">
                  <c:v>87773</c:v>
                </c:pt>
                <c:pt idx="2">
                  <c:v>89293</c:v>
                </c:pt>
                <c:pt idx="3">
                  <c:v>89705</c:v>
                </c:pt>
                <c:pt idx="4">
                  <c:v>90363</c:v>
                </c:pt>
                <c:pt idx="5">
                  <c:v>91084</c:v>
                </c:pt>
                <c:pt idx="6">
                  <c:v>87972</c:v>
                </c:pt>
                <c:pt idx="7">
                  <c:v>89332</c:v>
                </c:pt>
                <c:pt idx="8">
                  <c:v>92071</c:v>
                </c:pt>
                <c:pt idx="9">
                  <c:v>94085</c:v>
                </c:pt>
                <c:pt idx="10">
                  <c:v>95085</c:v>
                </c:pt>
                <c:pt idx="11">
                  <c:v>95374</c:v>
                </c:pt>
                <c:pt idx="12">
                  <c:v>95667</c:v>
                </c:pt>
              </c:numCache>
            </c:numRef>
          </c:val>
          <c:extLst>
            <c:ext xmlns:c16="http://schemas.microsoft.com/office/drawing/2014/chart" uri="{C3380CC4-5D6E-409C-BE32-E72D297353CC}">
              <c16:uniqueId val="{00000000-D827-1747-B990-BA326EEA4CCD}"/>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70000"/>
        </c:scaling>
        <c:delete val="0"/>
        <c:axPos val="l"/>
        <c:majorGridlines>
          <c:spPr>
            <a:ln w="12700" cap="rnd" cmpd="sng" algn="ctr">
              <a:solidFill>
                <a:schemeClr val="bg1">
                  <a:lumMod val="85000"/>
                </a:schemeClr>
              </a:solidFill>
              <a:prstDash val="dash"/>
              <a:round/>
            </a:ln>
            <a:effectLst/>
          </c:spPr>
        </c:majorGridlines>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majorUnit val="5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839135351811452"/>
          <c:y val="8.6377024944008007E-2"/>
          <c:w val="0.51822895016949655"/>
          <c:h val="0.83774559909858248"/>
        </c:manualLayout>
      </c:layout>
      <c:barChart>
        <c:barDir val="bar"/>
        <c:grouping val="clustered"/>
        <c:varyColors val="0"/>
        <c:ser>
          <c:idx val="0"/>
          <c:order val="0"/>
          <c:spPr>
            <a:solidFill>
              <a:schemeClr val="accent2"/>
            </a:solidFill>
            <a:ln w="19050">
              <a:noFill/>
            </a:ln>
            <a:effectLst/>
          </c:spPr>
          <c:invertIfNegative val="0"/>
          <c:dPt>
            <c:idx val="0"/>
            <c:invertIfNegative val="0"/>
            <c:bubble3D val="0"/>
            <c:spPr>
              <a:solidFill>
                <a:schemeClr val="accent1"/>
              </a:solidFill>
              <a:ln w="19050">
                <a:noFill/>
              </a:ln>
              <a:effectLst/>
            </c:spPr>
            <c:extLst>
              <c:ext xmlns:c16="http://schemas.microsoft.com/office/drawing/2014/chart" uri="{C3380CC4-5D6E-409C-BE32-E72D297353CC}">
                <c16:uniqueId val="{00000001-140B-734D-93E7-21C5B1CA5F1D}"/>
              </c:ext>
            </c:extLst>
          </c:dPt>
          <c:dPt>
            <c:idx val="1"/>
            <c:invertIfNegative val="0"/>
            <c:bubble3D val="0"/>
            <c:extLst>
              <c:ext xmlns:c16="http://schemas.microsoft.com/office/drawing/2014/chart" uri="{C3380CC4-5D6E-409C-BE32-E72D297353CC}">
                <c16:uniqueId val="{00000003-140B-734D-93E7-21C5B1CA5F1D}"/>
              </c:ext>
            </c:extLst>
          </c:dPt>
          <c:dPt>
            <c:idx val="2"/>
            <c:invertIfNegative val="0"/>
            <c:bubble3D val="0"/>
            <c:extLst>
              <c:ext xmlns:c16="http://schemas.microsoft.com/office/drawing/2014/chart" uri="{C3380CC4-5D6E-409C-BE32-E72D297353CC}">
                <c16:uniqueId val="{00000005-140B-734D-93E7-21C5B1CA5F1D}"/>
              </c:ext>
            </c:extLst>
          </c:dPt>
          <c:dPt>
            <c:idx val="3"/>
            <c:invertIfNegative val="0"/>
            <c:bubble3D val="0"/>
            <c:extLst>
              <c:ext xmlns:c16="http://schemas.microsoft.com/office/drawing/2014/chart" uri="{C3380CC4-5D6E-409C-BE32-E72D297353CC}">
                <c16:uniqueId val="{00000007-140B-734D-93E7-21C5B1CA5F1D}"/>
              </c:ext>
            </c:extLst>
          </c:dPt>
          <c:dPt>
            <c:idx val="4"/>
            <c:invertIfNegative val="0"/>
            <c:bubble3D val="0"/>
            <c:extLst>
              <c:ext xmlns:c16="http://schemas.microsoft.com/office/drawing/2014/chart" uri="{C3380CC4-5D6E-409C-BE32-E72D297353CC}">
                <c16:uniqueId val="{00000009-F2A1-F046-A0A2-3730BFE713C2}"/>
              </c:ext>
            </c:extLst>
          </c:dPt>
          <c:dPt>
            <c:idx val="7"/>
            <c:invertIfNegative val="0"/>
            <c:bubble3D val="0"/>
            <c:extLst>
              <c:ext xmlns:c16="http://schemas.microsoft.com/office/drawing/2014/chart" uri="{C3380CC4-5D6E-409C-BE32-E72D297353CC}">
                <c16:uniqueId val="{00000006-9A40-449D-8278-D1CC4A182CD3}"/>
              </c:ext>
            </c:extLst>
          </c:dPt>
          <c:dLbls>
            <c:dLbl>
              <c:idx val="7"/>
              <c:layout>
                <c:manualLayout>
                  <c:x val="-1.0737085413937253E-2"/>
                  <c:y val="1.1864327146524733E-7"/>
                </c:manualLayout>
              </c:layout>
              <c:spPr>
                <a:noFill/>
                <a:ln>
                  <a:noFill/>
                </a:ln>
                <a:effectLst/>
              </c:spPr>
              <c:txPr>
                <a:bodyPr rot="0" spcFirstLastPara="1" vertOverflow="ellipsis" vert="horz" wrap="square" lIns="38100" tIns="19050" rIns="38100" bIns="19050" anchor="ctr" anchorCtr="0">
                  <a:no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12125889367439126"/>
                      <c:h val="7.0338612642532078E-2"/>
                    </c:manualLayout>
                  </c15:layout>
                </c:ext>
                <c:ext xmlns:c16="http://schemas.microsoft.com/office/drawing/2014/chart" uri="{C3380CC4-5D6E-409C-BE32-E72D297353CC}">
                  <c16:uniqueId val="{00000006-9A40-449D-8278-D1CC4A182CD3}"/>
                </c:ext>
              </c:extLst>
            </c:dLbl>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Sheet1!$A$2:$A$9</c:f>
              <c:strCache>
                <c:ptCount val="8"/>
                <c:pt idx="0">
                  <c:v>Kaikki kanavat yhteensä</c:v>
                </c:pt>
                <c:pt idx="1">
                  <c:v>Facebook</c:v>
                </c:pt>
                <c:pt idx="2">
                  <c:v>Instagram</c:v>
                </c:pt>
                <c:pt idx="3">
                  <c:v>X</c:v>
                </c:pt>
                <c:pt idx="4">
                  <c:v>YouTube</c:v>
                </c:pt>
                <c:pt idx="5">
                  <c:v>TikTok</c:v>
                </c:pt>
                <c:pt idx="6">
                  <c:v>LinkedIn</c:v>
                </c:pt>
                <c:pt idx="7">
                  <c:v>Threads</c:v>
                </c:pt>
              </c:strCache>
            </c:strRef>
          </c:cat>
          <c:val>
            <c:numRef>
              <c:f>Sheet1!$B$2:$B$9</c:f>
              <c:numCache>
                <c:formatCode>#,##0</c:formatCode>
                <c:ptCount val="8"/>
                <c:pt idx="0">
                  <c:v>5537561</c:v>
                </c:pt>
                <c:pt idx="1">
                  <c:v>2699947</c:v>
                </c:pt>
                <c:pt idx="2">
                  <c:v>1799879</c:v>
                </c:pt>
                <c:pt idx="3">
                  <c:v>493838</c:v>
                </c:pt>
                <c:pt idx="4">
                  <c:v>165719</c:v>
                </c:pt>
                <c:pt idx="5">
                  <c:v>161281</c:v>
                </c:pt>
                <c:pt idx="6">
                  <c:v>121230</c:v>
                </c:pt>
                <c:pt idx="7">
                  <c:v>95667</c:v>
                </c:pt>
              </c:numCache>
            </c:numRef>
          </c:val>
          <c:extLst>
            <c:ext xmlns:c16="http://schemas.microsoft.com/office/drawing/2014/chart" uri="{C3380CC4-5D6E-409C-BE32-E72D297353CC}">
              <c16:uniqueId val="{00000008-140B-734D-93E7-21C5B1CA5F1D}"/>
            </c:ext>
          </c:extLst>
        </c:ser>
        <c:dLbls>
          <c:showLegendKey val="0"/>
          <c:showVal val="0"/>
          <c:showCatName val="0"/>
          <c:showSerName val="0"/>
          <c:showPercent val="0"/>
          <c:showBubbleSize val="0"/>
        </c:dLbls>
        <c:gapWidth val="100"/>
        <c:axId val="1015409743"/>
        <c:axId val="995595535"/>
      </c:barChart>
      <c:valAx>
        <c:axId val="995595535"/>
        <c:scaling>
          <c:orientation val="minMax"/>
        </c:scaling>
        <c:delete val="0"/>
        <c:axPos val="b"/>
        <c:majorGridlines>
          <c:spPr>
            <a:ln w="12700" cap="flat" cmpd="sng" algn="ctr">
              <a:solidFill>
                <a:schemeClr val="tx1">
                  <a:lumMod val="15000"/>
                  <a:lumOff val="85000"/>
                </a:schemeClr>
              </a:solidFill>
              <a:prstDash val="dash"/>
              <a:round/>
            </a:ln>
            <a:effectLst/>
          </c:spPr>
        </c:majorGridlines>
        <c:numFmt formatCode="#,##0" sourceLinked="1"/>
        <c:majorTickMark val="out"/>
        <c:minorTickMark val="none"/>
        <c:tickLblPos val="nextTo"/>
        <c:spPr>
          <a:noFill/>
          <a:ln>
            <a:noFill/>
          </a:ln>
          <a:effectLst/>
        </c:spPr>
        <c:txPr>
          <a:bodyPr rot="-21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015409743"/>
        <c:crosses val="autoZero"/>
        <c:crossBetween val="between"/>
      </c:valAx>
      <c:catAx>
        <c:axId val="10154097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Neue Haas Unica W1G" panose="020B0504030206020203" pitchFamily="34" charset="0"/>
                <a:ea typeface="+mn-ea"/>
                <a:cs typeface="+mn-cs"/>
              </a:defRPr>
            </a:pPr>
            <a:endParaRPr lang="fi-FI"/>
          </a:p>
        </c:txPr>
        <c:crossAx val="995595535"/>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360651919459482"/>
          <c:y val="8.6377024944008007E-2"/>
          <c:w val="0.4930137293643384"/>
          <c:h val="0.83774559909858248"/>
        </c:manualLayout>
      </c:layout>
      <c:barChart>
        <c:barDir val="bar"/>
        <c:grouping val="clustered"/>
        <c:varyColors val="0"/>
        <c:ser>
          <c:idx val="0"/>
          <c:order val="0"/>
          <c:tx>
            <c:strRef>
              <c:f>Sheet1!$B$3</c:f>
              <c:strCache>
                <c:ptCount val="1"/>
                <c:pt idx="0">
                  <c:v>158</c:v>
                </c:pt>
              </c:strCache>
            </c:strRef>
          </c:tx>
          <c:spPr>
            <a:solidFill>
              <a:schemeClr val="accent2"/>
            </a:solidFill>
            <a:ln w="19050">
              <a:noFill/>
            </a:ln>
            <a:effectLst/>
          </c:spPr>
          <c:invertIfNegative val="0"/>
          <c:dPt>
            <c:idx val="0"/>
            <c:invertIfNegative val="0"/>
            <c:bubble3D val="0"/>
            <c:spPr>
              <a:solidFill>
                <a:schemeClr val="accent1"/>
              </a:solidFill>
              <a:ln w="19050">
                <a:noFill/>
              </a:ln>
              <a:effectLst/>
            </c:spPr>
            <c:extLst>
              <c:ext xmlns:c16="http://schemas.microsoft.com/office/drawing/2014/chart" uri="{C3380CC4-5D6E-409C-BE32-E72D297353CC}">
                <c16:uniqueId val="{00000001-140B-734D-93E7-21C5B1CA5F1D}"/>
              </c:ext>
            </c:extLst>
          </c:dPt>
          <c:dPt>
            <c:idx val="1"/>
            <c:invertIfNegative val="0"/>
            <c:bubble3D val="0"/>
            <c:extLst>
              <c:ext xmlns:c16="http://schemas.microsoft.com/office/drawing/2014/chart" uri="{C3380CC4-5D6E-409C-BE32-E72D297353CC}">
                <c16:uniqueId val="{00000003-140B-734D-93E7-21C5B1CA5F1D}"/>
              </c:ext>
            </c:extLst>
          </c:dPt>
          <c:dPt>
            <c:idx val="2"/>
            <c:invertIfNegative val="0"/>
            <c:bubble3D val="0"/>
            <c:extLst>
              <c:ext xmlns:c16="http://schemas.microsoft.com/office/drawing/2014/chart" uri="{C3380CC4-5D6E-409C-BE32-E72D297353CC}">
                <c16:uniqueId val="{00000005-140B-734D-93E7-21C5B1CA5F1D}"/>
              </c:ext>
            </c:extLst>
          </c:dPt>
          <c:dPt>
            <c:idx val="3"/>
            <c:invertIfNegative val="0"/>
            <c:bubble3D val="0"/>
            <c:extLst>
              <c:ext xmlns:c16="http://schemas.microsoft.com/office/drawing/2014/chart" uri="{C3380CC4-5D6E-409C-BE32-E72D297353CC}">
                <c16:uniqueId val="{00000007-140B-734D-93E7-21C5B1CA5F1D}"/>
              </c:ext>
            </c:extLst>
          </c:dPt>
          <c:dPt>
            <c:idx val="4"/>
            <c:invertIfNegative val="0"/>
            <c:bubble3D val="0"/>
            <c:extLst>
              <c:ext xmlns:c16="http://schemas.microsoft.com/office/drawing/2014/chart" uri="{C3380CC4-5D6E-409C-BE32-E72D297353CC}">
                <c16:uniqueId val="{00000009-F2A1-F046-A0A2-3730BFE713C2}"/>
              </c:ext>
            </c:extLst>
          </c:dPt>
          <c:dPt>
            <c:idx val="7"/>
            <c:invertIfNegative val="0"/>
            <c:bubble3D val="0"/>
            <c:extLst>
              <c:ext xmlns:c16="http://schemas.microsoft.com/office/drawing/2014/chart" uri="{C3380CC4-5D6E-409C-BE32-E72D297353CC}">
                <c16:uniqueId val="{00000006-409F-4A4D-AD24-F62380819FA6}"/>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2649"/>
                    </a:solidFill>
                    <a:latin typeface="Neue Haas Unica W1G Medium" panose="020B0604030206020203"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Yhteensä</c:v>
                </c:pt>
                <c:pt idx="1">
                  <c:v>Facebook</c:v>
                </c:pt>
                <c:pt idx="2">
                  <c:v>Instagram</c:v>
                </c:pt>
                <c:pt idx="3">
                  <c:v>X</c:v>
                </c:pt>
                <c:pt idx="4">
                  <c:v>YouTube</c:v>
                </c:pt>
                <c:pt idx="5">
                  <c:v>LinkedIn</c:v>
                </c:pt>
                <c:pt idx="6">
                  <c:v>TikTok</c:v>
                </c:pt>
                <c:pt idx="7">
                  <c:v>Threads</c:v>
                </c:pt>
              </c:strCache>
            </c:strRef>
          </c:cat>
          <c:val>
            <c:numRef>
              <c:f>Sheet1!$B$2:$B$9</c:f>
              <c:numCache>
                <c:formatCode>#\ ##0;\-#\ ##0;;@</c:formatCode>
                <c:ptCount val="8"/>
                <c:pt idx="0">
                  <c:v>450</c:v>
                </c:pt>
                <c:pt idx="1">
                  <c:v>158</c:v>
                </c:pt>
                <c:pt idx="2">
                  <c:v>135</c:v>
                </c:pt>
                <c:pt idx="3">
                  <c:v>44</c:v>
                </c:pt>
                <c:pt idx="4">
                  <c:v>41</c:v>
                </c:pt>
                <c:pt idx="5">
                  <c:v>34</c:v>
                </c:pt>
                <c:pt idx="6">
                  <c:v>20</c:v>
                </c:pt>
                <c:pt idx="7">
                  <c:v>18</c:v>
                </c:pt>
              </c:numCache>
            </c:numRef>
          </c:val>
          <c:extLst>
            <c:ext xmlns:c16="http://schemas.microsoft.com/office/drawing/2014/chart" uri="{C3380CC4-5D6E-409C-BE32-E72D297353CC}">
              <c16:uniqueId val="{00000008-140B-734D-93E7-21C5B1CA5F1D}"/>
            </c:ext>
          </c:extLst>
        </c:ser>
        <c:dLbls>
          <c:dLblPos val="outEnd"/>
          <c:showLegendKey val="0"/>
          <c:showVal val="1"/>
          <c:showCatName val="0"/>
          <c:showSerName val="0"/>
          <c:showPercent val="0"/>
          <c:showBubbleSize val="0"/>
        </c:dLbls>
        <c:gapWidth val="100"/>
        <c:axId val="1015409743"/>
        <c:axId val="995595535"/>
      </c:barChart>
      <c:valAx>
        <c:axId val="995595535"/>
        <c:scaling>
          <c:orientation val="minMax"/>
        </c:scaling>
        <c:delete val="0"/>
        <c:axPos val="b"/>
        <c:majorGridlines>
          <c:spPr>
            <a:ln w="12700" cap="flat" cmpd="sng" algn="ctr">
              <a:solidFill>
                <a:schemeClr val="tx1">
                  <a:lumMod val="15000"/>
                  <a:lumOff val="85000"/>
                </a:schemeClr>
              </a:solidFill>
              <a:prstDash val="dash"/>
              <a:round/>
            </a:ln>
            <a:effectLst/>
          </c:spPr>
        </c:majorGridlines>
        <c:numFmt formatCode="#\ ##0;\-#\ ##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015409743"/>
        <c:crosses val="autoZero"/>
        <c:crossBetween val="between"/>
      </c:valAx>
      <c:catAx>
        <c:axId val="10154097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Neue Haas Unica W1G" panose="020B0504030206020203" pitchFamily="34" charset="0"/>
                <a:ea typeface="+mn-ea"/>
                <a:cs typeface="+mn-cs"/>
              </a:defRPr>
            </a:pPr>
            <a:endParaRPr lang="fi-FI"/>
          </a:p>
        </c:txPr>
        <c:crossAx val="995595535"/>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700308774173766"/>
          <c:y val="8.6377024944008007E-2"/>
          <c:w val="0.46961716081719557"/>
          <c:h val="0.83774559909858248"/>
        </c:manualLayout>
      </c:layout>
      <c:barChart>
        <c:barDir val="bar"/>
        <c:grouping val="clustered"/>
        <c:varyColors val="0"/>
        <c:ser>
          <c:idx val="0"/>
          <c:order val="0"/>
          <c:tx>
            <c:strRef>
              <c:f>Sheet1!$B$3</c:f>
              <c:strCache>
                <c:ptCount val="1"/>
                <c:pt idx="0">
                  <c:v>17 088</c:v>
                </c:pt>
              </c:strCache>
            </c:strRef>
          </c:tx>
          <c:spPr>
            <a:solidFill>
              <a:schemeClr val="accent2"/>
            </a:solidFill>
            <a:ln w="19050">
              <a:noFill/>
            </a:ln>
            <a:effectLst/>
          </c:spPr>
          <c:invertIfNegative val="0"/>
          <c:dPt>
            <c:idx val="0"/>
            <c:invertIfNegative val="0"/>
            <c:bubble3D val="0"/>
            <c:spPr>
              <a:solidFill>
                <a:schemeClr val="accent1"/>
              </a:solidFill>
              <a:ln w="19050">
                <a:noFill/>
              </a:ln>
              <a:effectLst/>
            </c:spPr>
            <c:extLst>
              <c:ext xmlns:c16="http://schemas.microsoft.com/office/drawing/2014/chart" uri="{C3380CC4-5D6E-409C-BE32-E72D297353CC}">
                <c16:uniqueId val="{00000001-140B-734D-93E7-21C5B1CA5F1D}"/>
              </c:ext>
            </c:extLst>
          </c:dPt>
          <c:dPt>
            <c:idx val="1"/>
            <c:invertIfNegative val="0"/>
            <c:bubble3D val="0"/>
            <c:extLst>
              <c:ext xmlns:c16="http://schemas.microsoft.com/office/drawing/2014/chart" uri="{C3380CC4-5D6E-409C-BE32-E72D297353CC}">
                <c16:uniqueId val="{00000003-140B-734D-93E7-21C5B1CA5F1D}"/>
              </c:ext>
            </c:extLst>
          </c:dPt>
          <c:dPt>
            <c:idx val="2"/>
            <c:invertIfNegative val="0"/>
            <c:bubble3D val="0"/>
            <c:extLst>
              <c:ext xmlns:c16="http://schemas.microsoft.com/office/drawing/2014/chart" uri="{C3380CC4-5D6E-409C-BE32-E72D297353CC}">
                <c16:uniqueId val="{00000005-140B-734D-93E7-21C5B1CA5F1D}"/>
              </c:ext>
            </c:extLst>
          </c:dPt>
          <c:dPt>
            <c:idx val="3"/>
            <c:invertIfNegative val="0"/>
            <c:bubble3D val="0"/>
            <c:extLst>
              <c:ext xmlns:c16="http://schemas.microsoft.com/office/drawing/2014/chart" uri="{C3380CC4-5D6E-409C-BE32-E72D297353CC}">
                <c16:uniqueId val="{00000007-140B-734D-93E7-21C5B1CA5F1D}"/>
              </c:ext>
            </c:extLst>
          </c:dPt>
          <c:dPt>
            <c:idx val="5"/>
            <c:invertIfNegative val="0"/>
            <c:bubble3D val="0"/>
            <c:extLst>
              <c:ext xmlns:c16="http://schemas.microsoft.com/office/drawing/2014/chart" uri="{C3380CC4-5D6E-409C-BE32-E72D297353CC}">
                <c16:uniqueId val="{00000005-C6A3-439E-9228-A0EB74338EDA}"/>
              </c:ext>
            </c:extLst>
          </c:dPt>
          <c:dPt>
            <c:idx val="7"/>
            <c:invertIfNegative val="0"/>
            <c:bubble3D val="0"/>
            <c:extLst>
              <c:ext xmlns:c16="http://schemas.microsoft.com/office/drawing/2014/chart" uri="{C3380CC4-5D6E-409C-BE32-E72D297353CC}">
                <c16:uniqueId val="{00000006-F856-4A6B-BC11-387F923A5422}"/>
              </c:ext>
            </c:extLst>
          </c:dPt>
          <c:dLbls>
            <c:dLbl>
              <c:idx val="5"/>
              <c:layout>
                <c:manualLayout>
                  <c:x val="-3.3423669353061804E-3"/>
                  <c:y val="0"/>
                </c:manualLayout>
              </c:layout>
              <c:spPr>
                <a:noFill/>
                <a:ln>
                  <a:noFill/>
                </a:ln>
                <a:effectLst/>
              </c:spPr>
              <c:txPr>
                <a:bodyPr rot="0" spcFirstLastPara="1" vertOverflow="ellipsis" vert="horz" wrap="square" lIns="38100" tIns="19050" rIns="38100" bIns="19050" anchor="ctr" anchorCtr="0">
                  <a:no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8.3901173841899462E-2"/>
                      <c:h val="6.7137205277930767E-2"/>
                    </c:manualLayout>
                  </c15:layout>
                </c:ext>
                <c:ext xmlns:c16="http://schemas.microsoft.com/office/drawing/2014/chart" uri="{C3380CC4-5D6E-409C-BE32-E72D297353CC}">
                  <c16:uniqueId val="{00000005-C6A3-439E-9228-A0EB74338EDA}"/>
                </c:ext>
              </c:extLst>
            </c:dLbl>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Sheet1!$A$2:$A$9</c:f>
              <c:strCache>
                <c:ptCount val="8"/>
                <c:pt idx="0">
                  <c:v>Kokonaisseuraajamäärä</c:v>
                </c:pt>
                <c:pt idx="1">
                  <c:v>Facebook</c:v>
                </c:pt>
                <c:pt idx="2">
                  <c:v>Instagram</c:v>
                </c:pt>
                <c:pt idx="3">
                  <c:v>X</c:v>
                </c:pt>
                <c:pt idx="4">
                  <c:v>TikTok</c:v>
                </c:pt>
                <c:pt idx="5">
                  <c:v>Threads</c:v>
                </c:pt>
                <c:pt idx="6">
                  <c:v>YouTube</c:v>
                </c:pt>
                <c:pt idx="7">
                  <c:v>LinkedIn</c:v>
                </c:pt>
              </c:strCache>
            </c:strRef>
          </c:cat>
          <c:val>
            <c:numRef>
              <c:f>Sheet1!$B$2:$B$9</c:f>
              <c:numCache>
                <c:formatCode>#,##0</c:formatCode>
                <c:ptCount val="8"/>
                <c:pt idx="0">
                  <c:v>31825.063218390806</c:v>
                </c:pt>
                <c:pt idx="1">
                  <c:v>17088.272151898735</c:v>
                </c:pt>
                <c:pt idx="2">
                  <c:v>13332.437037037036</c:v>
                </c:pt>
                <c:pt idx="3">
                  <c:v>11223.59090909091</c:v>
                </c:pt>
                <c:pt idx="4">
                  <c:v>8064.05</c:v>
                </c:pt>
                <c:pt idx="5">
                  <c:v>5314.833333333333</c:v>
                </c:pt>
                <c:pt idx="6">
                  <c:v>4041.9268292682927</c:v>
                </c:pt>
                <c:pt idx="7">
                  <c:v>3565.5882352941176</c:v>
                </c:pt>
              </c:numCache>
            </c:numRef>
          </c:val>
          <c:extLst>
            <c:ext xmlns:c16="http://schemas.microsoft.com/office/drawing/2014/chart" uri="{C3380CC4-5D6E-409C-BE32-E72D297353CC}">
              <c16:uniqueId val="{00000008-140B-734D-93E7-21C5B1CA5F1D}"/>
            </c:ext>
          </c:extLst>
        </c:ser>
        <c:dLbls>
          <c:showLegendKey val="0"/>
          <c:showVal val="0"/>
          <c:showCatName val="0"/>
          <c:showSerName val="0"/>
          <c:showPercent val="0"/>
          <c:showBubbleSize val="0"/>
        </c:dLbls>
        <c:gapWidth val="100"/>
        <c:axId val="1015409743"/>
        <c:axId val="995595535"/>
      </c:barChart>
      <c:valAx>
        <c:axId val="995595535"/>
        <c:scaling>
          <c:orientation val="minMax"/>
        </c:scaling>
        <c:delete val="0"/>
        <c:axPos val="b"/>
        <c:majorGridlines>
          <c:spPr>
            <a:ln w="12700" cap="flat" cmpd="sng" algn="ctr">
              <a:solidFill>
                <a:schemeClr val="tx1">
                  <a:lumMod val="15000"/>
                  <a:lumOff val="85000"/>
                </a:schemeClr>
              </a:solidFill>
              <a:prstDash val="dash"/>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015409743"/>
        <c:crosses val="autoZero"/>
        <c:crossBetween val="between"/>
      </c:valAx>
      <c:catAx>
        <c:axId val="10154097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Neue Haas Unica W1G" panose="020B0504030206020203" pitchFamily="34" charset="0"/>
                <a:ea typeface="+mn-ea"/>
                <a:cs typeface="+mn-cs"/>
              </a:defRPr>
            </a:pPr>
            <a:endParaRPr lang="fi-FI"/>
          </a:p>
        </c:txPr>
        <c:crossAx val="995595535"/>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8365095667"/>
          <c:y val="0.11228256484216675"/>
          <c:w val="0.71851782114192253"/>
          <c:h val="0.64847453382736886"/>
        </c:manualLayout>
      </c:layout>
      <c:barChart>
        <c:barDir val="col"/>
        <c:grouping val="clustered"/>
        <c:varyColors val="0"/>
        <c:ser>
          <c:idx val="0"/>
          <c:order val="0"/>
          <c:tx>
            <c:strRef>
              <c:f>Sheet1!$B$1</c:f>
              <c:strCache>
                <c:ptCount val="1"/>
                <c:pt idx="0">
                  <c:v>Yhteensä</c:v>
                </c:pt>
              </c:strCache>
            </c:strRef>
          </c:tx>
          <c:spPr>
            <a:solidFill>
              <a:srgbClr val="FFC1C1"/>
            </a:solidFill>
            <a:ln>
              <a:noFill/>
            </a:ln>
            <a:effectLst/>
          </c:spPr>
          <c:invertIfNegative val="0"/>
          <c:dPt>
            <c:idx val="0"/>
            <c:invertIfNegative val="0"/>
            <c:bubble3D val="0"/>
            <c:spPr>
              <a:solidFill>
                <a:srgbClr val="FFC1C1"/>
              </a:solidFill>
              <a:ln>
                <a:noFill/>
              </a:ln>
              <a:effectLst/>
            </c:spPr>
            <c:extLst>
              <c:ext xmlns:c16="http://schemas.microsoft.com/office/drawing/2014/chart" uri="{C3380CC4-5D6E-409C-BE32-E72D297353CC}">
                <c16:uniqueId val="{00000004-23B8-594E-B888-AB4F378CE2A5}"/>
              </c:ext>
            </c:extLst>
          </c:dPt>
          <c:dPt>
            <c:idx val="1"/>
            <c:invertIfNegative val="0"/>
            <c:bubble3D val="0"/>
            <c:spPr>
              <a:solidFill>
                <a:srgbClr val="FFC1C1"/>
              </a:solidFill>
              <a:ln>
                <a:noFill/>
              </a:ln>
              <a:effectLst/>
            </c:spPr>
            <c:extLst>
              <c:ext xmlns:c16="http://schemas.microsoft.com/office/drawing/2014/chart" uri="{C3380CC4-5D6E-409C-BE32-E72D297353CC}">
                <c16:uniqueId val="{00000005-23B8-594E-B888-AB4F378CE2A5}"/>
              </c:ext>
            </c:extLst>
          </c:dPt>
          <c:dPt>
            <c:idx val="2"/>
            <c:invertIfNegative val="0"/>
            <c:bubble3D val="0"/>
            <c:spPr>
              <a:solidFill>
                <a:srgbClr val="FFC1C1"/>
              </a:solidFill>
              <a:ln>
                <a:noFill/>
              </a:ln>
              <a:effectLst/>
            </c:spPr>
            <c:extLst>
              <c:ext xmlns:c16="http://schemas.microsoft.com/office/drawing/2014/chart" uri="{C3380CC4-5D6E-409C-BE32-E72D297353CC}">
                <c16:uniqueId val="{00000006-23B8-594E-B888-AB4F378CE2A5}"/>
              </c:ext>
            </c:extLst>
          </c:dPt>
          <c:dPt>
            <c:idx val="3"/>
            <c:invertIfNegative val="0"/>
            <c:bubble3D val="0"/>
            <c:spPr>
              <a:solidFill>
                <a:srgbClr val="FFC1C1"/>
              </a:solidFill>
              <a:ln>
                <a:noFill/>
              </a:ln>
              <a:effectLst/>
            </c:spPr>
            <c:extLst>
              <c:ext xmlns:c16="http://schemas.microsoft.com/office/drawing/2014/chart" uri="{C3380CC4-5D6E-409C-BE32-E72D297353CC}">
                <c16:uniqueId val="{00000007-23B8-594E-B888-AB4F378CE2A5}"/>
              </c:ext>
            </c:extLst>
          </c:dPt>
          <c:dPt>
            <c:idx val="4"/>
            <c:invertIfNegative val="0"/>
            <c:bubble3D val="0"/>
            <c:spPr>
              <a:solidFill>
                <a:srgbClr val="FFC1C1"/>
              </a:solidFill>
              <a:ln>
                <a:noFill/>
              </a:ln>
              <a:effectLst/>
            </c:spPr>
            <c:extLst>
              <c:ext xmlns:c16="http://schemas.microsoft.com/office/drawing/2014/chart" uri="{C3380CC4-5D6E-409C-BE32-E72D297353CC}">
                <c16:uniqueId val="{00000008-23B8-594E-B888-AB4F378CE2A5}"/>
              </c:ext>
            </c:extLst>
          </c:dPt>
          <c:dPt>
            <c:idx val="5"/>
            <c:invertIfNegative val="0"/>
            <c:bubble3D val="0"/>
            <c:spPr>
              <a:solidFill>
                <a:srgbClr val="FFC1C1"/>
              </a:solidFill>
              <a:ln>
                <a:noFill/>
              </a:ln>
              <a:effectLst/>
            </c:spPr>
            <c:extLst>
              <c:ext xmlns:c16="http://schemas.microsoft.com/office/drawing/2014/chart" uri="{C3380CC4-5D6E-409C-BE32-E72D297353CC}">
                <c16:uniqueId val="{00000009-23B8-594E-B888-AB4F378CE2A5}"/>
              </c:ext>
            </c:extLst>
          </c:dPt>
          <c:dPt>
            <c:idx val="6"/>
            <c:invertIfNegative val="0"/>
            <c:bubble3D val="0"/>
            <c:spPr>
              <a:solidFill>
                <a:srgbClr val="FFC1C1"/>
              </a:solidFill>
              <a:ln>
                <a:noFill/>
              </a:ln>
              <a:effectLst/>
            </c:spPr>
            <c:extLst>
              <c:ext xmlns:c16="http://schemas.microsoft.com/office/drawing/2014/chart" uri="{C3380CC4-5D6E-409C-BE32-E72D297353CC}">
                <c16:uniqueId val="{0000000A-23B8-594E-B888-AB4F378CE2A5}"/>
              </c:ext>
            </c:extLst>
          </c:dPt>
          <c:dPt>
            <c:idx val="7"/>
            <c:invertIfNegative val="0"/>
            <c:bubble3D val="0"/>
            <c:spPr>
              <a:solidFill>
                <a:srgbClr val="FFC1C1"/>
              </a:solidFill>
              <a:ln>
                <a:noFill/>
              </a:ln>
              <a:effectLst/>
            </c:spPr>
            <c:extLst>
              <c:ext xmlns:c16="http://schemas.microsoft.com/office/drawing/2014/chart" uri="{C3380CC4-5D6E-409C-BE32-E72D297353CC}">
                <c16:uniqueId val="{0000000B-23B8-594E-B888-AB4F378CE2A5}"/>
              </c:ext>
            </c:extLst>
          </c:dPt>
          <c:dPt>
            <c:idx val="8"/>
            <c:invertIfNegative val="0"/>
            <c:bubble3D val="0"/>
            <c:spPr>
              <a:solidFill>
                <a:srgbClr val="FFC1C1"/>
              </a:solidFill>
              <a:ln>
                <a:noFill/>
              </a:ln>
              <a:effectLst/>
            </c:spPr>
            <c:extLst>
              <c:ext xmlns:c16="http://schemas.microsoft.com/office/drawing/2014/chart" uri="{C3380CC4-5D6E-409C-BE32-E72D297353CC}">
                <c16:uniqueId val="{0000000C-23B8-594E-B888-AB4F378CE2A5}"/>
              </c:ext>
            </c:extLst>
          </c:dPt>
          <c:dPt>
            <c:idx val="9"/>
            <c:invertIfNegative val="0"/>
            <c:bubble3D val="0"/>
            <c:spPr>
              <a:solidFill>
                <a:srgbClr val="FFC1C1"/>
              </a:solidFill>
              <a:ln>
                <a:noFill/>
              </a:ln>
              <a:effectLst/>
            </c:spPr>
            <c:extLst>
              <c:ext xmlns:c16="http://schemas.microsoft.com/office/drawing/2014/chart" uri="{C3380CC4-5D6E-409C-BE32-E72D297353CC}">
                <c16:uniqueId val="{0000000D-23B8-594E-B888-AB4F378CE2A5}"/>
              </c:ext>
            </c:extLst>
          </c:dPt>
          <c:dPt>
            <c:idx val="10"/>
            <c:invertIfNegative val="0"/>
            <c:bubble3D val="0"/>
            <c:spPr>
              <a:solidFill>
                <a:srgbClr val="FFC1C1"/>
              </a:solidFill>
              <a:ln>
                <a:noFill/>
              </a:ln>
              <a:effectLst/>
            </c:spPr>
            <c:extLst>
              <c:ext xmlns:c16="http://schemas.microsoft.com/office/drawing/2014/chart" uri="{C3380CC4-5D6E-409C-BE32-E72D297353CC}">
                <c16:uniqueId val="{0000000E-23B8-594E-B888-AB4F378CE2A5}"/>
              </c:ext>
            </c:extLst>
          </c:dPt>
          <c:dPt>
            <c:idx val="11"/>
            <c:invertIfNegative val="0"/>
            <c:bubble3D val="0"/>
            <c:spPr>
              <a:solidFill>
                <a:srgbClr val="FFC1C1"/>
              </a:solidFill>
              <a:ln>
                <a:noFill/>
              </a:ln>
              <a:effectLst/>
            </c:spPr>
            <c:extLst>
              <c:ext xmlns:c16="http://schemas.microsoft.com/office/drawing/2014/chart" uri="{C3380CC4-5D6E-409C-BE32-E72D297353CC}">
                <c16:uniqueId val="{00000002-7A1B-4EF9-A281-730F7246BD88}"/>
              </c:ext>
            </c:extLst>
          </c:dPt>
          <c:dPt>
            <c:idx val="12"/>
            <c:invertIfNegative val="0"/>
            <c:bubble3D val="0"/>
            <c:spPr>
              <a:solidFill>
                <a:srgbClr val="FFC1C1"/>
              </a:solidFill>
              <a:ln>
                <a:noFill/>
              </a:ln>
              <a:effectLst/>
            </c:spPr>
            <c:extLst>
              <c:ext xmlns:c16="http://schemas.microsoft.com/office/drawing/2014/chart" uri="{C3380CC4-5D6E-409C-BE32-E72D297353CC}">
                <c16:uniqueId val="{00000000-880F-0A4C-83A6-86C670D8D946}"/>
              </c:ext>
            </c:extLst>
          </c:dPt>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accent1"/>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5352355</c:v>
                </c:pt>
                <c:pt idx="1">
                  <c:v>5380939</c:v>
                </c:pt>
                <c:pt idx="2">
                  <c:v>5408230</c:v>
                </c:pt>
                <c:pt idx="3">
                  <c:v>5433962</c:v>
                </c:pt>
                <c:pt idx="4">
                  <c:v>5442682</c:v>
                </c:pt>
                <c:pt idx="5">
                  <c:v>5463932</c:v>
                </c:pt>
                <c:pt idx="6">
                  <c:v>5408676</c:v>
                </c:pt>
                <c:pt idx="7">
                  <c:v>5439796</c:v>
                </c:pt>
                <c:pt idx="8">
                  <c:v>5468353</c:v>
                </c:pt>
                <c:pt idx="9">
                  <c:v>5494144</c:v>
                </c:pt>
                <c:pt idx="10">
                  <c:v>5485469</c:v>
                </c:pt>
                <c:pt idx="11">
                  <c:v>5515824</c:v>
                </c:pt>
                <c:pt idx="12">
                  <c:v>5537561</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General"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ax val="5600000"/>
          <c:min val="500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4538808399370315"/>
          <c:w val="0.71851785572258009"/>
          <c:h val="0.6300928519971184"/>
        </c:manualLayout>
      </c:layout>
      <c:barChart>
        <c:barDir val="col"/>
        <c:grouping val="clustered"/>
        <c:varyColors val="0"/>
        <c:ser>
          <c:idx val="0"/>
          <c:order val="0"/>
          <c:tx>
            <c:strRef>
              <c:f>Sheet1!$B$1</c:f>
              <c:strCache>
                <c:ptCount val="1"/>
                <c:pt idx="0">
                  <c:v>Facebook</c:v>
                </c:pt>
              </c:strCache>
            </c:strRef>
          </c:tx>
          <c:spPr>
            <a:solidFill>
              <a:srgbClr val="D1D1D1"/>
            </a:solidFill>
            <a:ln>
              <a:noFill/>
            </a:ln>
            <a:effectLst/>
          </c:spPr>
          <c:invertIfNegative val="0"/>
          <c:dPt>
            <c:idx val="0"/>
            <c:invertIfNegative val="0"/>
            <c:bubble3D val="0"/>
            <c:spPr>
              <a:solidFill>
                <a:srgbClr val="D1D1D1"/>
              </a:solidFill>
              <a:ln>
                <a:noFill/>
              </a:ln>
              <a:effectLst/>
            </c:spPr>
            <c:extLst>
              <c:ext xmlns:c16="http://schemas.microsoft.com/office/drawing/2014/chart" uri="{C3380CC4-5D6E-409C-BE32-E72D297353CC}">
                <c16:uniqueId val="{00000004-CE69-3F44-BB1B-1E33DFBBDADF}"/>
              </c:ext>
            </c:extLst>
          </c:dPt>
          <c:dPt>
            <c:idx val="1"/>
            <c:invertIfNegative val="0"/>
            <c:bubble3D val="0"/>
            <c:spPr>
              <a:solidFill>
                <a:srgbClr val="D1D1D1"/>
              </a:solidFill>
              <a:ln>
                <a:noFill/>
              </a:ln>
              <a:effectLst/>
            </c:spPr>
            <c:extLst>
              <c:ext xmlns:c16="http://schemas.microsoft.com/office/drawing/2014/chart" uri="{C3380CC4-5D6E-409C-BE32-E72D297353CC}">
                <c16:uniqueId val="{00000005-CE69-3F44-BB1B-1E33DFBBDADF}"/>
              </c:ext>
            </c:extLst>
          </c:dPt>
          <c:dPt>
            <c:idx val="2"/>
            <c:invertIfNegative val="0"/>
            <c:bubble3D val="0"/>
            <c:spPr>
              <a:solidFill>
                <a:srgbClr val="D1D1D1"/>
              </a:solidFill>
              <a:ln>
                <a:noFill/>
              </a:ln>
              <a:effectLst/>
            </c:spPr>
            <c:extLst>
              <c:ext xmlns:c16="http://schemas.microsoft.com/office/drawing/2014/chart" uri="{C3380CC4-5D6E-409C-BE32-E72D297353CC}">
                <c16:uniqueId val="{00000006-CE69-3F44-BB1B-1E33DFBBDADF}"/>
              </c:ext>
            </c:extLst>
          </c:dPt>
          <c:dPt>
            <c:idx val="3"/>
            <c:invertIfNegative val="0"/>
            <c:bubble3D val="0"/>
            <c:spPr>
              <a:solidFill>
                <a:srgbClr val="D1D1D1"/>
              </a:solidFill>
              <a:ln>
                <a:noFill/>
              </a:ln>
              <a:effectLst/>
            </c:spPr>
            <c:extLst>
              <c:ext xmlns:c16="http://schemas.microsoft.com/office/drawing/2014/chart" uri="{C3380CC4-5D6E-409C-BE32-E72D297353CC}">
                <c16:uniqueId val="{00000007-CE69-3F44-BB1B-1E33DFBBDADF}"/>
              </c:ext>
            </c:extLst>
          </c:dPt>
          <c:dPt>
            <c:idx val="4"/>
            <c:invertIfNegative val="0"/>
            <c:bubble3D val="0"/>
            <c:spPr>
              <a:solidFill>
                <a:srgbClr val="D1D1D1"/>
              </a:solidFill>
              <a:ln>
                <a:noFill/>
              </a:ln>
              <a:effectLst/>
            </c:spPr>
            <c:extLst>
              <c:ext xmlns:c16="http://schemas.microsoft.com/office/drawing/2014/chart" uri="{C3380CC4-5D6E-409C-BE32-E72D297353CC}">
                <c16:uniqueId val="{00000008-CE69-3F44-BB1B-1E33DFBBDADF}"/>
              </c:ext>
            </c:extLst>
          </c:dPt>
          <c:dPt>
            <c:idx val="5"/>
            <c:invertIfNegative val="0"/>
            <c:bubble3D val="0"/>
            <c:spPr>
              <a:solidFill>
                <a:srgbClr val="D1D1D1"/>
              </a:solidFill>
              <a:ln>
                <a:noFill/>
              </a:ln>
              <a:effectLst/>
            </c:spPr>
            <c:extLst>
              <c:ext xmlns:c16="http://schemas.microsoft.com/office/drawing/2014/chart" uri="{C3380CC4-5D6E-409C-BE32-E72D297353CC}">
                <c16:uniqueId val="{00000009-CE69-3F44-BB1B-1E33DFBBDADF}"/>
              </c:ext>
            </c:extLst>
          </c:dPt>
          <c:dPt>
            <c:idx val="6"/>
            <c:invertIfNegative val="0"/>
            <c:bubble3D val="0"/>
            <c:spPr>
              <a:solidFill>
                <a:srgbClr val="D1D1D1"/>
              </a:solidFill>
              <a:ln>
                <a:noFill/>
              </a:ln>
              <a:effectLst/>
            </c:spPr>
            <c:extLst>
              <c:ext xmlns:c16="http://schemas.microsoft.com/office/drawing/2014/chart" uri="{C3380CC4-5D6E-409C-BE32-E72D297353CC}">
                <c16:uniqueId val="{0000000A-CE69-3F44-BB1B-1E33DFBBDADF}"/>
              </c:ext>
            </c:extLst>
          </c:dPt>
          <c:dPt>
            <c:idx val="7"/>
            <c:invertIfNegative val="0"/>
            <c:bubble3D val="0"/>
            <c:spPr>
              <a:solidFill>
                <a:srgbClr val="D1D1D1"/>
              </a:solidFill>
              <a:ln>
                <a:noFill/>
              </a:ln>
              <a:effectLst/>
            </c:spPr>
            <c:extLst>
              <c:ext xmlns:c16="http://schemas.microsoft.com/office/drawing/2014/chart" uri="{C3380CC4-5D6E-409C-BE32-E72D297353CC}">
                <c16:uniqueId val="{0000000B-CE69-3F44-BB1B-1E33DFBBDADF}"/>
              </c:ext>
            </c:extLst>
          </c:dPt>
          <c:dPt>
            <c:idx val="8"/>
            <c:invertIfNegative val="0"/>
            <c:bubble3D val="0"/>
            <c:spPr>
              <a:solidFill>
                <a:srgbClr val="D1D1D1"/>
              </a:solidFill>
              <a:ln>
                <a:noFill/>
              </a:ln>
              <a:effectLst/>
            </c:spPr>
            <c:extLst>
              <c:ext xmlns:c16="http://schemas.microsoft.com/office/drawing/2014/chart" uri="{C3380CC4-5D6E-409C-BE32-E72D297353CC}">
                <c16:uniqueId val="{0000000C-CE69-3F44-BB1B-1E33DFBBDADF}"/>
              </c:ext>
            </c:extLst>
          </c:dPt>
          <c:dPt>
            <c:idx val="9"/>
            <c:invertIfNegative val="0"/>
            <c:bubble3D val="0"/>
            <c:spPr>
              <a:solidFill>
                <a:srgbClr val="D1D1D1"/>
              </a:solidFill>
              <a:ln>
                <a:noFill/>
              </a:ln>
              <a:effectLst/>
            </c:spPr>
            <c:extLst>
              <c:ext xmlns:c16="http://schemas.microsoft.com/office/drawing/2014/chart" uri="{C3380CC4-5D6E-409C-BE32-E72D297353CC}">
                <c16:uniqueId val="{0000000D-CE69-3F44-BB1B-1E33DFBBDADF}"/>
              </c:ext>
            </c:extLst>
          </c:dPt>
          <c:dPt>
            <c:idx val="10"/>
            <c:invertIfNegative val="0"/>
            <c:bubble3D val="0"/>
            <c:spPr>
              <a:solidFill>
                <a:srgbClr val="D1D1D1"/>
              </a:solidFill>
              <a:ln>
                <a:noFill/>
              </a:ln>
              <a:effectLst/>
            </c:spPr>
            <c:extLst>
              <c:ext xmlns:c16="http://schemas.microsoft.com/office/drawing/2014/chart" uri="{C3380CC4-5D6E-409C-BE32-E72D297353CC}">
                <c16:uniqueId val="{0000000E-CE69-3F44-BB1B-1E33DFBBDADF}"/>
              </c:ext>
            </c:extLst>
          </c:dPt>
          <c:dPt>
            <c:idx val="11"/>
            <c:invertIfNegative val="0"/>
            <c:bubble3D val="0"/>
            <c:spPr>
              <a:solidFill>
                <a:srgbClr val="D1D1D1"/>
              </a:solidFill>
              <a:ln>
                <a:noFill/>
              </a:ln>
              <a:effectLst/>
            </c:spPr>
            <c:extLst>
              <c:ext xmlns:c16="http://schemas.microsoft.com/office/drawing/2014/chart" uri="{C3380CC4-5D6E-409C-BE32-E72D297353CC}">
                <c16:uniqueId val="{00000002-4E00-4FD5-88F8-F35B49382BF5}"/>
              </c:ext>
            </c:extLst>
          </c:dPt>
          <c:dLbls>
            <c:dLbl>
              <c:idx val="11"/>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E00-4FD5-88F8-F35B49382BF5}"/>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2591375</c:v>
                </c:pt>
                <c:pt idx="1">
                  <c:v>2606786</c:v>
                </c:pt>
                <c:pt idx="2">
                  <c:v>2623654</c:v>
                </c:pt>
                <c:pt idx="3">
                  <c:v>2637313</c:v>
                </c:pt>
                <c:pt idx="4">
                  <c:v>2649954</c:v>
                </c:pt>
                <c:pt idx="5">
                  <c:v>2665164</c:v>
                </c:pt>
                <c:pt idx="6">
                  <c:v>2656310</c:v>
                </c:pt>
                <c:pt idx="7">
                  <c:v>2670583</c:v>
                </c:pt>
                <c:pt idx="8">
                  <c:v>2681230</c:v>
                </c:pt>
                <c:pt idx="9">
                  <c:v>2689726</c:v>
                </c:pt>
                <c:pt idx="10">
                  <c:v>2680394</c:v>
                </c:pt>
                <c:pt idx="11">
                  <c:v>2691395</c:v>
                </c:pt>
                <c:pt idx="12">
                  <c:v>2699947</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2400000"/>
        </c:scaling>
        <c:delete val="0"/>
        <c:axPos val="l"/>
        <c:majorGridlines>
          <c:spPr>
            <a:ln w="12700" cap="rnd" cmpd="sng" algn="ctr">
              <a:solidFill>
                <a:schemeClr val="bg1">
                  <a:lumMod val="85000"/>
                </a:schemeClr>
              </a:solidFill>
              <a:prstDash val="dash"/>
              <a:round/>
            </a:ln>
            <a:effectLst/>
          </c:spPr>
        </c:majorGridlines>
        <c:minorGridlines>
          <c:spPr>
            <a:ln w="9525" cap="flat" cmpd="sng" algn="ctr">
              <a:noFill/>
              <a:round/>
            </a:ln>
            <a:effectLst/>
          </c:spPr>
        </c:min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8365095667"/>
          <c:y val="0.13289571923446131"/>
          <c:w val="0.71851785572258009"/>
          <c:h val="0.63080611577683077"/>
        </c:manualLayout>
      </c:layout>
      <c:barChart>
        <c:barDir val="col"/>
        <c:grouping val="clustered"/>
        <c:varyColors val="0"/>
        <c:ser>
          <c:idx val="0"/>
          <c:order val="0"/>
          <c:tx>
            <c:strRef>
              <c:f>Sheet1!$B$1</c:f>
              <c:strCache>
                <c:ptCount val="1"/>
                <c:pt idx="0">
                  <c:v>Instagram</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1716035</c:v>
                </c:pt>
                <c:pt idx="1">
                  <c:v>1723137</c:v>
                </c:pt>
                <c:pt idx="2">
                  <c:v>1730884</c:v>
                </c:pt>
                <c:pt idx="3">
                  <c:v>1739867</c:v>
                </c:pt>
                <c:pt idx="4">
                  <c:v>1749168</c:v>
                </c:pt>
                <c:pt idx="5">
                  <c:v>1756611</c:v>
                </c:pt>
                <c:pt idx="6">
                  <c:v>1747063</c:v>
                </c:pt>
                <c:pt idx="7">
                  <c:v>1757951</c:v>
                </c:pt>
                <c:pt idx="8">
                  <c:v>1768971</c:v>
                </c:pt>
                <c:pt idx="9">
                  <c:v>1780699</c:v>
                </c:pt>
                <c:pt idx="10">
                  <c:v>1774975</c:v>
                </c:pt>
                <c:pt idx="11">
                  <c:v>1790604</c:v>
                </c:pt>
                <c:pt idx="12">
                  <c:v>1799879</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majorUnit val="20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8365095667"/>
          <c:y val="0.12406151020919222"/>
          <c:w val="0.71851785572258009"/>
          <c:h val="0.63669558846034346"/>
        </c:manualLayout>
      </c:layout>
      <c:barChart>
        <c:barDir val="col"/>
        <c:grouping val="clustered"/>
        <c:varyColors val="0"/>
        <c:ser>
          <c:idx val="0"/>
          <c:order val="0"/>
          <c:tx>
            <c:strRef>
              <c:f>Sheet1!$B$1</c:f>
              <c:strCache>
                <c:ptCount val="1"/>
                <c:pt idx="0">
                  <c:v>X</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564026</c:v>
                </c:pt>
                <c:pt idx="1">
                  <c:v>563717</c:v>
                </c:pt>
                <c:pt idx="2">
                  <c:v>561081</c:v>
                </c:pt>
                <c:pt idx="3">
                  <c:v>559226</c:v>
                </c:pt>
                <c:pt idx="4">
                  <c:v>540315</c:v>
                </c:pt>
                <c:pt idx="5">
                  <c:v>534053</c:v>
                </c:pt>
                <c:pt idx="6">
                  <c:v>493094</c:v>
                </c:pt>
                <c:pt idx="7">
                  <c:v>493041</c:v>
                </c:pt>
                <c:pt idx="8">
                  <c:v>492769</c:v>
                </c:pt>
                <c:pt idx="9">
                  <c:v>492574</c:v>
                </c:pt>
                <c:pt idx="10">
                  <c:v>494485</c:v>
                </c:pt>
                <c:pt idx="11">
                  <c:v>494187</c:v>
                </c:pt>
                <c:pt idx="12">
                  <c:v>493838</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YouTube</c:v>
                </c:pt>
              </c:strCache>
            </c:strRef>
          </c:tx>
          <c:spPr>
            <a:solidFill>
              <a:schemeClr val="bg1">
                <a:lumMod val="85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7/2025</c:v>
                </c:pt>
                <c:pt idx="1">
                  <c:v>8/2025</c:v>
                </c:pt>
                <c:pt idx="2">
                  <c:v>9/2025</c:v>
                </c:pt>
                <c:pt idx="3">
                  <c:v>10/2025</c:v>
                </c:pt>
                <c:pt idx="4">
                  <c:v>11/2025</c:v>
                </c:pt>
                <c:pt idx="5">
                  <c:v>12/2025</c:v>
                </c:pt>
                <c:pt idx="6">
                  <c:v>1/2026</c:v>
                </c:pt>
                <c:pt idx="7">
                  <c:v>2/2026</c:v>
                </c:pt>
                <c:pt idx="8">
                  <c:v>3/2026</c:v>
                </c:pt>
                <c:pt idx="9">
                  <c:v>4/2026</c:v>
                </c:pt>
                <c:pt idx="10">
                  <c:v>5/2026</c:v>
                </c:pt>
                <c:pt idx="11">
                  <c:v>6/2026</c:v>
                </c:pt>
                <c:pt idx="12">
                  <c:v>7/2026</c:v>
                </c:pt>
              </c:strCache>
            </c:strRef>
          </c:cat>
          <c:val>
            <c:numRef>
              <c:f>Sheet1!$B$2:$B$14</c:f>
              <c:numCache>
                <c:formatCode>#,##0</c:formatCode>
                <c:ptCount val="13"/>
                <c:pt idx="0">
                  <c:v>160437</c:v>
                </c:pt>
                <c:pt idx="1">
                  <c:v>161057</c:v>
                </c:pt>
                <c:pt idx="2">
                  <c:v>161826</c:v>
                </c:pt>
                <c:pt idx="3">
                  <c:v>162808</c:v>
                </c:pt>
                <c:pt idx="4">
                  <c:v>163832</c:v>
                </c:pt>
                <c:pt idx="5">
                  <c:v>164633</c:v>
                </c:pt>
                <c:pt idx="6">
                  <c:v>161768</c:v>
                </c:pt>
                <c:pt idx="7">
                  <c:v>162442</c:v>
                </c:pt>
                <c:pt idx="8">
                  <c:v>163335</c:v>
                </c:pt>
                <c:pt idx="9">
                  <c:v>163839</c:v>
                </c:pt>
                <c:pt idx="10">
                  <c:v>164305</c:v>
                </c:pt>
                <c:pt idx="11">
                  <c:v>164893</c:v>
                </c:pt>
                <c:pt idx="12">
                  <c:v>165719</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ax val="170000"/>
          <c:min val="15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majorUnit val="2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0.43353</cdr:x>
      <cdr:y>0.43032</cdr:y>
    </cdr:from>
    <cdr:to>
      <cdr:x>0.74142</cdr:x>
      <cdr:y>0.70381</cdr:y>
    </cdr:to>
    <cdr:grpSp>
      <cdr:nvGrpSpPr>
        <cdr:cNvPr id="4" name="Group 3">
          <a:extLst xmlns:a="http://schemas.openxmlformats.org/drawingml/2006/main">
            <a:ext uri="{FF2B5EF4-FFF2-40B4-BE49-F238E27FC236}">
              <a16:creationId xmlns:a16="http://schemas.microsoft.com/office/drawing/2014/main" id="{1171EC12-FF78-8541-BDBC-CC6A4414F601}"/>
            </a:ext>
          </a:extLst>
        </cdr:cNvPr>
        <cdr:cNvGrpSpPr/>
      </cdr:nvGrpSpPr>
      <cdr:grpSpPr>
        <a:xfrm xmlns:a="http://schemas.openxmlformats.org/drawingml/2006/main">
          <a:off x="3294570" y="1801781"/>
          <a:ext cx="2339781" cy="1145122"/>
          <a:chOff x="2230277" y="1874237"/>
          <a:chExt cx="3103863" cy="1346756"/>
        </a:xfrm>
      </cdr:grpSpPr>
      <cdr:sp macro="" textlink="">
        <cdr:nvSpPr>
          <cdr:cNvPr id="2" name="Content Placeholder 2">
            <a:extLst xmlns:a="http://schemas.openxmlformats.org/drawingml/2006/main">
              <a:ext uri="{FF2B5EF4-FFF2-40B4-BE49-F238E27FC236}">
                <a16:creationId xmlns:a16="http://schemas.microsoft.com/office/drawing/2014/main" id="{8D45EB1E-4412-4440-90E1-1E52AE74CE72}"/>
              </a:ext>
            </a:extLst>
          </cdr:cNvPr>
          <cdr:cNvSpPr txBox="1">
            <a:spLocks xmlns:a="http://schemas.openxmlformats.org/drawingml/2006/main"/>
          </cdr:cNvSpPr>
        </cdr:nvSpPr>
        <cdr:spPr>
          <a:xfrm xmlns:a="http://schemas.openxmlformats.org/drawingml/2006/main">
            <a:off x="2287076" y="1874237"/>
            <a:ext cx="2995078" cy="619132"/>
          </a:xfrm>
          <a:prstGeom xmlns:a="http://schemas.openxmlformats.org/drawingml/2006/main" prst="rect">
            <a:avLst/>
          </a:prstGeom>
        </cdr:spPr>
        <cdr:txBody>
          <a:bodyPr xmlns:a="http://schemas.openxmlformats.org/drawingml/2006/main" vert="horz" lIns="91440" tIns="45720" rIns="91440" bIns="45720" rtlCol="0" anchor="ctr">
            <a:normAutofit/>
          </a:bodyPr>
          <a:lstStyle xmlns:a="http://schemas.openxmlformats.org/drawingml/2006/main">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fi-FI" sz="1200" dirty="0">
                <a:solidFill>
                  <a:srgbClr val="002649"/>
                </a:solidFill>
                <a:latin typeface="Neue Haas Unica W1G Medium" panose="020B0504030206020203" pitchFamily="34" charset="0"/>
              </a:rPr>
              <a:t>Seuraajia kaikissa </a:t>
            </a:r>
            <a:br>
              <a:rPr lang="fi-FI" sz="1200" dirty="0">
                <a:solidFill>
                  <a:srgbClr val="002649"/>
                </a:solidFill>
                <a:latin typeface="Neue Haas Unica W1G Medium" panose="020B0504030206020203" pitchFamily="34" charset="0"/>
              </a:rPr>
            </a:br>
            <a:r>
              <a:rPr lang="fi-FI" sz="1200" dirty="0">
                <a:solidFill>
                  <a:srgbClr val="002649"/>
                </a:solidFill>
                <a:latin typeface="Neue Haas Unica W1G Medium" panose="020B0504030206020203" pitchFamily="34" charset="0"/>
              </a:rPr>
              <a:t>kanavissa</a:t>
            </a:r>
            <a:endParaRPr lang="en-FI" sz="1200" dirty="0">
              <a:solidFill>
                <a:srgbClr val="002649"/>
              </a:solidFill>
              <a:latin typeface="Neue Haas Unica W1G Medium" panose="020B0504030206020203" pitchFamily="34" charset="0"/>
            </a:endParaRPr>
          </a:p>
        </cdr:txBody>
      </cdr:sp>
      <cdr:sp macro="" textlink="">
        <cdr:nvSpPr>
          <cdr:cNvPr id="3" name="Content Placeholder 2">
            <a:extLst xmlns:a="http://schemas.openxmlformats.org/drawingml/2006/main">
              <a:ext uri="{FF2B5EF4-FFF2-40B4-BE49-F238E27FC236}">
                <a16:creationId xmlns:a16="http://schemas.microsoft.com/office/drawing/2014/main" id="{C74C9BEF-4942-7448-9A77-9361FD05EFC1}"/>
              </a:ext>
            </a:extLst>
          </cdr:cNvPr>
          <cdr:cNvSpPr txBox="1">
            <a:spLocks xmlns:a="http://schemas.openxmlformats.org/drawingml/2006/main"/>
          </cdr:cNvSpPr>
        </cdr:nvSpPr>
        <cdr:spPr>
          <a:xfrm xmlns:a="http://schemas.openxmlformats.org/drawingml/2006/main">
            <a:off x="2230277" y="2438065"/>
            <a:ext cx="3103863" cy="782928"/>
          </a:xfrm>
          <a:prstGeom xmlns:a="http://schemas.openxmlformats.org/drawingml/2006/main" prst="rect">
            <a:avLst/>
          </a:prstGeom>
        </cdr:spPr>
        <cdr:txBody>
          <a:bodyPr xmlns:a="http://schemas.openxmlformats.org/drawingml/2006/main" vert="horz" lIns="91440" tIns="45720" rIns="91440" bIns="45720" rtlCol="0">
            <a:noAutofit/>
          </a:bodyPr>
          <a:lstStyle xmlns:a="http://schemas.openxmlformats.org/drawingml/2006/main">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fi-FI" sz="3500" dirty="0">
                <a:solidFill>
                  <a:schemeClr val="tx2"/>
                </a:solidFill>
                <a:latin typeface="Canela Medium" pitchFamily="2" charset="77"/>
              </a:rPr>
              <a:t>5 537 561</a:t>
            </a:r>
            <a:endParaRPr lang="en-FI" sz="3500" dirty="0">
              <a:solidFill>
                <a:schemeClr val="tx2"/>
              </a:solidFill>
              <a:latin typeface="Canela Medium" pitchFamily="2" charset="77"/>
            </a:endParaRP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116731-4676-4049-B778-C85831E1F5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dirty="0">
              <a:latin typeface="Neue Haas Unica W1G" panose="020B0504030206020203" pitchFamily="34" charset="0"/>
            </a:endParaRPr>
          </a:p>
        </p:txBody>
      </p:sp>
      <p:sp>
        <p:nvSpPr>
          <p:cNvPr id="3" name="Date Placeholder 2">
            <a:extLst>
              <a:ext uri="{FF2B5EF4-FFF2-40B4-BE49-F238E27FC236}">
                <a16:creationId xmlns:a16="http://schemas.microsoft.com/office/drawing/2014/main" id="{4C5C887A-2D2F-E940-8170-CB98732492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303909-B5E8-FB4E-AFE4-A87166A88C34}" type="datetimeFigureOut">
              <a:rPr lang="en-FI" smtClean="0">
                <a:latin typeface="Neue Haas Unica W1G" panose="020B0504030206020203" pitchFamily="34" charset="0"/>
              </a:rPr>
              <a:t>5.8.2026</a:t>
            </a:fld>
            <a:endParaRPr lang="en-FI" dirty="0">
              <a:latin typeface="Neue Haas Unica W1G" panose="020B0504030206020203" pitchFamily="34" charset="0"/>
            </a:endParaRPr>
          </a:p>
        </p:txBody>
      </p:sp>
      <p:sp>
        <p:nvSpPr>
          <p:cNvPr id="4" name="Footer Placeholder 3">
            <a:extLst>
              <a:ext uri="{FF2B5EF4-FFF2-40B4-BE49-F238E27FC236}">
                <a16:creationId xmlns:a16="http://schemas.microsoft.com/office/drawing/2014/main" id="{66B4AAC1-5A48-8D47-9036-9B35BA37D1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dirty="0">
              <a:latin typeface="Neue Haas Unica W1G" panose="020B0504030206020203" pitchFamily="34" charset="0"/>
            </a:endParaRPr>
          </a:p>
        </p:txBody>
      </p:sp>
      <p:sp>
        <p:nvSpPr>
          <p:cNvPr id="5" name="Slide Number Placeholder 4">
            <a:extLst>
              <a:ext uri="{FF2B5EF4-FFF2-40B4-BE49-F238E27FC236}">
                <a16:creationId xmlns:a16="http://schemas.microsoft.com/office/drawing/2014/main" id="{63DB4C95-5904-FB43-9FE2-1A5C1BAD6A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6F5268-A0E2-674D-AEA0-0DAD3129F1B4}" type="slidenum">
              <a:rPr lang="en-FI" smtClean="0">
                <a:latin typeface="Neue Haas Unica W1G" panose="020B0504030206020203" pitchFamily="34" charset="0"/>
              </a:rPr>
              <a:t>‹#›</a:t>
            </a:fld>
            <a:endParaRPr lang="en-FI" dirty="0">
              <a:latin typeface="Neue Haas Unica W1G" panose="020B0504030206020203" pitchFamily="34" charset="0"/>
            </a:endParaRPr>
          </a:p>
        </p:txBody>
      </p:sp>
    </p:spTree>
    <p:extLst>
      <p:ext uri="{BB962C8B-B14F-4D97-AF65-F5344CB8AC3E}">
        <p14:creationId xmlns:p14="http://schemas.microsoft.com/office/powerpoint/2010/main" val="2661359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Unica W1G" panose="020B0504030206020203" pitchFamily="34" charset="0"/>
              </a:defRPr>
            </a:lvl1pPr>
          </a:lstStyle>
          <a:p>
            <a:endParaRPr lang="en-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Unica W1G" panose="020B0504030206020203" pitchFamily="34" charset="0"/>
              </a:defRPr>
            </a:lvl1pPr>
          </a:lstStyle>
          <a:p>
            <a:fld id="{C4E458E5-F7A7-9540-B300-0997209ECD22}" type="datetimeFigureOut">
              <a:rPr lang="en-FI" smtClean="0"/>
              <a:pPr/>
              <a:t>5.8.2026</a:t>
            </a:fld>
            <a:endParaRPr lang="en-FI"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Unica W1G" panose="020B0504030206020203" pitchFamily="34" charset="0"/>
              </a:defRPr>
            </a:lvl1pPr>
          </a:lstStyle>
          <a:p>
            <a:endParaRPr lang="en-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Unica W1G" panose="020B0504030206020203" pitchFamily="34" charset="0"/>
              </a:defRPr>
            </a:lvl1pPr>
          </a:lstStyle>
          <a:p>
            <a:fld id="{ECE063A0-E1D9-054C-B6B8-9DCE4E3BD599}" type="slidenum">
              <a:rPr lang="en-FI" smtClean="0"/>
              <a:pPr/>
              <a:t>‹#›</a:t>
            </a:fld>
            <a:endParaRPr lang="en-FI" dirty="0"/>
          </a:p>
        </p:txBody>
      </p:sp>
    </p:spTree>
    <p:extLst>
      <p:ext uri="{BB962C8B-B14F-4D97-AF65-F5344CB8AC3E}">
        <p14:creationId xmlns:p14="http://schemas.microsoft.com/office/powerpoint/2010/main" val="228711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Neue Haas Unica W1G" panose="020B050403020602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2</a:t>
            </a:fld>
            <a:endParaRPr lang="en-FI" dirty="0"/>
          </a:p>
        </p:txBody>
      </p:sp>
    </p:spTree>
    <p:extLst>
      <p:ext uri="{BB962C8B-B14F-4D97-AF65-F5344CB8AC3E}">
        <p14:creationId xmlns:p14="http://schemas.microsoft.com/office/powerpoint/2010/main" val="774070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1D5E6-CFDD-0622-7B29-FFC28A063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3F620-9B04-FEAC-96EC-07E310264535}"/>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599FA1CA-F741-60F2-D8E0-78545C3DD718}"/>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97DAB9FC-9008-6EC8-50D2-3390014FBF2B}"/>
              </a:ext>
            </a:extLst>
          </p:cNvPr>
          <p:cNvSpPr>
            <a:spLocks noGrp="1"/>
          </p:cNvSpPr>
          <p:nvPr>
            <p:ph type="sldNum" sz="quarter" idx="5"/>
          </p:nvPr>
        </p:nvSpPr>
        <p:spPr/>
        <p:txBody>
          <a:bodyPr/>
          <a:lstStyle/>
          <a:p>
            <a:fld id="{ECE063A0-E1D9-054C-B6B8-9DCE4E3BD599}" type="slidenum">
              <a:rPr lang="en-FI" smtClean="0"/>
              <a:pPr/>
              <a:t>14</a:t>
            </a:fld>
            <a:endParaRPr lang="en-FI" dirty="0"/>
          </a:p>
        </p:txBody>
      </p:sp>
    </p:spTree>
    <p:extLst>
      <p:ext uri="{BB962C8B-B14F-4D97-AF65-F5344CB8AC3E}">
        <p14:creationId xmlns:p14="http://schemas.microsoft.com/office/powerpoint/2010/main" val="3496411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35</a:t>
            </a:fld>
            <a:endParaRPr lang="en-FI" dirty="0"/>
          </a:p>
        </p:txBody>
      </p:sp>
    </p:spTree>
    <p:extLst>
      <p:ext uri="{BB962C8B-B14F-4D97-AF65-F5344CB8AC3E}">
        <p14:creationId xmlns:p14="http://schemas.microsoft.com/office/powerpoint/2010/main" val="1358558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9EF2-6373-6636-2A56-489C42391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5B0AA-4B46-A632-B388-7ED69AB43370}"/>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B103BEB6-CFC8-2414-64C5-A4BF9D550A8C}"/>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5CBEC57E-6BD2-D676-D839-2F18FC0C559C}"/>
              </a:ext>
            </a:extLst>
          </p:cNvPr>
          <p:cNvSpPr>
            <a:spLocks noGrp="1"/>
          </p:cNvSpPr>
          <p:nvPr>
            <p:ph type="sldNum" sz="quarter" idx="5"/>
          </p:nvPr>
        </p:nvSpPr>
        <p:spPr/>
        <p:txBody>
          <a:bodyPr/>
          <a:lstStyle/>
          <a:p>
            <a:fld id="{ECE063A0-E1D9-054C-B6B8-9DCE4E3BD599}" type="slidenum">
              <a:rPr lang="en-FI" smtClean="0"/>
              <a:pPr/>
              <a:t>36</a:t>
            </a:fld>
            <a:endParaRPr lang="en-FI" dirty="0"/>
          </a:p>
        </p:txBody>
      </p:sp>
    </p:spTree>
    <p:extLst>
      <p:ext uri="{BB962C8B-B14F-4D97-AF65-F5344CB8AC3E}">
        <p14:creationId xmlns:p14="http://schemas.microsoft.com/office/powerpoint/2010/main" val="273181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DC715-5BD9-885F-EB88-DD6E21DBA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FA5BA-751D-F20A-FF9E-3E896B9DC8E4}"/>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7A6E9B87-0C21-F263-FD57-4C4B17290158}"/>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E7D5084B-61B0-78F8-9C78-693A17A6FE4F}"/>
              </a:ext>
            </a:extLst>
          </p:cNvPr>
          <p:cNvSpPr>
            <a:spLocks noGrp="1"/>
          </p:cNvSpPr>
          <p:nvPr>
            <p:ph type="sldNum" sz="quarter" idx="5"/>
          </p:nvPr>
        </p:nvSpPr>
        <p:spPr/>
        <p:txBody>
          <a:bodyPr/>
          <a:lstStyle/>
          <a:p>
            <a:fld id="{ECE063A0-E1D9-054C-B6B8-9DCE4E3BD599}" type="slidenum">
              <a:rPr lang="en-FI" smtClean="0"/>
              <a:pPr/>
              <a:t>37</a:t>
            </a:fld>
            <a:endParaRPr lang="en-FI" dirty="0"/>
          </a:p>
        </p:txBody>
      </p:sp>
    </p:spTree>
    <p:extLst>
      <p:ext uri="{BB962C8B-B14F-4D97-AF65-F5344CB8AC3E}">
        <p14:creationId xmlns:p14="http://schemas.microsoft.com/office/powerpoint/2010/main" val="2854050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38</a:t>
            </a:fld>
            <a:endParaRPr lang="en-FI" dirty="0"/>
          </a:p>
        </p:txBody>
      </p:sp>
    </p:spTree>
    <p:extLst>
      <p:ext uri="{BB962C8B-B14F-4D97-AF65-F5344CB8AC3E}">
        <p14:creationId xmlns:p14="http://schemas.microsoft.com/office/powerpoint/2010/main" val="303528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CE063A0-E1D9-054C-B6B8-9DCE4E3BD599}" type="slidenum">
              <a:rPr lang="en-FI" smtClean="0"/>
              <a:pPr/>
              <a:t>3</a:t>
            </a:fld>
            <a:endParaRPr lang="en-FI" dirty="0"/>
          </a:p>
        </p:txBody>
      </p:sp>
    </p:spTree>
    <p:extLst>
      <p:ext uri="{BB962C8B-B14F-4D97-AF65-F5344CB8AC3E}">
        <p14:creationId xmlns:p14="http://schemas.microsoft.com/office/powerpoint/2010/main" val="4043347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7</a:t>
            </a:fld>
            <a:endParaRPr lang="en-FI" dirty="0"/>
          </a:p>
        </p:txBody>
      </p:sp>
    </p:spTree>
    <p:extLst>
      <p:ext uri="{BB962C8B-B14F-4D97-AF65-F5344CB8AC3E}">
        <p14:creationId xmlns:p14="http://schemas.microsoft.com/office/powerpoint/2010/main" val="3824910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8</a:t>
            </a:fld>
            <a:endParaRPr lang="en-FI" dirty="0"/>
          </a:p>
        </p:txBody>
      </p:sp>
    </p:spTree>
    <p:extLst>
      <p:ext uri="{BB962C8B-B14F-4D97-AF65-F5344CB8AC3E}">
        <p14:creationId xmlns:p14="http://schemas.microsoft.com/office/powerpoint/2010/main" val="3355011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9</a:t>
            </a:fld>
            <a:endParaRPr lang="en-FI" dirty="0"/>
          </a:p>
        </p:txBody>
      </p:sp>
    </p:spTree>
    <p:extLst>
      <p:ext uri="{BB962C8B-B14F-4D97-AF65-F5344CB8AC3E}">
        <p14:creationId xmlns:p14="http://schemas.microsoft.com/office/powerpoint/2010/main" val="134966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10</a:t>
            </a:fld>
            <a:endParaRPr lang="en-FI" dirty="0"/>
          </a:p>
        </p:txBody>
      </p:sp>
    </p:spTree>
    <p:extLst>
      <p:ext uri="{BB962C8B-B14F-4D97-AF65-F5344CB8AC3E}">
        <p14:creationId xmlns:p14="http://schemas.microsoft.com/office/powerpoint/2010/main" val="1338852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11</a:t>
            </a:fld>
            <a:endParaRPr lang="en-FI" dirty="0"/>
          </a:p>
        </p:txBody>
      </p:sp>
    </p:spTree>
    <p:extLst>
      <p:ext uri="{BB962C8B-B14F-4D97-AF65-F5344CB8AC3E}">
        <p14:creationId xmlns:p14="http://schemas.microsoft.com/office/powerpoint/2010/main" val="3909010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12</a:t>
            </a:fld>
            <a:endParaRPr lang="en-FI" dirty="0"/>
          </a:p>
        </p:txBody>
      </p:sp>
    </p:spTree>
    <p:extLst>
      <p:ext uri="{BB962C8B-B14F-4D97-AF65-F5344CB8AC3E}">
        <p14:creationId xmlns:p14="http://schemas.microsoft.com/office/powerpoint/2010/main" val="1104884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6E76-0CF9-1F48-78B7-211406D81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EBD05-CBBE-B9CA-CB01-57B704C69AE4}"/>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C15070DD-8FF0-71B8-EB70-99E37D599D77}"/>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4D377BE8-C95F-0AA7-E7DB-16F97CF71F6F}"/>
              </a:ext>
            </a:extLst>
          </p:cNvPr>
          <p:cNvSpPr>
            <a:spLocks noGrp="1"/>
          </p:cNvSpPr>
          <p:nvPr>
            <p:ph type="sldNum" sz="quarter" idx="5"/>
          </p:nvPr>
        </p:nvSpPr>
        <p:spPr/>
        <p:txBody>
          <a:bodyPr/>
          <a:lstStyle/>
          <a:p>
            <a:fld id="{ECE063A0-E1D9-054C-B6B8-9DCE4E3BD599}" type="slidenum">
              <a:rPr lang="en-FI" smtClean="0"/>
              <a:pPr/>
              <a:t>13</a:t>
            </a:fld>
            <a:endParaRPr lang="en-FI" dirty="0"/>
          </a:p>
        </p:txBody>
      </p:sp>
    </p:spTree>
    <p:extLst>
      <p:ext uri="{BB962C8B-B14F-4D97-AF65-F5344CB8AC3E}">
        <p14:creationId xmlns:p14="http://schemas.microsoft.com/office/powerpoint/2010/main" val="3059011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0.emf"/><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4.emf"/><Relationship Id="rId7" Type="http://schemas.openxmlformats.org/officeDocument/2006/relationships/image" Target="../media/image27.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6.emf"/><Relationship Id="rId5" Type="http://schemas.openxmlformats.org/officeDocument/2006/relationships/image" Target="../media/image25.emf"/><Relationship Id="rId10" Type="http://schemas.openxmlformats.org/officeDocument/2006/relationships/image" Target="../media/image30.png"/><Relationship Id="rId4" Type="http://schemas.openxmlformats.org/officeDocument/2006/relationships/image" Target="../media/image2.emf"/><Relationship Id="rId9" Type="http://schemas.openxmlformats.org/officeDocument/2006/relationships/image" Target="../media/image29.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ansi">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8F95F4-81E9-EF49-A226-BCE101457B9A}"/>
              </a:ext>
            </a:extLst>
          </p:cNvPr>
          <p:cNvPicPr>
            <a:picLocks noChangeAspect="1"/>
          </p:cNvPicPr>
          <p:nvPr userDrawn="1"/>
        </p:nvPicPr>
        <p:blipFill>
          <a:blip r:embed="rId2"/>
          <a:stretch>
            <a:fillRect/>
          </a:stretch>
        </p:blipFill>
        <p:spPr>
          <a:xfrm>
            <a:off x="-1809750" y="-7822685"/>
            <a:ext cx="14535150" cy="15516128"/>
          </a:xfrm>
          <a:prstGeom prst="rect">
            <a:avLst/>
          </a:prstGeom>
        </p:spPr>
      </p:pic>
      <p:sp>
        <p:nvSpPr>
          <p:cNvPr id="2" name="Title 1">
            <a:extLst>
              <a:ext uri="{FF2B5EF4-FFF2-40B4-BE49-F238E27FC236}">
                <a16:creationId xmlns:a16="http://schemas.microsoft.com/office/drawing/2014/main" id="{B9889790-F15E-1B44-B63B-B457C40FEFC4}"/>
              </a:ext>
            </a:extLst>
          </p:cNvPr>
          <p:cNvSpPr>
            <a:spLocks noGrp="1"/>
          </p:cNvSpPr>
          <p:nvPr>
            <p:ph type="ctrTitle"/>
          </p:nvPr>
        </p:nvSpPr>
        <p:spPr>
          <a:xfrm>
            <a:off x="1524000" y="1585982"/>
            <a:ext cx="9144000" cy="2387600"/>
          </a:xfrm>
        </p:spPr>
        <p:txBody>
          <a:bodyPr anchor="b"/>
          <a:lstStyle>
            <a:lvl1pPr algn="ctr">
              <a:defRPr sz="8500">
                <a:solidFill>
                  <a:schemeClr val="bg1"/>
                </a:solidFill>
                <a:latin typeface="Clattering" pitchFamily="2" charset="0"/>
              </a:defRPr>
            </a:lvl1pPr>
          </a:lstStyle>
          <a:p>
            <a:r>
              <a:rPr lang="en-GB" dirty="0"/>
              <a:t>Click to edit Master title style</a:t>
            </a:r>
            <a:endParaRPr lang="en-FI" dirty="0"/>
          </a:p>
        </p:txBody>
      </p:sp>
      <p:sp>
        <p:nvSpPr>
          <p:cNvPr id="3" name="Subtitle 2">
            <a:extLst>
              <a:ext uri="{FF2B5EF4-FFF2-40B4-BE49-F238E27FC236}">
                <a16:creationId xmlns:a16="http://schemas.microsoft.com/office/drawing/2014/main" id="{A4568D8E-AFC5-9E4A-A6FF-D33AA04BCD02}"/>
              </a:ext>
            </a:extLst>
          </p:cNvPr>
          <p:cNvSpPr>
            <a:spLocks noGrp="1"/>
          </p:cNvSpPr>
          <p:nvPr>
            <p:ph type="subTitle" idx="1"/>
          </p:nvPr>
        </p:nvSpPr>
        <p:spPr>
          <a:xfrm>
            <a:off x="1524000" y="3973582"/>
            <a:ext cx="9144000" cy="1655762"/>
          </a:xfrm>
        </p:spPr>
        <p:txBody>
          <a:bodyPr/>
          <a:lstStyle>
            <a:lvl1pPr marL="0" indent="0" algn="ctr">
              <a:buNone/>
              <a:defRPr sz="2400" b="0" i="0">
                <a:solidFill>
                  <a:schemeClr val="bg1"/>
                </a:solidFill>
                <a:latin typeface="Neue Haas Unica W1G Light"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dirty="0"/>
          </a:p>
        </p:txBody>
      </p:sp>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3"/>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1250307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6640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3"/>
          <a:stretch>
            <a:fillRect/>
          </a:stretch>
        </p:blipFill>
        <p:spPr>
          <a:xfrm>
            <a:off x="10044529" y="6390396"/>
            <a:ext cx="1829365" cy="137829"/>
          </a:xfrm>
          <a:prstGeom prst="rect">
            <a:avLst/>
          </a:prstGeom>
        </p:spPr>
      </p:pic>
      <p:pic>
        <p:nvPicPr>
          <p:cNvPr id="2" name="Picture 1" descr="A colorful lines on a black background&#10;&#10;Description automatically generated">
            <a:extLst>
              <a:ext uri="{FF2B5EF4-FFF2-40B4-BE49-F238E27FC236}">
                <a16:creationId xmlns:a16="http://schemas.microsoft.com/office/drawing/2014/main" id="{82D4F5E1-1795-4976-60EE-FD9D9E4DC0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0434" y="848614"/>
            <a:ext cx="6219958" cy="3579577"/>
          </a:xfrm>
          <a:prstGeom prst="rect">
            <a:avLst/>
          </a:prstGeom>
        </p:spPr>
      </p:pic>
      <p:sp>
        <p:nvSpPr>
          <p:cNvPr id="3" name="Subtitle 2">
            <a:extLst>
              <a:ext uri="{FF2B5EF4-FFF2-40B4-BE49-F238E27FC236}">
                <a16:creationId xmlns:a16="http://schemas.microsoft.com/office/drawing/2014/main" id="{C7B37ABC-061C-ADAA-4657-4A45089AE987}"/>
              </a:ext>
            </a:extLst>
          </p:cNvPr>
          <p:cNvSpPr>
            <a:spLocks noGrp="1"/>
          </p:cNvSpPr>
          <p:nvPr>
            <p:ph type="subTitle" idx="1" hasCustomPrompt="1"/>
          </p:nvPr>
        </p:nvSpPr>
        <p:spPr>
          <a:xfrm>
            <a:off x="679454" y="3973671"/>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2025</a:t>
            </a:r>
          </a:p>
        </p:txBody>
      </p:sp>
      <p:sp>
        <p:nvSpPr>
          <p:cNvPr id="4" name="Title 1">
            <a:extLst>
              <a:ext uri="{FF2B5EF4-FFF2-40B4-BE49-F238E27FC236}">
                <a16:creationId xmlns:a16="http://schemas.microsoft.com/office/drawing/2014/main" id="{F7483254-B4C6-E67C-4EF1-49489891B208}"/>
              </a:ext>
            </a:extLst>
          </p:cNvPr>
          <p:cNvSpPr txBox="1">
            <a:spLocks/>
          </p:cNvSpPr>
          <p:nvPr userDrawn="1"/>
        </p:nvSpPr>
        <p:spPr>
          <a:xfrm>
            <a:off x="621088" y="2783485"/>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544236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Kansi">
    <p:bg>
      <p:bgPr>
        <a:solidFill>
          <a:schemeClr val="bg1"/>
        </a:solidFill>
        <a:effectLst/>
      </p:bgPr>
    </p:bg>
    <p:spTree>
      <p:nvGrpSpPr>
        <p:cNvPr id="1" name=""/>
        <p:cNvGrpSpPr/>
        <p:nvPr/>
      </p:nvGrpSpPr>
      <p:grpSpPr>
        <a:xfrm>
          <a:off x="0" y="0"/>
          <a:ext cx="0" cy="0"/>
          <a:chOff x="0" y="0"/>
          <a:chExt cx="0" cy="0"/>
        </a:xfrm>
      </p:grpSpPr>
      <p:pic>
        <p:nvPicPr>
          <p:cNvPr id="3" name="Picture 2" descr="A person sitting on a bed looking at his phone&#10;&#10;Description automatically generated">
            <a:extLst>
              <a:ext uri="{FF2B5EF4-FFF2-40B4-BE49-F238E27FC236}">
                <a16:creationId xmlns:a16="http://schemas.microsoft.com/office/drawing/2014/main" id="{7181D75F-F1D0-08F1-1A2F-137C50C5FD5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529468"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Marraskuu 2024</a:t>
            </a:r>
          </a:p>
        </p:txBody>
      </p:sp>
      <p:sp>
        <p:nvSpPr>
          <p:cNvPr id="9" name="Title 1">
            <a:extLst>
              <a:ext uri="{FF2B5EF4-FFF2-40B4-BE49-F238E27FC236}">
                <a16:creationId xmlns:a16="http://schemas.microsoft.com/office/drawing/2014/main" id="{40CAB005-A140-6C6E-F3B2-40A5B9C8D829}"/>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851325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Kansi">
    <p:bg>
      <p:bgPr>
        <a:solidFill>
          <a:schemeClr val="bg1"/>
        </a:solidFill>
        <a:effectLst/>
      </p:bgPr>
    </p:bg>
    <p:spTree>
      <p:nvGrpSpPr>
        <p:cNvPr id="1" name=""/>
        <p:cNvGrpSpPr/>
        <p:nvPr/>
      </p:nvGrpSpPr>
      <p:grpSpPr>
        <a:xfrm>
          <a:off x="0" y="0"/>
          <a:ext cx="0" cy="0"/>
          <a:chOff x="0" y="0"/>
          <a:chExt cx="0" cy="0"/>
        </a:xfrm>
      </p:grpSpPr>
      <p:pic>
        <p:nvPicPr>
          <p:cNvPr id="2" name="Picture 1" descr="A person wearing headphones and a sweater leaning against a wall&#10;&#10;AI-generated content may be incorrect.">
            <a:extLst>
              <a:ext uri="{FF2B5EF4-FFF2-40B4-BE49-F238E27FC236}">
                <a16:creationId xmlns:a16="http://schemas.microsoft.com/office/drawing/2014/main" id="{DDF606B4-6010-F3FE-CBFA-04319F0146C4}"/>
              </a:ext>
            </a:extLst>
          </p:cNvPr>
          <p:cNvPicPr>
            <a:picLocks noChangeAspect="1"/>
          </p:cNvPicPr>
          <p:nvPr userDrawn="1"/>
        </p:nvPicPr>
        <p:blipFill>
          <a:blip r:embed="rId2"/>
          <a:stretch>
            <a:fillRect/>
          </a:stretch>
        </p:blipFill>
        <p:spPr>
          <a:xfrm>
            <a:off x="-30434" y="-17119"/>
            <a:ext cx="12222434" cy="6875119"/>
          </a:xfrm>
          <a:prstGeom prst="rect">
            <a:avLst/>
          </a:prstGeom>
        </p:spPr>
      </p:pic>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529468"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Marraskuu 2024</a:t>
            </a:r>
          </a:p>
        </p:txBody>
      </p:sp>
      <p:sp>
        <p:nvSpPr>
          <p:cNvPr id="9" name="Title 1">
            <a:extLst>
              <a:ext uri="{FF2B5EF4-FFF2-40B4-BE49-F238E27FC236}">
                <a16:creationId xmlns:a16="http://schemas.microsoft.com/office/drawing/2014/main" id="{40CAB005-A140-6C6E-F3B2-40A5B9C8D829}"/>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654849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256048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22338"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270563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Kansi">
    <p:spTree>
      <p:nvGrpSpPr>
        <p:cNvPr id="1" name=""/>
        <p:cNvGrpSpPr/>
        <p:nvPr/>
      </p:nvGrpSpPr>
      <p:grpSpPr>
        <a:xfrm>
          <a:off x="0" y="0"/>
          <a:ext cx="0" cy="0"/>
          <a:chOff x="0" y="0"/>
          <a:chExt cx="0" cy="0"/>
        </a:xfrm>
      </p:grpSpPr>
      <p:pic>
        <p:nvPicPr>
          <p:cNvPr id="4" name="Picture 3" descr="A person standing on a sidewalk in the rain&#10;&#10;Description automatically generated">
            <a:extLst>
              <a:ext uri="{FF2B5EF4-FFF2-40B4-BE49-F238E27FC236}">
                <a16:creationId xmlns:a16="http://schemas.microsoft.com/office/drawing/2014/main" id="{B9885343-EEE6-14C3-AF3D-EE2EC5DA5CA0}"/>
              </a:ext>
            </a:extLst>
          </p:cNvPr>
          <p:cNvPicPr>
            <a:picLocks noChangeAspect="1"/>
          </p:cNvPicPr>
          <p:nvPr userDrawn="1"/>
        </p:nvPicPr>
        <p:blipFill>
          <a:blip r:embed="rId2"/>
          <a:stretch>
            <a:fillRect/>
          </a:stretch>
        </p:blipFill>
        <p:spPr>
          <a:xfrm>
            <a:off x="-19548" y="0"/>
            <a:ext cx="12287748" cy="6911859"/>
          </a:xfrm>
          <a:prstGeom prst="rect">
            <a:avLst/>
          </a:prstGeom>
        </p:spPr>
      </p:pic>
      <p:pic>
        <p:nvPicPr>
          <p:cNvPr id="6" name="Picture 5" descr="A colorful lines on a black background&#10;&#10;Description automatically generated">
            <a:extLst>
              <a:ext uri="{FF2B5EF4-FFF2-40B4-BE49-F238E27FC236}">
                <a16:creationId xmlns:a16="http://schemas.microsoft.com/office/drawing/2014/main" id="{C13EF315-CC8E-57E0-80C7-B54D44F0E7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434" y="121953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Joulukuu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554361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sältö">
    <p:bg>
      <p:bgPr>
        <a:solidFill>
          <a:srgbClr val="FF64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187C4-888C-D443-97ED-678CA019878E}"/>
              </a:ext>
            </a:extLst>
          </p:cNvPr>
          <p:cNvSpPr>
            <a:spLocks noGrp="1"/>
          </p:cNvSpPr>
          <p:nvPr>
            <p:ph type="title" hasCustomPrompt="1"/>
          </p:nvPr>
        </p:nvSpPr>
        <p:spPr>
          <a:xfrm>
            <a:off x="838200" y="983456"/>
            <a:ext cx="10515600" cy="1325563"/>
          </a:xfrm>
        </p:spPr>
        <p:txBody>
          <a:bodyPr/>
          <a:lstStyle>
            <a:lvl1pPr algn="ctr">
              <a:defRPr sz="8500">
                <a:solidFill>
                  <a:schemeClr val="bg1"/>
                </a:solidFill>
                <a:latin typeface="Clattering" pitchFamily="2" charset="0"/>
              </a:defRPr>
            </a:lvl1pPr>
          </a:lstStyle>
          <a:p>
            <a:r>
              <a:rPr lang="en-GB" dirty="0" err="1"/>
              <a:t>Sisältö</a:t>
            </a:r>
            <a:endParaRPr lang="en-FI" dirty="0"/>
          </a:p>
        </p:txBody>
      </p:sp>
      <p:sp>
        <p:nvSpPr>
          <p:cNvPr id="8" name="Text Placeholder 2">
            <a:extLst>
              <a:ext uri="{FF2B5EF4-FFF2-40B4-BE49-F238E27FC236}">
                <a16:creationId xmlns:a16="http://schemas.microsoft.com/office/drawing/2014/main" id="{8A1F004C-804C-1149-B4B9-EFF10150BBB5}"/>
              </a:ext>
            </a:extLst>
          </p:cNvPr>
          <p:cNvSpPr>
            <a:spLocks noGrp="1"/>
          </p:cNvSpPr>
          <p:nvPr>
            <p:ph type="body" idx="1" hasCustomPrompt="1"/>
          </p:nvPr>
        </p:nvSpPr>
        <p:spPr>
          <a:xfrm>
            <a:off x="831850" y="260310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01</a:t>
            </a:r>
          </a:p>
        </p:txBody>
      </p:sp>
      <p:sp>
        <p:nvSpPr>
          <p:cNvPr id="10" name="Text Placeholder 2">
            <a:extLst>
              <a:ext uri="{FF2B5EF4-FFF2-40B4-BE49-F238E27FC236}">
                <a16:creationId xmlns:a16="http://schemas.microsoft.com/office/drawing/2014/main" id="{229B38F8-395F-DC43-9EEA-948E5A663C2C}"/>
              </a:ext>
            </a:extLst>
          </p:cNvPr>
          <p:cNvSpPr>
            <a:spLocks noGrp="1"/>
          </p:cNvSpPr>
          <p:nvPr>
            <p:ph type="body" idx="13" hasCustomPrompt="1"/>
          </p:nvPr>
        </p:nvSpPr>
        <p:spPr>
          <a:xfrm>
            <a:off x="831850" y="338554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02</a:t>
            </a:r>
          </a:p>
        </p:txBody>
      </p:sp>
      <p:sp>
        <p:nvSpPr>
          <p:cNvPr id="11" name="Text Placeholder 2">
            <a:extLst>
              <a:ext uri="{FF2B5EF4-FFF2-40B4-BE49-F238E27FC236}">
                <a16:creationId xmlns:a16="http://schemas.microsoft.com/office/drawing/2014/main" id="{B8243C13-36F3-554B-B39E-5B18DAA5684A}"/>
              </a:ext>
            </a:extLst>
          </p:cNvPr>
          <p:cNvSpPr>
            <a:spLocks noGrp="1"/>
          </p:cNvSpPr>
          <p:nvPr>
            <p:ph type="body" idx="14" hasCustomPrompt="1"/>
          </p:nvPr>
        </p:nvSpPr>
        <p:spPr>
          <a:xfrm>
            <a:off x="831850" y="415280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03</a:t>
            </a:r>
          </a:p>
        </p:txBody>
      </p:sp>
      <p:sp>
        <p:nvSpPr>
          <p:cNvPr id="12" name="Text Placeholder 2">
            <a:extLst>
              <a:ext uri="{FF2B5EF4-FFF2-40B4-BE49-F238E27FC236}">
                <a16:creationId xmlns:a16="http://schemas.microsoft.com/office/drawing/2014/main" id="{5C5BC51B-1ECA-5E44-BCAA-88BEFC96EDCA}"/>
              </a:ext>
            </a:extLst>
          </p:cNvPr>
          <p:cNvSpPr>
            <a:spLocks noGrp="1"/>
          </p:cNvSpPr>
          <p:nvPr>
            <p:ph type="body" idx="15" hasCustomPrompt="1"/>
          </p:nvPr>
        </p:nvSpPr>
        <p:spPr>
          <a:xfrm>
            <a:off x="831850" y="492973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04</a:t>
            </a:r>
          </a:p>
        </p:txBody>
      </p:sp>
      <p:sp>
        <p:nvSpPr>
          <p:cNvPr id="13" name="Text Placeholder 2">
            <a:extLst>
              <a:ext uri="{FF2B5EF4-FFF2-40B4-BE49-F238E27FC236}">
                <a16:creationId xmlns:a16="http://schemas.microsoft.com/office/drawing/2014/main" id="{2119E771-A6DD-F245-A557-A5F963888D08}"/>
              </a:ext>
            </a:extLst>
          </p:cNvPr>
          <p:cNvSpPr>
            <a:spLocks noGrp="1"/>
          </p:cNvSpPr>
          <p:nvPr>
            <p:ph type="body" idx="16" hasCustomPrompt="1"/>
          </p:nvPr>
        </p:nvSpPr>
        <p:spPr>
          <a:xfrm>
            <a:off x="2089150" y="2689771"/>
            <a:ext cx="3460750" cy="536030"/>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Ensimmäinen</a:t>
            </a:r>
            <a:endParaRPr lang="en-GB" dirty="0"/>
          </a:p>
        </p:txBody>
      </p:sp>
      <p:sp>
        <p:nvSpPr>
          <p:cNvPr id="14" name="Text Placeholder 2">
            <a:extLst>
              <a:ext uri="{FF2B5EF4-FFF2-40B4-BE49-F238E27FC236}">
                <a16:creationId xmlns:a16="http://schemas.microsoft.com/office/drawing/2014/main" id="{1D3CD72D-80AF-1245-9965-4E40DEDCD20D}"/>
              </a:ext>
            </a:extLst>
          </p:cNvPr>
          <p:cNvSpPr>
            <a:spLocks noGrp="1"/>
          </p:cNvSpPr>
          <p:nvPr>
            <p:ph type="body" idx="17" hasCustomPrompt="1"/>
          </p:nvPr>
        </p:nvSpPr>
        <p:spPr>
          <a:xfrm>
            <a:off x="2089150" y="3491606"/>
            <a:ext cx="3460750" cy="424457"/>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Toinen</a:t>
            </a:r>
            <a:endParaRPr lang="en-GB" dirty="0"/>
          </a:p>
        </p:txBody>
      </p:sp>
      <p:sp>
        <p:nvSpPr>
          <p:cNvPr id="15" name="Text Placeholder 2">
            <a:extLst>
              <a:ext uri="{FF2B5EF4-FFF2-40B4-BE49-F238E27FC236}">
                <a16:creationId xmlns:a16="http://schemas.microsoft.com/office/drawing/2014/main" id="{CE227821-A9A2-F144-9C0A-25E20AEC0FDF}"/>
              </a:ext>
            </a:extLst>
          </p:cNvPr>
          <p:cNvSpPr>
            <a:spLocks noGrp="1"/>
          </p:cNvSpPr>
          <p:nvPr>
            <p:ph type="body" idx="18" hasCustomPrompt="1"/>
          </p:nvPr>
        </p:nvSpPr>
        <p:spPr>
          <a:xfrm>
            <a:off x="2089150" y="4238328"/>
            <a:ext cx="3460750" cy="424458"/>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Kolmas</a:t>
            </a:r>
            <a:endParaRPr lang="en-GB" dirty="0"/>
          </a:p>
        </p:txBody>
      </p:sp>
      <p:sp>
        <p:nvSpPr>
          <p:cNvPr id="16" name="Text Placeholder 2">
            <a:extLst>
              <a:ext uri="{FF2B5EF4-FFF2-40B4-BE49-F238E27FC236}">
                <a16:creationId xmlns:a16="http://schemas.microsoft.com/office/drawing/2014/main" id="{A9ACDB04-5B3C-EB47-836C-C3EA4AB145E7}"/>
              </a:ext>
            </a:extLst>
          </p:cNvPr>
          <p:cNvSpPr>
            <a:spLocks noGrp="1"/>
          </p:cNvSpPr>
          <p:nvPr>
            <p:ph type="body" idx="19" hasCustomPrompt="1"/>
          </p:nvPr>
        </p:nvSpPr>
        <p:spPr>
          <a:xfrm>
            <a:off x="2089150" y="5015405"/>
            <a:ext cx="3460750" cy="497135"/>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Neljäs</a:t>
            </a:r>
            <a:endParaRPr lang="en-GB" dirty="0"/>
          </a:p>
        </p:txBody>
      </p:sp>
      <p:pic>
        <p:nvPicPr>
          <p:cNvPr id="17" name="Picture 16">
            <a:extLst>
              <a:ext uri="{FF2B5EF4-FFF2-40B4-BE49-F238E27FC236}">
                <a16:creationId xmlns:a16="http://schemas.microsoft.com/office/drawing/2014/main" id="{D269E9D1-F6E6-0549-AAE5-FB75F727DB89}"/>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1542074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 taulu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838200" y="229200"/>
            <a:ext cx="10515600" cy="1325563"/>
          </a:xfrm>
        </p:spPr>
        <p:txBody>
          <a:bodyPr/>
          <a:lstStyle>
            <a:lvl1pPr algn="ctr">
              <a:defRPr sz="4000">
                <a:solidFill>
                  <a:schemeClr val="tx2"/>
                </a:solidFill>
                <a:latin typeface="Canela Medium" pitchFamily="2" charset="77"/>
              </a:defRPr>
            </a:lvl1pPr>
          </a:lstStyle>
          <a:p>
            <a:r>
              <a:rPr lang="en-GB" dirty="0"/>
              <a:t>Click to edit Master title style</a:t>
            </a:r>
            <a:endParaRPr lang="en-FI" dirty="0"/>
          </a:p>
        </p:txBody>
      </p:sp>
      <p:cxnSp>
        <p:nvCxnSpPr>
          <p:cNvPr id="7" name="Straight Connector 6">
            <a:extLst>
              <a:ext uri="{FF2B5EF4-FFF2-40B4-BE49-F238E27FC236}">
                <a16:creationId xmlns:a16="http://schemas.microsoft.com/office/drawing/2014/main" id="{5F126362-C5A2-764A-B413-41408644FDDF}"/>
              </a:ext>
            </a:extLst>
          </p:cNvPr>
          <p:cNvCxnSpPr/>
          <p:nvPr userDrawn="1"/>
        </p:nvCxnSpPr>
        <p:spPr>
          <a:xfrm>
            <a:off x="1169071" y="1366807"/>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3AA168A-67B8-4940-97AA-9A3F07F34574}"/>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4" name="Content Placeholder 3">
            <a:extLst>
              <a:ext uri="{FF2B5EF4-FFF2-40B4-BE49-F238E27FC236}">
                <a16:creationId xmlns:a16="http://schemas.microsoft.com/office/drawing/2014/main" id="{C65FA5E9-7226-A446-9E4B-8B10788C8AD3}"/>
              </a:ext>
            </a:extLst>
          </p:cNvPr>
          <p:cNvSpPr>
            <a:spLocks noGrp="1"/>
          </p:cNvSpPr>
          <p:nvPr>
            <p:ph sz="quarter" idx="11"/>
          </p:nvPr>
        </p:nvSpPr>
        <p:spPr>
          <a:xfrm>
            <a:off x="2407442" y="2146246"/>
            <a:ext cx="7464425" cy="3344947"/>
          </a:xfrm>
        </p:spPr>
        <p:txBody>
          <a:bodyPr/>
          <a:lstStyle>
            <a:lvl1pPr>
              <a:buNone/>
              <a:defRPr>
                <a:solidFill>
                  <a:schemeClr val="tx2"/>
                </a:solidFill>
              </a:defRPr>
            </a:lvl1pPr>
          </a:lstStyle>
          <a:p>
            <a:pPr lvl="0"/>
            <a:r>
              <a:rPr lang="en-GB" dirty="0"/>
              <a:t>Click to edit Master text styles</a:t>
            </a:r>
          </a:p>
        </p:txBody>
      </p:sp>
      <p:sp>
        <p:nvSpPr>
          <p:cNvPr id="6" name="TextBox 5">
            <a:extLst>
              <a:ext uri="{FF2B5EF4-FFF2-40B4-BE49-F238E27FC236}">
                <a16:creationId xmlns:a16="http://schemas.microsoft.com/office/drawing/2014/main" id="{AF63C6B3-42CB-FA45-B8B1-2A08F2A4B8E7}"/>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874940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 taulukko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A06007-980B-2142-9A76-6C10782CC692}"/>
              </a:ext>
            </a:extLst>
          </p:cNvPr>
          <p:cNvSpPr/>
          <p:nvPr userDrawn="1"/>
        </p:nvSpPr>
        <p:spPr>
          <a:xfrm>
            <a:off x="7599405" y="0"/>
            <a:ext cx="4592594" cy="6858000"/>
          </a:xfrm>
          <a:prstGeom prst="rect">
            <a:avLst/>
          </a:prstGeom>
          <a:solidFill>
            <a:srgbClr val="FF6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0" y="229200"/>
            <a:ext cx="7599405" cy="1325563"/>
          </a:xfrm>
        </p:spPr>
        <p:txBody>
          <a:bodyPr/>
          <a:lstStyle>
            <a:lvl1pPr algn="ctr">
              <a:defRPr sz="3500">
                <a:solidFill>
                  <a:schemeClr val="tx2"/>
                </a:solidFill>
                <a:latin typeface="Canela Medium" pitchFamily="2" charset="77"/>
              </a:defRPr>
            </a:lvl1pPr>
          </a:lstStyle>
          <a:p>
            <a:r>
              <a:rPr lang="en-GB" dirty="0"/>
              <a:t>Click to edit Master title style</a:t>
            </a:r>
            <a:endParaRPr lang="en-FI" dirty="0"/>
          </a:p>
        </p:txBody>
      </p:sp>
      <p:cxnSp>
        <p:nvCxnSpPr>
          <p:cNvPr id="7" name="Straight Connector 6">
            <a:extLst>
              <a:ext uri="{FF2B5EF4-FFF2-40B4-BE49-F238E27FC236}">
                <a16:creationId xmlns:a16="http://schemas.microsoft.com/office/drawing/2014/main" id="{5F126362-C5A2-764A-B413-41408644FDDF}"/>
              </a:ext>
            </a:extLst>
          </p:cNvPr>
          <p:cNvCxnSpPr>
            <a:cxnSpLocks/>
          </p:cNvCxnSpPr>
          <p:nvPr userDrawn="1"/>
        </p:nvCxnSpPr>
        <p:spPr>
          <a:xfrm>
            <a:off x="602312" y="1366807"/>
            <a:ext cx="634218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987A81C-4E41-D445-9482-92D9AE4BA87E}"/>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11" name="Content Placeholder 3">
            <a:extLst>
              <a:ext uri="{FF2B5EF4-FFF2-40B4-BE49-F238E27FC236}">
                <a16:creationId xmlns:a16="http://schemas.microsoft.com/office/drawing/2014/main" id="{D82E640B-127A-8143-BC78-FEA7DC0E1F49}"/>
              </a:ext>
            </a:extLst>
          </p:cNvPr>
          <p:cNvSpPr>
            <a:spLocks noGrp="1"/>
          </p:cNvSpPr>
          <p:nvPr>
            <p:ph sz="quarter" idx="11"/>
          </p:nvPr>
        </p:nvSpPr>
        <p:spPr>
          <a:xfrm>
            <a:off x="789623" y="2146246"/>
            <a:ext cx="6020160" cy="3344947"/>
          </a:xfrm>
        </p:spPr>
        <p:txBody>
          <a:bodyPr/>
          <a:lstStyle>
            <a:lvl1pPr>
              <a:buNone/>
              <a:defRPr>
                <a:solidFill>
                  <a:schemeClr val="tx2"/>
                </a:solidFill>
              </a:defRPr>
            </a:lvl1pPr>
          </a:lstStyle>
          <a:p>
            <a:pPr lvl="0"/>
            <a:r>
              <a:rPr lang="en-GB" dirty="0"/>
              <a:t>Click to edit Master text styles</a:t>
            </a:r>
          </a:p>
        </p:txBody>
      </p:sp>
      <p:sp>
        <p:nvSpPr>
          <p:cNvPr id="12" name="Text Placeholder 3">
            <a:extLst>
              <a:ext uri="{FF2B5EF4-FFF2-40B4-BE49-F238E27FC236}">
                <a16:creationId xmlns:a16="http://schemas.microsoft.com/office/drawing/2014/main" id="{52BCB598-89A0-8944-BE77-244DF996CEA7}"/>
              </a:ext>
            </a:extLst>
          </p:cNvPr>
          <p:cNvSpPr>
            <a:spLocks noGrp="1"/>
          </p:cNvSpPr>
          <p:nvPr>
            <p:ph type="body" sz="half" idx="2"/>
          </p:nvPr>
        </p:nvSpPr>
        <p:spPr>
          <a:xfrm>
            <a:off x="8065850" y="1912925"/>
            <a:ext cx="3659703" cy="3811588"/>
          </a:xfrm>
        </p:spPr>
        <p:txBody>
          <a:bodyPr/>
          <a:lstStyle>
            <a:lvl1pPr marL="0" indent="0">
              <a:lnSpc>
                <a:spcPct val="120000"/>
              </a:lnSpc>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TextBox 2">
            <a:extLst>
              <a:ext uri="{FF2B5EF4-FFF2-40B4-BE49-F238E27FC236}">
                <a16:creationId xmlns:a16="http://schemas.microsoft.com/office/drawing/2014/main" id="{08115F5A-F4AE-6143-9E8A-83B703A43D77}"/>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412359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Kansi">
    <p:spTree>
      <p:nvGrpSpPr>
        <p:cNvPr id="1" name=""/>
        <p:cNvGrpSpPr/>
        <p:nvPr/>
      </p:nvGrpSpPr>
      <p:grpSpPr>
        <a:xfrm>
          <a:off x="0" y="0"/>
          <a:ext cx="0" cy="0"/>
          <a:chOff x="0" y="0"/>
          <a:chExt cx="0" cy="0"/>
        </a:xfrm>
      </p:grpSpPr>
      <p:pic>
        <p:nvPicPr>
          <p:cNvPr id="23" name="Picture 22" descr="A person looking at his phone&#10;&#10;Description automatically generated">
            <a:extLst>
              <a:ext uri="{FF2B5EF4-FFF2-40B4-BE49-F238E27FC236}">
                <a16:creationId xmlns:a16="http://schemas.microsoft.com/office/drawing/2014/main" id="{A07CF64A-81D0-7C08-8529-3799049560BF}"/>
              </a:ext>
            </a:extLst>
          </p:cNvPr>
          <p:cNvPicPr>
            <a:picLocks noChangeAspect="1"/>
          </p:cNvPicPr>
          <p:nvPr userDrawn="1"/>
        </p:nvPicPr>
        <p:blipFill>
          <a:blip r:embed="rId2"/>
          <a:stretch>
            <a:fillRect/>
          </a:stretch>
        </p:blipFill>
        <p:spPr>
          <a:xfrm>
            <a:off x="-19548" y="0"/>
            <a:ext cx="12192000" cy="6858000"/>
          </a:xfrm>
          <a:prstGeom prst="rect">
            <a:avLst/>
          </a:prstGeom>
        </p:spPr>
      </p:pic>
      <p:pic>
        <p:nvPicPr>
          <p:cNvPr id="24" name="Picture 23" descr="A blue and yellow lines on a black background&#10;&#10;Description automatically generated">
            <a:extLst>
              <a:ext uri="{FF2B5EF4-FFF2-40B4-BE49-F238E27FC236}">
                <a16:creationId xmlns:a16="http://schemas.microsoft.com/office/drawing/2014/main" id="{8FE38D29-15C2-33BD-54F7-5EEE9D10EE4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548" y="1208282"/>
            <a:ext cx="6239506" cy="359082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796260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 taulukko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A06007-980B-2142-9A76-6C10782CC692}"/>
              </a:ext>
            </a:extLst>
          </p:cNvPr>
          <p:cNvSpPr/>
          <p:nvPr userDrawn="1"/>
        </p:nvSpPr>
        <p:spPr>
          <a:xfrm>
            <a:off x="7599405" y="0"/>
            <a:ext cx="4592594" cy="6857982"/>
          </a:xfrm>
          <a:prstGeom prst="rect">
            <a:avLst/>
          </a:prstGeom>
          <a:solidFill>
            <a:srgbClr val="9C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0" y="229200"/>
            <a:ext cx="7599405" cy="1325563"/>
          </a:xfrm>
        </p:spPr>
        <p:txBody>
          <a:bodyPr/>
          <a:lstStyle>
            <a:lvl1pPr algn="ctr">
              <a:defRPr sz="3500">
                <a:solidFill>
                  <a:schemeClr val="tx2"/>
                </a:solidFill>
                <a:latin typeface="Canela Medium" pitchFamily="2" charset="77"/>
              </a:defRPr>
            </a:lvl1pPr>
          </a:lstStyle>
          <a:p>
            <a:r>
              <a:rPr lang="en-GB" dirty="0"/>
              <a:t>Click to edit Master title style</a:t>
            </a:r>
            <a:endParaRPr lang="en-FI" dirty="0"/>
          </a:p>
        </p:txBody>
      </p:sp>
      <p:cxnSp>
        <p:nvCxnSpPr>
          <p:cNvPr id="7" name="Straight Connector 6">
            <a:extLst>
              <a:ext uri="{FF2B5EF4-FFF2-40B4-BE49-F238E27FC236}">
                <a16:creationId xmlns:a16="http://schemas.microsoft.com/office/drawing/2014/main" id="{5F126362-C5A2-764A-B413-41408644FDDF}"/>
              </a:ext>
            </a:extLst>
          </p:cNvPr>
          <p:cNvCxnSpPr>
            <a:cxnSpLocks/>
          </p:cNvCxnSpPr>
          <p:nvPr userDrawn="1"/>
        </p:nvCxnSpPr>
        <p:spPr>
          <a:xfrm>
            <a:off x="602312" y="1366807"/>
            <a:ext cx="634218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D82E640B-127A-8143-BC78-FEA7DC0E1F49}"/>
              </a:ext>
            </a:extLst>
          </p:cNvPr>
          <p:cNvSpPr>
            <a:spLocks noGrp="1"/>
          </p:cNvSpPr>
          <p:nvPr>
            <p:ph sz="quarter" idx="11"/>
          </p:nvPr>
        </p:nvSpPr>
        <p:spPr>
          <a:xfrm>
            <a:off x="789623" y="2146246"/>
            <a:ext cx="6020160" cy="3344947"/>
          </a:xfrm>
        </p:spPr>
        <p:txBody>
          <a:bodyPr/>
          <a:lstStyle>
            <a:lvl1pPr>
              <a:buNone/>
              <a:defRPr>
                <a:solidFill>
                  <a:schemeClr val="tx2"/>
                </a:solidFill>
              </a:defRPr>
            </a:lvl1pPr>
          </a:lstStyle>
          <a:p>
            <a:pPr lvl="0"/>
            <a:r>
              <a:rPr lang="en-GB" dirty="0"/>
              <a:t>Click to edit Master text styles</a:t>
            </a:r>
          </a:p>
        </p:txBody>
      </p:sp>
      <p:sp>
        <p:nvSpPr>
          <p:cNvPr id="9" name="Text Placeholder 3">
            <a:extLst>
              <a:ext uri="{FF2B5EF4-FFF2-40B4-BE49-F238E27FC236}">
                <a16:creationId xmlns:a16="http://schemas.microsoft.com/office/drawing/2014/main" id="{4FB3F6A1-9752-F848-A102-0EAD89C36F5D}"/>
              </a:ext>
            </a:extLst>
          </p:cNvPr>
          <p:cNvSpPr>
            <a:spLocks noGrp="1"/>
          </p:cNvSpPr>
          <p:nvPr>
            <p:ph type="body" sz="half" idx="2"/>
          </p:nvPr>
        </p:nvSpPr>
        <p:spPr>
          <a:xfrm>
            <a:off x="8065850" y="1912925"/>
            <a:ext cx="3659703" cy="3811588"/>
          </a:xfrm>
        </p:spPr>
        <p:txBody>
          <a:bodyPr/>
          <a:lstStyle>
            <a:lvl1pPr marL="0" indent="0">
              <a:lnSpc>
                <a:spcPct val="120000"/>
              </a:lnSpc>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pic>
        <p:nvPicPr>
          <p:cNvPr id="13" name="Picture 12">
            <a:extLst>
              <a:ext uri="{FF2B5EF4-FFF2-40B4-BE49-F238E27FC236}">
                <a16:creationId xmlns:a16="http://schemas.microsoft.com/office/drawing/2014/main" id="{818DF08B-3530-C541-8E8B-47BED9E4E10B}"/>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8" name="TextBox 7">
            <a:extLst>
              <a:ext uri="{FF2B5EF4-FFF2-40B4-BE49-F238E27FC236}">
                <a16:creationId xmlns:a16="http://schemas.microsoft.com/office/drawing/2014/main" id="{64739B8C-C17C-734E-992F-95AC9D7B1E98}"/>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9743000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lkkä teksti 1">
    <p:bg>
      <p:bgPr>
        <a:solidFill>
          <a:srgbClr val="002649"/>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242393"/>
            <a:ext cx="10515600" cy="1292086"/>
          </a:xfrm>
        </p:spPr>
        <p:txBody>
          <a:bodyPr/>
          <a:lstStyle>
            <a:lvl1pPr algn="ctr">
              <a:defRPr sz="6000">
                <a:solidFill>
                  <a:srgbClr val="9CFFF8"/>
                </a:solidFill>
                <a:latin typeface="Clattering" pitchFamily="2" charset="0"/>
              </a:defRPr>
            </a:lvl1pPr>
          </a:lstStyle>
          <a:p>
            <a:r>
              <a:rPr lang="en-GB"/>
              <a:t>Click to edit Master title style</a:t>
            </a:r>
            <a:endParaRPr lang="en-FI" dirty="0"/>
          </a:p>
        </p:txBody>
      </p:sp>
      <p:sp>
        <p:nvSpPr>
          <p:cNvPr id="5" name="Content Placeholder 2">
            <a:extLst>
              <a:ext uri="{FF2B5EF4-FFF2-40B4-BE49-F238E27FC236}">
                <a16:creationId xmlns:a16="http://schemas.microsoft.com/office/drawing/2014/main" id="{D4064BFC-CF3F-C74E-8F1F-09A14FDA4069}"/>
              </a:ext>
            </a:extLst>
          </p:cNvPr>
          <p:cNvSpPr>
            <a:spLocks noGrp="1"/>
          </p:cNvSpPr>
          <p:nvPr>
            <p:ph idx="11"/>
          </p:nvPr>
        </p:nvSpPr>
        <p:spPr>
          <a:xfrm>
            <a:off x="1689706" y="2483610"/>
            <a:ext cx="8824801" cy="3131997"/>
          </a:xfrm>
        </p:spPr>
        <p:txBody>
          <a:bodyPr/>
          <a:lstStyle>
            <a:lvl1pPr algn="ctr">
              <a:lnSpc>
                <a:spcPct val="120000"/>
              </a:lnSpc>
              <a:buFontTx/>
              <a:buNone/>
              <a:defRPr sz="2200" b="0" i="0">
                <a:solidFill>
                  <a:schemeClr val="bg1"/>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p:txBody>
      </p:sp>
      <p:pic>
        <p:nvPicPr>
          <p:cNvPr id="7" name="Picture 6">
            <a:extLst>
              <a:ext uri="{FF2B5EF4-FFF2-40B4-BE49-F238E27FC236}">
                <a16:creationId xmlns:a16="http://schemas.microsoft.com/office/drawing/2014/main" id="{1B36D8F9-B370-1A4C-BDFF-A2B6637354E2}"/>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1062184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elkkä teksti 1">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1169070" y="449685"/>
            <a:ext cx="9941169" cy="972971"/>
          </a:xfrm>
        </p:spPr>
        <p:txBody>
          <a:bodyPr/>
          <a:lstStyle>
            <a:lvl1pPr algn="ctr">
              <a:defRPr sz="4000">
                <a:solidFill>
                  <a:schemeClr val="tx2"/>
                </a:solidFill>
                <a:latin typeface="Canela Medium" pitchFamily="2" charset="77"/>
                <a:cs typeface="Calibri" panose="020F0502020204030204" pitchFamily="34" charset="0"/>
              </a:defRPr>
            </a:lvl1pPr>
          </a:lstStyle>
          <a:p>
            <a:r>
              <a:rPr lang="en-GB" dirty="0"/>
              <a:t>Click to edit Master title style</a:t>
            </a:r>
            <a:endParaRPr lang="en-FI" dirty="0"/>
          </a:p>
        </p:txBody>
      </p:sp>
      <p:sp>
        <p:nvSpPr>
          <p:cNvPr id="5" name="Content Placeholder 2">
            <a:extLst>
              <a:ext uri="{FF2B5EF4-FFF2-40B4-BE49-F238E27FC236}">
                <a16:creationId xmlns:a16="http://schemas.microsoft.com/office/drawing/2014/main" id="{D4064BFC-CF3F-C74E-8F1F-09A14FDA4069}"/>
              </a:ext>
            </a:extLst>
          </p:cNvPr>
          <p:cNvSpPr>
            <a:spLocks noGrp="1"/>
          </p:cNvSpPr>
          <p:nvPr>
            <p:ph idx="11"/>
          </p:nvPr>
        </p:nvSpPr>
        <p:spPr>
          <a:xfrm>
            <a:off x="1169070" y="1780370"/>
            <a:ext cx="9941169" cy="3835238"/>
          </a:xfrm>
        </p:spPr>
        <p:txBody>
          <a:bodyPr/>
          <a:lstStyle>
            <a:lvl1pPr algn="ctr">
              <a:lnSpc>
                <a:spcPct val="120000"/>
              </a:lnSpc>
              <a:buFontTx/>
              <a:buNone/>
              <a:defRPr sz="2200" b="0" i="0">
                <a:solidFill>
                  <a:schemeClr val="tx2"/>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dirty="0"/>
              <a:t>Click to edit Master text styles</a:t>
            </a:r>
          </a:p>
        </p:txBody>
      </p:sp>
      <p:pic>
        <p:nvPicPr>
          <p:cNvPr id="8" name="Picture 7">
            <a:extLst>
              <a:ext uri="{FF2B5EF4-FFF2-40B4-BE49-F238E27FC236}">
                <a16:creationId xmlns:a16="http://schemas.microsoft.com/office/drawing/2014/main" id="{C718F572-44AB-F742-BF25-B7C87DBC3C31}"/>
              </a:ext>
            </a:extLst>
          </p:cNvPr>
          <p:cNvPicPr>
            <a:picLocks noChangeAspect="1"/>
          </p:cNvPicPr>
          <p:nvPr userDrawn="1"/>
        </p:nvPicPr>
        <p:blipFill>
          <a:blip r:embed="rId2"/>
          <a:stretch>
            <a:fillRect/>
          </a:stretch>
        </p:blipFill>
        <p:spPr>
          <a:xfrm>
            <a:off x="10064074" y="6389170"/>
            <a:ext cx="1845645" cy="139055"/>
          </a:xfrm>
          <a:prstGeom prst="rect">
            <a:avLst/>
          </a:prstGeom>
        </p:spPr>
      </p:pic>
      <p:cxnSp>
        <p:nvCxnSpPr>
          <p:cNvPr id="9" name="Straight Connector 8">
            <a:extLst>
              <a:ext uri="{FF2B5EF4-FFF2-40B4-BE49-F238E27FC236}">
                <a16:creationId xmlns:a16="http://schemas.microsoft.com/office/drawing/2014/main" id="{6706163D-74AF-9E4B-9C00-17C5345E5474}"/>
              </a:ext>
            </a:extLst>
          </p:cNvPr>
          <p:cNvCxnSpPr/>
          <p:nvPr userDrawn="1"/>
        </p:nvCxnSpPr>
        <p:spPr>
          <a:xfrm>
            <a:off x="1169071" y="1104355"/>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75F1AF-DCD8-B641-9909-F89425B39CAF}"/>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908767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elkkä teksti 1">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1169070" y="449685"/>
            <a:ext cx="9941169" cy="972971"/>
          </a:xfrm>
        </p:spPr>
        <p:txBody>
          <a:bodyPr/>
          <a:lstStyle>
            <a:lvl1pPr algn="ctr">
              <a:defRPr sz="4000">
                <a:solidFill>
                  <a:schemeClr val="tx2"/>
                </a:solidFill>
                <a:latin typeface="Canela Medium" pitchFamily="2" charset="77"/>
                <a:cs typeface="Calibri" panose="020F0502020204030204" pitchFamily="34" charset="0"/>
              </a:defRPr>
            </a:lvl1pPr>
          </a:lstStyle>
          <a:p>
            <a:r>
              <a:rPr lang="en-GB" dirty="0"/>
              <a:t>Click to edit Master title style</a:t>
            </a:r>
            <a:endParaRPr lang="en-FI" dirty="0"/>
          </a:p>
        </p:txBody>
      </p:sp>
      <p:sp>
        <p:nvSpPr>
          <p:cNvPr id="5" name="Content Placeholder 2">
            <a:extLst>
              <a:ext uri="{FF2B5EF4-FFF2-40B4-BE49-F238E27FC236}">
                <a16:creationId xmlns:a16="http://schemas.microsoft.com/office/drawing/2014/main" id="{D4064BFC-CF3F-C74E-8F1F-09A14FDA4069}"/>
              </a:ext>
            </a:extLst>
          </p:cNvPr>
          <p:cNvSpPr>
            <a:spLocks noGrp="1"/>
          </p:cNvSpPr>
          <p:nvPr>
            <p:ph idx="11"/>
          </p:nvPr>
        </p:nvSpPr>
        <p:spPr>
          <a:xfrm>
            <a:off x="1169070" y="1780370"/>
            <a:ext cx="9941169" cy="3835238"/>
          </a:xfrm>
        </p:spPr>
        <p:txBody>
          <a:bodyPr/>
          <a:lstStyle>
            <a:lvl1pPr algn="ctr">
              <a:lnSpc>
                <a:spcPct val="120000"/>
              </a:lnSpc>
              <a:buFontTx/>
              <a:buNone/>
              <a:defRPr sz="2200" b="0" i="0">
                <a:solidFill>
                  <a:schemeClr val="tx2"/>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dirty="0"/>
              <a:t>Click to edit Master text styles</a:t>
            </a:r>
          </a:p>
        </p:txBody>
      </p:sp>
      <p:pic>
        <p:nvPicPr>
          <p:cNvPr id="8" name="Picture 7">
            <a:extLst>
              <a:ext uri="{FF2B5EF4-FFF2-40B4-BE49-F238E27FC236}">
                <a16:creationId xmlns:a16="http://schemas.microsoft.com/office/drawing/2014/main" id="{C718F572-44AB-F742-BF25-B7C87DBC3C31}"/>
              </a:ext>
            </a:extLst>
          </p:cNvPr>
          <p:cNvPicPr>
            <a:picLocks noChangeAspect="1"/>
          </p:cNvPicPr>
          <p:nvPr userDrawn="1"/>
        </p:nvPicPr>
        <p:blipFill>
          <a:blip r:embed="rId2"/>
          <a:stretch>
            <a:fillRect/>
          </a:stretch>
        </p:blipFill>
        <p:spPr>
          <a:xfrm>
            <a:off x="10064074" y="6389170"/>
            <a:ext cx="1845645" cy="139055"/>
          </a:xfrm>
          <a:prstGeom prst="rect">
            <a:avLst/>
          </a:prstGeom>
        </p:spPr>
      </p:pic>
      <p:cxnSp>
        <p:nvCxnSpPr>
          <p:cNvPr id="9" name="Straight Connector 8">
            <a:extLst>
              <a:ext uri="{FF2B5EF4-FFF2-40B4-BE49-F238E27FC236}">
                <a16:creationId xmlns:a16="http://schemas.microsoft.com/office/drawing/2014/main" id="{6706163D-74AF-9E4B-9C00-17C5345E5474}"/>
              </a:ext>
            </a:extLst>
          </p:cNvPr>
          <p:cNvCxnSpPr/>
          <p:nvPr userDrawn="1"/>
        </p:nvCxnSpPr>
        <p:spPr>
          <a:xfrm>
            <a:off x="1169071" y="1422656"/>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75F1AF-DCD8-B641-9909-F89425B39CAF}"/>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4213267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elkkä teksti 2">
    <p:bg>
      <p:bgPr>
        <a:solidFill>
          <a:srgbClr val="F4CF67"/>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242393"/>
            <a:ext cx="10515600" cy="1292086"/>
          </a:xfrm>
        </p:spPr>
        <p:txBody>
          <a:bodyPr/>
          <a:lstStyle>
            <a:lvl1pPr algn="ctr">
              <a:defRPr sz="6000">
                <a:solidFill>
                  <a:srgbClr val="002649"/>
                </a:solidFill>
                <a:latin typeface="Clattering" pitchFamily="2" charset="0"/>
              </a:defRPr>
            </a:lvl1pPr>
          </a:lstStyle>
          <a:p>
            <a:r>
              <a:rPr lang="en-GB"/>
              <a:t>Click to edit Master title style</a:t>
            </a:r>
            <a:endParaRPr lang="en-FI" dirty="0"/>
          </a:p>
        </p:txBody>
      </p:sp>
      <p:sp>
        <p:nvSpPr>
          <p:cNvPr id="7" name="Content Placeholder 2">
            <a:extLst>
              <a:ext uri="{FF2B5EF4-FFF2-40B4-BE49-F238E27FC236}">
                <a16:creationId xmlns:a16="http://schemas.microsoft.com/office/drawing/2014/main" id="{D9837841-3BE3-2244-94B9-11F5CE756426}"/>
              </a:ext>
            </a:extLst>
          </p:cNvPr>
          <p:cNvSpPr>
            <a:spLocks noGrp="1"/>
          </p:cNvSpPr>
          <p:nvPr>
            <p:ph idx="11"/>
          </p:nvPr>
        </p:nvSpPr>
        <p:spPr>
          <a:xfrm>
            <a:off x="1689706" y="2483610"/>
            <a:ext cx="8824801" cy="3131997"/>
          </a:xfrm>
        </p:spPr>
        <p:txBody>
          <a:bodyPr/>
          <a:lstStyle>
            <a:lvl1pPr algn="ctr">
              <a:lnSpc>
                <a:spcPct val="120000"/>
              </a:lnSpc>
              <a:buFontTx/>
              <a:buNone/>
              <a:defRPr sz="2200" b="0" i="0">
                <a:solidFill>
                  <a:srgbClr val="002649"/>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p:txBody>
      </p:sp>
      <p:pic>
        <p:nvPicPr>
          <p:cNvPr id="11" name="Picture 10">
            <a:extLst>
              <a:ext uri="{FF2B5EF4-FFF2-40B4-BE49-F238E27FC236}">
                <a16:creationId xmlns:a16="http://schemas.microsoft.com/office/drawing/2014/main" id="{18B19DD2-B99B-4E4F-9C1F-20F528AEADD5}"/>
              </a:ext>
            </a:extLst>
          </p:cNvPr>
          <p:cNvPicPr>
            <a:picLocks noChangeAspect="1"/>
          </p:cNvPicPr>
          <p:nvPr userDrawn="1"/>
        </p:nvPicPr>
        <p:blipFill>
          <a:blip r:embed="rId2"/>
          <a:stretch>
            <a:fillRect/>
          </a:stretch>
        </p:blipFill>
        <p:spPr>
          <a:xfrm>
            <a:off x="10064074" y="6389170"/>
            <a:ext cx="1845645" cy="139055"/>
          </a:xfrm>
          <a:prstGeom prst="rect">
            <a:avLst/>
          </a:prstGeom>
        </p:spPr>
      </p:pic>
    </p:spTree>
    <p:extLst>
      <p:ext uri="{BB962C8B-B14F-4D97-AF65-F5344CB8AC3E}">
        <p14:creationId xmlns:p14="http://schemas.microsoft.com/office/powerpoint/2010/main" val="12982076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elkkä teksti 3">
    <p:bg>
      <p:bgPr>
        <a:solidFill>
          <a:srgbClr val="FF646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242393"/>
            <a:ext cx="10515600" cy="1292086"/>
          </a:xfrm>
        </p:spPr>
        <p:txBody>
          <a:bodyPr/>
          <a:lstStyle>
            <a:lvl1pPr algn="ctr">
              <a:defRPr sz="6000">
                <a:solidFill>
                  <a:srgbClr val="F5F4F7"/>
                </a:solidFill>
                <a:latin typeface="Clattering" pitchFamily="2" charset="0"/>
              </a:defRPr>
            </a:lvl1pPr>
          </a:lstStyle>
          <a:p>
            <a:r>
              <a:rPr lang="en-GB"/>
              <a:t>Click to edit Master title style</a:t>
            </a:r>
            <a:endParaRPr lang="en-FI" dirty="0"/>
          </a:p>
        </p:txBody>
      </p:sp>
      <p:sp>
        <p:nvSpPr>
          <p:cNvPr id="7" name="Content Placeholder 2">
            <a:extLst>
              <a:ext uri="{FF2B5EF4-FFF2-40B4-BE49-F238E27FC236}">
                <a16:creationId xmlns:a16="http://schemas.microsoft.com/office/drawing/2014/main" id="{D9837841-3BE3-2244-94B9-11F5CE756426}"/>
              </a:ext>
            </a:extLst>
          </p:cNvPr>
          <p:cNvSpPr>
            <a:spLocks noGrp="1"/>
          </p:cNvSpPr>
          <p:nvPr>
            <p:ph idx="11"/>
          </p:nvPr>
        </p:nvSpPr>
        <p:spPr>
          <a:xfrm>
            <a:off x="1689706" y="2483610"/>
            <a:ext cx="8824801" cy="3131997"/>
          </a:xfrm>
        </p:spPr>
        <p:txBody>
          <a:bodyPr/>
          <a:lstStyle>
            <a:lvl1pPr algn="ctr">
              <a:lnSpc>
                <a:spcPct val="120000"/>
              </a:lnSpc>
              <a:buFontTx/>
              <a:buNone/>
              <a:defRPr sz="2200" b="0" i="0">
                <a:solidFill>
                  <a:srgbClr val="F5F4F7"/>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p:txBody>
      </p:sp>
      <p:sp>
        <p:nvSpPr>
          <p:cNvPr id="5" name="Rectangle 4">
            <a:extLst>
              <a:ext uri="{FF2B5EF4-FFF2-40B4-BE49-F238E27FC236}">
                <a16:creationId xmlns:a16="http://schemas.microsoft.com/office/drawing/2014/main" id="{2E61091E-6CBC-F94E-82C1-D26EBC3D43DB}"/>
              </a:ext>
            </a:extLst>
          </p:cNvPr>
          <p:cNvSpPr/>
          <p:nvPr userDrawn="1"/>
        </p:nvSpPr>
        <p:spPr>
          <a:xfrm>
            <a:off x="9548949" y="6100354"/>
            <a:ext cx="2455817" cy="518567"/>
          </a:xfrm>
          <a:prstGeom prst="rect">
            <a:avLst/>
          </a:prstGeom>
          <a:solidFill>
            <a:srgbClr val="FF6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pic>
        <p:nvPicPr>
          <p:cNvPr id="9" name="Picture 8">
            <a:extLst>
              <a:ext uri="{FF2B5EF4-FFF2-40B4-BE49-F238E27FC236}">
                <a16:creationId xmlns:a16="http://schemas.microsoft.com/office/drawing/2014/main" id="{84B2280F-ED4C-5840-AA11-78443EF12854}"/>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8625106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äliotsikko 1">
    <p:bg>
      <p:bgPr>
        <a:solidFill>
          <a:srgbClr val="FF646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48A087-0E54-5548-BBE0-62F93A137851}"/>
              </a:ext>
            </a:extLst>
          </p:cNvPr>
          <p:cNvPicPr>
            <a:picLocks noChangeAspect="1"/>
          </p:cNvPicPr>
          <p:nvPr userDrawn="1"/>
        </p:nvPicPr>
        <p:blipFill>
          <a:blip r:embed="rId2"/>
          <a:stretch>
            <a:fillRect/>
          </a:stretch>
        </p:blipFill>
        <p:spPr>
          <a:xfrm>
            <a:off x="-1840609" y="-7820500"/>
            <a:ext cx="14545053" cy="15526700"/>
          </a:xfrm>
          <a:prstGeom prst="rect">
            <a:avLst/>
          </a:prstGeom>
        </p:spPr>
      </p:pic>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615678"/>
            <a:ext cx="10515600" cy="3626644"/>
          </a:xfrm>
        </p:spPr>
        <p:txBody>
          <a:bodyPr/>
          <a:lstStyle>
            <a:lvl1pPr algn="ctr">
              <a:defRPr sz="8500">
                <a:solidFill>
                  <a:schemeClr val="bg1"/>
                </a:solidFill>
                <a:latin typeface="Clattering" pitchFamily="2" charset="0"/>
              </a:defRPr>
            </a:lvl1pPr>
          </a:lstStyle>
          <a:p>
            <a:r>
              <a:rPr lang="en-GB"/>
              <a:t>Click to edit Master title style</a:t>
            </a:r>
            <a:endParaRPr lang="en-FI" dirty="0"/>
          </a:p>
        </p:txBody>
      </p:sp>
      <p:pic>
        <p:nvPicPr>
          <p:cNvPr id="7" name="Picture 6">
            <a:extLst>
              <a:ext uri="{FF2B5EF4-FFF2-40B4-BE49-F238E27FC236}">
                <a16:creationId xmlns:a16="http://schemas.microsoft.com/office/drawing/2014/main" id="{34D82487-CC65-DF4E-B7FB-142940BCCA35}"/>
              </a:ext>
            </a:extLst>
          </p:cNvPr>
          <p:cNvPicPr>
            <a:picLocks noChangeAspect="1"/>
          </p:cNvPicPr>
          <p:nvPr userDrawn="1"/>
        </p:nvPicPr>
        <p:blipFill>
          <a:blip r:embed="rId3"/>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2519682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äliotsikko 2">
    <p:bg>
      <p:bgPr>
        <a:solidFill>
          <a:srgbClr val="9CFFF8"/>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B19DD2-B99B-4E4F-9C1F-20F528AEADD5}"/>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9" name="Title 1">
            <a:extLst>
              <a:ext uri="{FF2B5EF4-FFF2-40B4-BE49-F238E27FC236}">
                <a16:creationId xmlns:a16="http://schemas.microsoft.com/office/drawing/2014/main" id="{3612270C-14A7-8A46-B036-90247A4D906A}"/>
              </a:ext>
            </a:extLst>
          </p:cNvPr>
          <p:cNvSpPr>
            <a:spLocks noGrp="1"/>
          </p:cNvSpPr>
          <p:nvPr>
            <p:ph type="title"/>
          </p:nvPr>
        </p:nvSpPr>
        <p:spPr>
          <a:xfrm>
            <a:off x="838200" y="1615678"/>
            <a:ext cx="10515600" cy="3626644"/>
          </a:xfrm>
        </p:spPr>
        <p:txBody>
          <a:bodyPr/>
          <a:lstStyle>
            <a:lvl1pPr algn="ctr">
              <a:defRPr sz="8500">
                <a:solidFill>
                  <a:schemeClr val="tx2"/>
                </a:solidFill>
                <a:latin typeface="Clattering" pitchFamily="2" charset="0"/>
              </a:defRPr>
            </a:lvl1pPr>
          </a:lstStyle>
          <a:p>
            <a:r>
              <a:rPr lang="en-GB" dirty="0"/>
              <a:t>Click to edit Master title style</a:t>
            </a:r>
            <a:endParaRPr lang="en-FI" dirty="0"/>
          </a:p>
        </p:txBody>
      </p:sp>
    </p:spTree>
    <p:extLst>
      <p:ext uri="{BB962C8B-B14F-4D97-AF65-F5344CB8AC3E}">
        <p14:creationId xmlns:p14="http://schemas.microsoft.com/office/powerpoint/2010/main" val="2140262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äliotsikko 3">
    <p:bg>
      <p:bgPr>
        <a:solidFill>
          <a:srgbClr val="F4CF67"/>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B19DD2-B99B-4E4F-9C1F-20F528AEADD5}"/>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9" name="Title 1">
            <a:extLst>
              <a:ext uri="{FF2B5EF4-FFF2-40B4-BE49-F238E27FC236}">
                <a16:creationId xmlns:a16="http://schemas.microsoft.com/office/drawing/2014/main" id="{3612270C-14A7-8A46-B036-90247A4D906A}"/>
              </a:ext>
            </a:extLst>
          </p:cNvPr>
          <p:cNvSpPr>
            <a:spLocks noGrp="1"/>
          </p:cNvSpPr>
          <p:nvPr>
            <p:ph type="title"/>
          </p:nvPr>
        </p:nvSpPr>
        <p:spPr>
          <a:xfrm>
            <a:off x="838200" y="1615678"/>
            <a:ext cx="10515600" cy="3626644"/>
          </a:xfrm>
        </p:spPr>
        <p:txBody>
          <a:bodyPr/>
          <a:lstStyle>
            <a:lvl1pPr algn="ctr">
              <a:defRPr sz="8500">
                <a:solidFill>
                  <a:schemeClr val="tx2"/>
                </a:solidFill>
                <a:latin typeface="Clattering" pitchFamily="2" charset="0"/>
              </a:defRPr>
            </a:lvl1pPr>
          </a:lstStyle>
          <a:p>
            <a:r>
              <a:rPr lang="en-GB" dirty="0"/>
              <a:t>Click to edit Master title style</a:t>
            </a:r>
            <a:endParaRPr lang="en-FI" dirty="0"/>
          </a:p>
        </p:txBody>
      </p:sp>
    </p:spTree>
    <p:extLst>
      <p:ext uri="{BB962C8B-B14F-4D97-AF65-F5344CB8AC3E}">
        <p14:creationId xmlns:p14="http://schemas.microsoft.com/office/powerpoint/2010/main" val="3051421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Väliotsikko 3">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612270C-14A7-8A46-B036-90247A4D906A}"/>
              </a:ext>
            </a:extLst>
          </p:cNvPr>
          <p:cNvSpPr>
            <a:spLocks noGrp="1"/>
          </p:cNvSpPr>
          <p:nvPr>
            <p:ph type="title"/>
          </p:nvPr>
        </p:nvSpPr>
        <p:spPr>
          <a:xfrm>
            <a:off x="838200" y="1615678"/>
            <a:ext cx="10515600" cy="3626644"/>
          </a:xfrm>
        </p:spPr>
        <p:txBody>
          <a:bodyPr/>
          <a:lstStyle>
            <a:lvl1pPr algn="ctr">
              <a:defRPr sz="8500">
                <a:solidFill>
                  <a:schemeClr val="bg2"/>
                </a:solidFill>
                <a:latin typeface="Clattering" pitchFamily="2" charset="0"/>
              </a:defRPr>
            </a:lvl1pPr>
          </a:lstStyle>
          <a:p>
            <a:r>
              <a:rPr lang="en-GB" dirty="0"/>
              <a:t>Click to edit Master title style</a:t>
            </a:r>
            <a:endParaRPr lang="en-FI" dirty="0"/>
          </a:p>
        </p:txBody>
      </p:sp>
      <p:pic>
        <p:nvPicPr>
          <p:cNvPr id="4" name="Picture 3">
            <a:extLst>
              <a:ext uri="{FF2B5EF4-FFF2-40B4-BE49-F238E27FC236}">
                <a16:creationId xmlns:a16="http://schemas.microsoft.com/office/drawing/2014/main" id="{5244B72A-E6F1-9B4E-BC82-AAA5F85E85AC}"/>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3022777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Kansi">
    <p:spTree>
      <p:nvGrpSpPr>
        <p:cNvPr id="1" name=""/>
        <p:cNvGrpSpPr/>
        <p:nvPr/>
      </p:nvGrpSpPr>
      <p:grpSpPr>
        <a:xfrm>
          <a:off x="0" y="0"/>
          <a:ext cx="0" cy="0"/>
          <a:chOff x="0" y="0"/>
          <a:chExt cx="0" cy="0"/>
        </a:xfrm>
      </p:grpSpPr>
      <p:pic>
        <p:nvPicPr>
          <p:cNvPr id="3" name="Picture 2" descr="A person holding a cup and a phone&#10;&#10;AI-generated content may be incorrect.">
            <a:extLst>
              <a:ext uri="{FF2B5EF4-FFF2-40B4-BE49-F238E27FC236}">
                <a16:creationId xmlns:a16="http://schemas.microsoft.com/office/drawing/2014/main" id="{5583AFF4-49CA-0676-BD16-2939A345D4DA}"/>
              </a:ext>
            </a:extLst>
          </p:cNvPr>
          <p:cNvPicPr>
            <a:picLocks noChangeAspect="1"/>
          </p:cNvPicPr>
          <p:nvPr userDrawn="1"/>
        </p:nvPicPr>
        <p:blipFill>
          <a:blip r:embed="rId2"/>
          <a:srcRect l="1" t="1" r="4382" b="4382"/>
          <a:stretch>
            <a:fillRect/>
          </a:stretch>
        </p:blipFill>
        <p:spPr>
          <a:xfrm>
            <a:off x="0" y="0"/>
            <a:ext cx="12192000" cy="6858000"/>
          </a:xfrm>
          <a:prstGeom prst="rect">
            <a:avLst/>
          </a:prstGeom>
        </p:spPr>
      </p:pic>
      <p:pic>
        <p:nvPicPr>
          <p:cNvPr id="24" name="Picture 23" descr="A blue and yellow lines on a black background&#10;&#10;Description automatically generated">
            <a:extLst>
              <a:ext uri="{FF2B5EF4-FFF2-40B4-BE49-F238E27FC236}">
                <a16:creationId xmlns:a16="http://schemas.microsoft.com/office/drawing/2014/main" id="{8FE38D29-15C2-33BD-54F7-5EEE9D10EE4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548" y="0"/>
            <a:ext cx="6239506" cy="359082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3136307"/>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1946121"/>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5555606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erustyyli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838200" y="658812"/>
            <a:ext cx="10515600" cy="1325563"/>
          </a:xfrm>
        </p:spPr>
        <p:txBody>
          <a:bodyPr/>
          <a:lstStyle>
            <a:lvl1pPr algn="l">
              <a:defRPr>
                <a:solidFill>
                  <a:srgbClr val="002649"/>
                </a:solidFill>
                <a:latin typeface="Canela Medium" pitchFamily="2" charset="77"/>
              </a:defRPr>
            </a:lvl1pPr>
          </a:lstStyle>
          <a:p>
            <a:r>
              <a:rPr lang="en-GB"/>
              <a:t>Click to edit Master title style</a:t>
            </a:r>
            <a:endParaRPr lang="en-FI" dirty="0"/>
          </a:p>
        </p:txBody>
      </p:sp>
      <p:sp>
        <p:nvSpPr>
          <p:cNvPr id="6" name="Content Placeholder 2">
            <a:extLst>
              <a:ext uri="{FF2B5EF4-FFF2-40B4-BE49-F238E27FC236}">
                <a16:creationId xmlns:a16="http://schemas.microsoft.com/office/drawing/2014/main" id="{27057707-49E9-B54D-925F-EC5501F7E15A}"/>
              </a:ext>
            </a:extLst>
          </p:cNvPr>
          <p:cNvSpPr>
            <a:spLocks noGrp="1"/>
          </p:cNvSpPr>
          <p:nvPr>
            <p:ph idx="1"/>
          </p:nvPr>
        </p:nvSpPr>
        <p:spPr>
          <a:xfrm>
            <a:off x="838200" y="1984375"/>
            <a:ext cx="10515600" cy="40354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12" name="Picture 11">
            <a:extLst>
              <a:ext uri="{FF2B5EF4-FFF2-40B4-BE49-F238E27FC236}">
                <a16:creationId xmlns:a16="http://schemas.microsoft.com/office/drawing/2014/main" id="{38866407-1BFA-8440-B74D-9BE0E51DB2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618" r="14046"/>
          <a:stretch/>
        </p:blipFill>
        <p:spPr>
          <a:xfrm>
            <a:off x="10188143" y="0"/>
            <a:ext cx="2003858" cy="1333262"/>
          </a:xfrm>
          <a:prstGeom prst="rect">
            <a:avLst/>
          </a:prstGeom>
        </p:spPr>
      </p:pic>
      <p:pic>
        <p:nvPicPr>
          <p:cNvPr id="7" name="Picture 6">
            <a:extLst>
              <a:ext uri="{FF2B5EF4-FFF2-40B4-BE49-F238E27FC236}">
                <a16:creationId xmlns:a16="http://schemas.microsoft.com/office/drawing/2014/main" id="{4A2510D3-A6F3-1B4D-AB47-636E1C231969}"/>
              </a:ext>
            </a:extLst>
          </p:cNvPr>
          <p:cNvPicPr>
            <a:picLocks noChangeAspect="1"/>
          </p:cNvPicPr>
          <p:nvPr userDrawn="1"/>
        </p:nvPicPr>
        <p:blipFill>
          <a:blip r:embed="rId3"/>
          <a:stretch>
            <a:fillRect/>
          </a:stretch>
        </p:blipFill>
        <p:spPr>
          <a:xfrm>
            <a:off x="10064074" y="6389170"/>
            <a:ext cx="1845645" cy="139055"/>
          </a:xfrm>
          <a:prstGeom prst="rect">
            <a:avLst/>
          </a:prstGeom>
        </p:spPr>
      </p:pic>
      <p:sp>
        <p:nvSpPr>
          <p:cNvPr id="8" name="TextBox 7">
            <a:extLst>
              <a:ext uri="{FF2B5EF4-FFF2-40B4-BE49-F238E27FC236}">
                <a16:creationId xmlns:a16="http://schemas.microsoft.com/office/drawing/2014/main" id="{B7DCA8D7-E504-224C-9862-1C0B6BE2C743}"/>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221384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palsta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10602912" cy="647700"/>
          </a:xfrm>
        </p:spPr>
        <p:txBody>
          <a:bodyPr anchor="b"/>
          <a:lstStyle>
            <a:lvl1pPr algn="ctr">
              <a:defRPr sz="4400">
                <a:solidFill>
                  <a:srgbClr val="002649"/>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023585"/>
            <a:ext cx="4953001"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2023585"/>
            <a:ext cx="504190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pic>
        <p:nvPicPr>
          <p:cNvPr id="10" name="Picture 9">
            <a:extLst>
              <a:ext uri="{FF2B5EF4-FFF2-40B4-BE49-F238E27FC236}">
                <a16:creationId xmlns:a16="http://schemas.microsoft.com/office/drawing/2014/main" id="{3832F4FF-B802-0E4B-AF28-35AEA1D7BC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6618" r="14046"/>
          <a:stretch/>
        </p:blipFill>
        <p:spPr>
          <a:xfrm>
            <a:off x="10188143" y="0"/>
            <a:ext cx="2003858" cy="1333262"/>
          </a:xfrm>
          <a:prstGeom prst="rect">
            <a:avLst/>
          </a:prstGeom>
        </p:spPr>
      </p:pic>
      <p:sp>
        <p:nvSpPr>
          <p:cNvPr id="7" name="TextBox 6">
            <a:extLst>
              <a:ext uri="{FF2B5EF4-FFF2-40B4-BE49-F238E27FC236}">
                <a16:creationId xmlns:a16="http://schemas.microsoft.com/office/drawing/2014/main" id="{83E7ADFB-1396-A449-9D14-3D52B019E1B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516495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Kaksi palsta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483975"/>
            <a:ext cx="10602912" cy="647700"/>
          </a:xfrm>
        </p:spPr>
        <p:txBody>
          <a:bodyPr anchor="b"/>
          <a:lstStyle>
            <a:lvl1pPr algn="ctr">
              <a:defRPr sz="4400">
                <a:solidFill>
                  <a:srgbClr val="002649"/>
                </a:solidFill>
                <a:latin typeface="Canela Medium" pitchFamily="2" charset="77"/>
              </a:defRPr>
            </a:lvl1pPr>
          </a:lstStyle>
          <a:p>
            <a:r>
              <a:rPr lang="en-GB" dirty="0"/>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1541417"/>
            <a:ext cx="4953001" cy="4161993"/>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1541417"/>
            <a:ext cx="5041900" cy="4161993"/>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7" name="TextBox 6">
            <a:extLst>
              <a:ext uri="{FF2B5EF4-FFF2-40B4-BE49-F238E27FC236}">
                <a16:creationId xmlns:a16="http://schemas.microsoft.com/office/drawing/2014/main" id="{83E7ADFB-1396-A449-9D14-3D52B019E1B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cxnSp>
        <p:nvCxnSpPr>
          <p:cNvPr id="11" name="Straight Connector 10">
            <a:extLst>
              <a:ext uri="{FF2B5EF4-FFF2-40B4-BE49-F238E27FC236}">
                <a16:creationId xmlns:a16="http://schemas.microsoft.com/office/drawing/2014/main" id="{402F71F9-2281-0941-97F6-7ADD359F86BE}"/>
              </a:ext>
            </a:extLst>
          </p:cNvPr>
          <p:cNvCxnSpPr/>
          <p:nvPr userDrawn="1"/>
        </p:nvCxnSpPr>
        <p:spPr>
          <a:xfrm>
            <a:off x="1169071" y="1131675"/>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083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Kaksi palsta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1169070" y="329774"/>
            <a:ext cx="9941170" cy="1363601"/>
          </a:xfrm>
        </p:spPr>
        <p:txBody>
          <a:bodyPr anchor="ctr"/>
          <a:lstStyle>
            <a:lvl1pPr algn="ctr">
              <a:defRPr sz="4400">
                <a:solidFill>
                  <a:srgbClr val="002649"/>
                </a:solidFill>
                <a:latin typeface="Canela Medium" pitchFamily="2" charset="77"/>
              </a:defRPr>
            </a:lvl1pPr>
          </a:lstStyle>
          <a:p>
            <a:r>
              <a:rPr lang="en-GB" dirty="0"/>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1170099" y="2023584"/>
            <a:ext cx="4953001"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2023585"/>
            <a:ext cx="470944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7" name="TextBox 6">
            <a:extLst>
              <a:ext uri="{FF2B5EF4-FFF2-40B4-BE49-F238E27FC236}">
                <a16:creationId xmlns:a16="http://schemas.microsoft.com/office/drawing/2014/main" id="{83E7ADFB-1396-A449-9D14-3D52B019E1B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cxnSp>
        <p:nvCxnSpPr>
          <p:cNvPr id="9" name="Straight Connector 8">
            <a:extLst>
              <a:ext uri="{FF2B5EF4-FFF2-40B4-BE49-F238E27FC236}">
                <a16:creationId xmlns:a16="http://schemas.microsoft.com/office/drawing/2014/main" id="{091446A3-4CE9-254E-A0F9-3CA2E79570EF}"/>
              </a:ext>
            </a:extLst>
          </p:cNvPr>
          <p:cNvCxnSpPr/>
          <p:nvPr userDrawn="1"/>
        </p:nvCxnSpPr>
        <p:spPr>
          <a:xfrm>
            <a:off x="1169071" y="1693378"/>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2362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ustyyli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838200" y="658812"/>
            <a:ext cx="10515600" cy="1325563"/>
          </a:xfrm>
        </p:spPr>
        <p:txBody>
          <a:bodyPr/>
          <a:lstStyle>
            <a:lvl1pPr algn="l">
              <a:defRPr>
                <a:solidFill>
                  <a:srgbClr val="FF6464"/>
                </a:solidFill>
                <a:latin typeface="Canela Medium" pitchFamily="2" charset="77"/>
              </a:defRPr>
            </a:lvl1pPr>
          </a:lstStyle>
          <a:p>
            <a:r>
              <a:rPr lang="en-GB"/>
              <a:t>Click to edit Master title style</a:t>
            </a:r>
            <a:endParaRPr lang="en-FI" dirty="0"/>
          </a:p>
        </p:txBody>
      </p:sp>
      <p:sp>
        <p:nvSpPr>
          <p:cNvPr id="6" name="Content Placeholder 2">
            <a:extLst>
              <a:ext uri="{FF2B5EF4-FFF2-40B4-BE49-F238E27FC236}">
                <a16:creationId xmlns:a16="http://schemas.microsoft.com/office/drawing/2014/main" id="{27057707-49E9-B54D-925F-EC5501F7E15A}"/>
              </a:ext>
            </a:extLst>
          </p:cNvPr>
          <p:cNvSpPr>
            <a:spLocks noGrp="1"/>
          </p:cNvSpPr>
          <p:nvPr>
            <p:ph idx="1"/>
          </p:nvPr>
        </p:nvSpPr>
        <p:spPr>
          <a:xfrm>
            <a:off x="838200" y="1984375"/>
            <a:ext cx="10515600" cy="40354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8" name="Picture 7">
            <a:extLst>
              <a:ext uri="{FF2B5EF4-FFF2-40B4-BE49-F238E27FC236}">
                <a16:creationId xmlns:a16="http://schemas.microsoft.com/office/drawing/2014/main" id="{232B6D43-EAE1-2C47-9566-14FA250190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7103" r="13753"/>
          <a:stretch/>
        </p:blipFill>
        <p:spPr>
          <a:xfrm>
            <a:off x="10200843" y="0"/>
            <a:ext cx="1991157" cy="1358662"/>
          </a:xfrm>
          <a:prstGeom prst="rect">
            <a:avLst/>
          </a:prstGeom>
        </p:spPr>
      </p:pic>
      <p:pic>
        <p:nvPicPr>
          <p:cNvPr id="7" name="Picture 6">
            <a:extLst>
              <a:ext uri="{FF2B5EF4-FFF2-40B4-BE49-F238E27FC236}">
                <a16:creationId xmlns:a16="http://schemas.microsoft.com/office/drawing/2014/main" id="{31C4E808-C354-BD46-A11A-BB2ED2856B25}"/>
              </a:ext>
            </a:extLst>
          </p:cNvPr>
          <p:cNvPicPr>
            <a:picLocks noChangeAspect="1"/>
          </p:cNvPicPr>
          <p:nvPr userDrawn="1"/>
        </p:nvPicPr>
        <p:blipFill>
          <a:blip r:embed="rId3"/>
          <a:stretch>
            <a:fillRect/>
          </a:stretch>
        </p:blipFill>
        <p:spPr>
          <a:xfrm>
            <a:off x="10064074" y="6389170"/>
            <a:ext cx="1845645" cy="139055"/>
          </a:xfrm>
          <a:prstGeom prst="rect">
            <a:avLst/>
          </a:prstGeom>
        </p:spPr>
      </p:pic>
      <p:sp>
        <p:nvSpPr>
          <p:cNvPr id="9" name="TextBox 8">
            <a:extLst>
              <a:ext uri="{FF2B5EF4-FFF2-40B4-BE49-F238E27FC236}">
                <a16:creationId xmlns:a16="http://schemas.microsoft.com/office/drawing/2014/main" id="{A6D0FA19-4146-7144-9656-A86E46BB5A75}"/>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450871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aksi palsta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10602912" cy="647700"/>
          </a:xfrm>
        </p:spPr>
        <p:txBody>
          <a:bodyPr anchor="b"/>
          <a:lstStyle>
            <a:lvl1pPr algn="ctr">
              <a:defRPr sz="44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023585"/>
            <a:ext cx="4953001"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2023585"/>
            <a:ext cx="504190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pic>
        <p:nvPicPr>
          <p:cNvPr id="9" name="Picture 8">
            <a:extLst>
              <a:ext uri="{FF2B5EF4-FFF2-40B4-BE49-F238E27FC236}">
                <a16:creationId xmlns:a16="http://schemas.microsoft.com/office/drawing/2014/main" id="{12BD7305-CCC3-5341-84F6-412B2D26010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7103" r="13753"/>
          <a:stretch/>
        </p:blipFill>
        <p:spPr>
          <a:xfrm>
            <a:off x="10200843" y="0"/>
            <a:ext cx="1991157" cy="1358662"/>
          </a:xfrm>
          <a:prstGeom prst="rect">
            <a:avLst/>
          </a:prstGeom>
        </p:spPr>
      </p:pic>
      <p:sp>
        <p:nvSpPr>
          <p:cNvPr id="7" name="TextBox 6">
            <a:extLst>
              <a:ext uri="{FF2B5EF4-FFF2-40B4-BE49-F238E27FC236}">
                <a16:creationId xmlns:a16="http://schemas.microsoft.com/office/drawing/2014/main" id="{57063728-23EA-EE4E-9EC1-5FEC05A2CD26}"/>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9591021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i + kuv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4799012" cy="1231900"/>
          </a:xfrm>
        </p:spPr>
        <p:txBody>
          <a:bodyPr anchor="b"/>
          <a:lstStyle>
            <a:lvl1pPr>
              <a:defRPr sz="4000">
                <a:solidFill>
                  <a:srgbClr val="002649"/>
                </a:solidFill>
                <a:latin typeface="Canela Medium" pitchFamily="2" charset="77"/>
              </a:defRPr>
            </a:lvl1pPr>
          </a:lstStyle>
          <a:p>
            <a:r>
              <a:rPr lang="en-GB"/>
              <a:t>Click to edit Master title style</a:t>
            </a:r>
            <a:endParaRPr lang="en-FI" dirty="0"/>
          </a:p>
        </p:txBody>
      </p:sp>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6553202"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TextBox 4">
            <a:extLst>
              <a:ext uri="{FF2B5EF4-FFF2-40B4-BE49-F238E27FC236}">
                <a16:creationId xmlns:a16="http://schemas.microsoft.com/office/drawing/2014/main" id="{073C6D96-CE5D-624C-B880-8F643F99FF64}"/>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5674124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i + kuva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0"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3204" y="825500"/>
            <a:ext cx="4799012" cy="1231900"/>
          </a:xfrm>
        </p:spPr>
        <p:txBody>
          <a:bodyPr anchor="b"/>
          <a:lstStyle>
            <a:lvl1pPr>
              <a:defRPr sz="4000">
                <a:solidFill>
                  <a:srgbClr val="002649"/>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1616"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7" name="Picture 6">
            <a:extLst>
              <a:ext uri="{FF2B5EF4-FFF2-40B4-BE49-F238E27FC236}">
                <a16:creationId xmlns:a16="http://schemas.microsoft.com/office/drawing/2014/main" id="{27357D93-882A-7348-B149-EEDC6EB250B4}"/>
              </a:ext>
            </a:extLst>
          </p:cNvPr>
          <p:cNvPicPr>
            <a:picLocks noChangeAspect="1"/>
          </p:cNvPicPr>
          <p:nvPr userDrawn="1"/>
        </p:nvPicPr>
        <p:blipFill>
          <a:blip r:embed="rId2"/>
          <a:stretch>
            <a:fillRect/>
          </a:stretch>
        </p:blipFill>
        <p:spPr>
          <a:xfrm>
            <a:off x="10044529" y="6390396"/>
            <a:ext cx="1829365" cy="137829"/>
          </a:xfrm>
          <a:prstGeom prst="rect">
            <a:avLst/>
          </a:prstGeom>
        </p:spPr>
      </p:pic>
      <p:pic>
        <p:nvPicPr>
          <p:cNvPr id="9" name="Picture 8">
            <a:extLst>
              <a:ext uri="{FF2B5EF4-FFF2-40B4-BE49-F238E27FC236}">
                <a16:creationId xmlns:a16="http://schemas.microsoft.com/office/drawing/2014/main" id="{DE1D72B2-0E38-4441-ACDA-CA2FF42A7133}"/>
              </a:ext>
            </a:extLst>
          </p:cNvPr>
          <p:cNvPicPr>
            <a:picLocks noChangeAspect="1"/>
          </p:cNvPicPr>
          <p:nvPr userDrawn="1"/>
        </p:nvPicPr>
        <p:blipFill>
          <a:blip r:embed="rId3"/>
          <a:stretch>
            <a:fillRect/>
          </a:stretch>
        </p:blipFill>
        <p:spPr>
          <a:xfrm>
            <a:off x="10064074" y="6389170"/>
            <a:ext cx="1845645" cy="139055"/>
          </a:xfrm>
          <a:prstGeom prst="rect">
            <a:avLst/>
          </a:prstGeom>
        </p:spPr>
      </p:pic>
      <p:sp>
        <p:nvSpPr>
          <p:cNvPr id="10" name="TextBox 9">
            <a:extLst>
              <a:ext uri="{FF2B5EF4-FFF2-40B4-BE49-F238E27FC236}">
                <a16:creationId xmlns:a16="http://schemas.microsoft.com/office/drawing/2014/main" id="{06648336-2B7F-D741-BF86-08D5440632D8}"/>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6145166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i + kuv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4799012" cy="1231900"/>
          </a:xfrm>
        </p:spPr>
        <p:txBody>
          <a:bodyPr anchor="b">
            <a:normAutofit/>
          </a:bodyPr>
          <a:lstStyle>
            <a:lvl1pPr>
              <a:defRPr lang="en-FI" sz="3000" b="0" i="0" kern="1200" dirty="0">
                <a:solidFill>
                  <a:schemeClr val="accent1"/>
                </a:solidFill>
                <a:latin typeface="Canela Medium" pitchFamily="2" charset="77"/>
                <a:ea typeface="+mj-ea"/>
                <a:cs typeface="+mj-cs"/>
              </a:defRPr>
            </a:lvl1pPr>
          </a:lstStyle>
          <a:p>
            <a:r>
              <a:rPr lang="en-GB" dirty="0"/>
              <a:t>Click to edit Master title style</a:t>
            </a:r>
            <a:endParaRPr lang="en-FI" dirty="0"/>
          </a:p>
        </p:txBody>
      </p:sp>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6553202"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352675"/>
            <a:ext cx="4799012" cy="3679825"/>
          </a:xfrm>
        </p:spPr>
        <p:txBody>
          <a:bodyPr>
            <a:normAutofit/>
          </a:bodyPr>
          <a:lstStyle>
            <a:lvl1pPr marL="0" indent="0">
              <a:lnSpc>
                <a:spcPct val="120000"/>
              </a:lnSpc>
              <a:buNone/>
              <a:defRPr lang="en-GB" sz="1600" b="0" i="0" kern="1200" dirty="0">
                <a:solidFill>
                  <a:schemeClr val="tx2"/>
                </a:solidFill>
                <a:latin typeface="Neue Haas Unica W1G Light" panose="020B0404030206020203" pitchFamily="34" charset="0"/>
                <a:ea typeface="+mn-ea"/>
                <a:cs typeface="+mn-cs"/>
              </a:defRPr>
            </a:lvl1pPr>
            <a:lvl2pPr marL="457200" indent="0">
              <a:lnSpc>
                <a:spcPct val="120000"/>
              </a:lnSpc>
              <a:buNone/>
              <a:defRPr lang="en-GB" sz="1600" b="0" i="0" kern="1200" dirty="0">
                <a:solidFill>
                  <a:schemeClr val="tx2"/>
                </a:solidFill>
                <a:latin typeface="Neue Haas Unica W1G Light" panose="020B0404030206020203" pitchFamily="34" charset="0"/>
                <a:ea typeface="+mn-ea"/>
                <a:cs typeface="+mn-cs"/>
              </a:defRPr>
            </a:lvl2pPr>
            <a:lvl3pPr marL="914400" indent="0">
              <a:lnSpc>
                <a:spcPct val="120000"/>
              </a:lnSpc>
              <a:buNone/>
              <a:defRPr lang="en-GB" sz="1600" b="0" i="0" kern="1200" dirty="0">
                <a:solidFill>
                  <a:schemeClr val="tx2"/>
                </a:solidFill>
                <a:latin typeface="Neue Haas Unica W1G Light" panose="020B0404030206020203" pitchFamily="34" charset="0"/>
                <a:ea typeface="+mn-ea"/>
                <a:cs typeface="+mn-cs"/>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dirty="0"/>
              <a:t>Click to edit Master text styles</a:t>
            </a:r>
          </a:p>
        </p:txBody>
      </p:sp>
      <p:pic>
        <p:nvPicPr>
          <p:cNvPr id="6" name="Picture 5">
            <a:extLst>
              <a:ext uri="{FF2B5EF4-FFF2-40B4-BE49-F238E27FC236}">
                <a16:creationId xmlns:a16="http://schemas.microsoft.com/office/drawing/2014/main" id="{396FB5C0-793C-3C4B-85D6-BF6EC2E25C4C}"/>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7" name="TextBox 6">
            <a:extLst>
              <a:ext uri="{FF2B5EF4-FFF2-40B4-BE49-F238E27FC236}">
                <a16:creationId xmlns:a16="http://schemas.microsoft.com/office/drawing/2014/main" id="{32FE7726-DDF9-0649-8A2F-4E1E7CA0DB66}"/>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3140318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i + kuva 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1586"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6378" y="825500"/>
            <a:ext cx="4799012" cy="1231900"/>
          </a:xfrm>
        </p:spPr>
        <p:txBody>
          <a:bodyPr anchor="b"/>
          <a:lstStyle>
            <a:lvl1pPr>
              <a:defRPr sz="40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4790"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396FB5C0-793C-3C4B-85D6-BF6EC2E25C4C}"/>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7" name="TextBox 6">
            <a:extLst>
              <a:ext uri="{FF2B5EF4-FFF2-40B4-BE49-F238E27FC236}">
                <a16:creationId xmlns:a16="http://schemas.microsoft.com/office/drawing/2014/main" id="{B301C14F-77E6-C94A-84C9-E22CDC352CD8}"/>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03680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Kansi">
    <p:spTree>
      <p:nvGrpSpPr>
        <p:cNvPr id="1" name=""/>
        <p:cNvGrpSpPr/>
        <p:nvPr/>
      </p:nvGrpSpPr>
      <p:grpSpPr>
        <a:xfrm>
          <a:off x="0" y="0"/>
          <a:ext cx="0" cy="0"/>
          <a:chOff x="0" y="0"/>
          <a:chExt cx="0" cy="0"/>
        </a:xfrm>
      </p:grpSpPr>
      <p:pic>
        <p:nvPicPr>
          <p:cNvPr id="5" name="Picture 4" descr="A person wearing glasses and a scarf looking at a phone&#10;&#10;AI-generated content may be incorrect.">
            <a:extLst>
              <a:ext uri="{FF2B5EF4-FFF2-40B4-BE49-F238E27FC236}">
                <a16:creationId xmlns:a16="http://schemas.microsoft.com/office/drawing/2014/main" id="{DD0DFA2D-10B7-2A44-17F9-7134C4EDAF8E}"/>
              </a:ext>
            </a:extLst>
          </p:cNvPr>
          <p:cNvPicPr>
            <a:picLocks noChangeAspect="1"/>
          </p:cNvPicPr>
          <p:nvPr userDrawn="1"/>
        </p:nvPicPr>
        <p:blipFill>
          <a:blip r:embed="rId2"/>
          <a:srcRect t="3635" r="3635" b="1916"/>
          <a:stretch/>
        </p:blipFill>
        <p:spPr>
          <a:xfrm>
            <a:off x="-13577" y="0"/>
            <a:ext cx="12467081" cy="6858000"/>
          </a:xfrm>
          <a:prstGeom prst="rect">
            <a:avLst/>
          </a:prstGeom>
        </p:spPr>
      </p:pic>
      <p:pic>
        <p:nvPicPr>
          <p:cNvPr id="24" name="Picture 23" descr="A blue and yellow lines on a black background&#10;&#10;Description automatically generated">
            <a:extLst>
              <a:ext uri="{FF2B5EF4-FFF2-40B4-BE49-F238E27FC236}">
                <a16:creationId xmlns:a16="http://schemas.microsoft.com/office/drawing/2014/main" id="{8FE38D29-15C2-33BD-54F7-5EEE9D10EE46}"/>
              </a:ext>
            </a:extLst>
          </p:cNvPr>
          <p:cNvPicPr>
            <a:picLocks noChangeAspect="1"/>
          </p:cNvPicPr>
          <p:nvPr userDrawn="1"/>
        </p:nvPicPr>
        <p:blipFill>
          <a:blip r:embed="rId3" cstate="email">
            <a:extLst>
              <a:ext uri="{28A0092B-C50C-407E-A947-70E740481C1C}">
                <a14:useLocalDpi xmlns:a14="http://schemas.microsoft.com/office/drawing/2010/main"/>
              </a:ext>
            </a:extLst>
          </a:blip>
          <a:srcRect l="4874"/>
          <a:stretch/>
        </p:blipFill>
        <p:spPr>
          <a:xfrm>
            <a:off x="-13577" y="1208282"/>
            <a:ext cx="5935361" cy="359082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381280"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322914"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2925947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58CEF7-0887-7B42-B47B-250C6841DE84}"/>
              </a:ext>
            </a:extLst>
          </p:cNvPr>
          <p:cNvPicPr>
            <a:picLocks noChangeAspect="1"/>
          </p:cNvPicPr>
          <p:nvPr userDrawn="1"/>
        </p:nvPicPr>
        <p:blipFill>
          <a:blip r:embed="rId2"/>
          <a:stretch>
            <a:fillRect/>
          </a:stretch>
        </p:blipFill>
        <p:spPr>
          <a:xfrm>
            <a:off x="896914" y="656952"/>
            <a:ext cx="5199086" cy="5357765"/>
          </a:xfrm>
          <a:prstGeom prst="rect">
            <a:avLst/>
          </a:prstGeom>
        </p:spPr>
      </p:pic>
      <p:pic>
        <p:nvPicPr>
          <p:cNvPr id="6" name="Picture 5">
            <a:extLst>
              <a:ext uri="{FF2B5EF4-FFF2-40B4-BE49-F238E27FC236}">
                <a16:creationId xmlns:a16="http://schemas.microsoft.com/office/drawing/2014/main" id="{FAD07328-92F1-AE44-84A6-753113B2E401}"/>
              </a:ext>
            </a:extLst>
          </p:cNvPr>
          <p:cNvPicPr>
            <a:picLocks noChangeAspect="1"/>
          </p:cNvPicPr>
          <p:nvPr userDrawn="1"/>
        </p:nvPicPr>
        <p:blipFill>
          <a:blip r:embed="rId3"/>
          <a:stretch>
            <a:fillRect/>
          </a:stretch>
        </p:blipFill>
        <p:spPr>
          <a:xfrm>
            <a:off x="10044529" y="6390396"/>
            <a:ext cx="1829365" cy="137829"/>
          </a:xfrm>
          <a:prstGeom prst="rect">
            <a:avLst/>
          </a:prstGeom>
        </p:spPr>
      </p:pic>
      <p:pic>
        <p:nvPicPr>
          <p:cNvPr id="8" name="Picture 7">
            <a:extLst>
              <a:ext uri="{FF2B5EF4-FFF2-40B4-BE49-F238E27FC236}">
                <a16:creationId xmlns:a16="http://schemas.microsoft.com/office/drawing/2014/main" id="{77B95C89-311C-774B-9D64-C85090C431DA}"/>
              </a:ext>
            </a:extLst>
          </p:cNvPr>
          <p:cNvPicPr>
            <a:picLocks noChangeAspect="1"/>
          </p:cNvPicPr>
          <p:nvPr userDrawn="1"/>
        </p:nvPicPr>
        <p:blipFill>
          <a:blip r:embed="rId4"/>
          <a:stretch>
            <a:fillRect/>
          </a:stretch>
        </p:blipFill>
        <p:spPr>
          <a:xfrm>
            <a:off x="10064074" y="6389170"/>
            <a:ext cx="1845645" cy="139055"/>
          </a:xfrm>
          <a:prstGeom prst="rect">
            <a:avLst/>
          </a:prstGeom>
        </p:spPr>
      </p:pic>
      <p:sp>
        <p:nvSpPr>
          <p:cNvPr id="5" name="TextBox 4">
            <a:extLst>
              <a:ext uri="{FF2B5EF4-FFF2-40B4-BE49-F238E27FC236}">
                <a16:creationId xmlns:a16="http://schemas.microsoft.com/office/drawing/2014/main" id="{20CC819D-B3DF-364E-9730-6109B014DA6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7973465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i + väri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6B5B71-A40D-5549-A13A-7CB75BB93BDA}"/>
              </a:ext>
            </a:extLst>
          </p:cNvPr>
          <p:cNvSpPr/>
          <p:nvPr userDrawn="1"/>
        </p:nvSpPr>
        <p:spPr>
          <a:xfrm>
            <a:off x="1" y="0"/>
            <a:ext cx="5637210" cy="6858000"/>
          </a:xfrm>
          <a:prstGeom prst="rect">
            <a:avLst/>
          </a:prstGeom>
          <a:solidFill>
            <a:srgbClr val="FF6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4790" y="825500"/>
            <a:ext cx="4799012" cy="1231900"/>
          </a:xfrm>
        </p:spPr>
        <p:txBody>
          <a:bodyPr anchor="b"/>
          <a:lstStyle>
            <a:lvl1pPr>
              <a:defRPr sz="40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3202"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EB220E73-8C75-5048-98BF-260DE1F5A70E}"/>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9" name="TextBox 8">
            <a:extLst>
              <a:ext uri="{FF2B5EF4-FFF2-40B4-BE49-F238E27FC236}">
                <a16:creationId xmlns:a16="http://schemas.microsoft.com/office/drawing/2014/main" id="{779BA364-C822-684E-8D17-FBD0E77C52C0}"/>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994065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i + väri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6B5B71-A40D-5549-A13A-7CB75BB93BDA}"/>
              </a:ext>
            </a:extLst>
          </p:cNvPr>
          <p:cNvSpPr/>
          <p:nvPr userDrawn="1"/>
        </p:nvSpPr>
        <p:spPr>
          <a:xfrm>
            <a:off x="6553202" y="0"/>
            <a:ext cx="5637210" cy="6858000"/>
          </a:xfrm>
          <a:prstGeom prst="rect">
            <a:avLst/>
          </a:prstGeom>
          <a:solidFill>
            <a:srgbClr val="002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7" y="825500"/>
            <a:ext cx="4799012" cy="1231900"/>
          </a:xfrm>
        </p:spPr>
        <p:txBody>
          <a:bodyPr anchor="b"/>
          <a:lstStyle>
            <a:lvl1pPr>
              <a:defRPr sz="4000">
                <a:solidFill>
                  <a:srgbClr val="002649"/>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199"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A30CA20D-D198-8249-B898-259BBC114CEB}"/>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9" name="TextBox 8">
            <a:extLst>
              <a:ext uri="{FF2B5EF4-FFF2-40B4-BE49-F238E27FC236}">
                <a16:creationId xmlns:a16="http://schemas.microsoft.com/office/drawing/2014/main" id="{7DF89741-CE4D-E04E-BAEF-A2641E653D6E}"/>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4529268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i + kuvio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7F2DD6-10C4-034F-AA82-6EEC56B5A1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2248" t="47124" r="30113" b="2933"/>
          <a:stretch/>
        </p:blipFill>
        <p:spPr>
          <a:xfrm>
            <a:off x="-533400" y="-1"/>
            <a:ext cx="6170611" cy="6858001"/>
          </a:xfrm>
          <a:prstGeom prst="rect">
            <a:avLst/>
          </a:prstGeom>
        </p:spPr>
      </p:pic>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4790" y="825500"/>
            <a:ext cx="4799012" cy="1231900"/>
          </a:xfrm>
        </p:spPr>
        <p:txBody>
          <a:bodyPr anchor="b"/>
          <a:lstStyle>
            <a:lvl1pPr>
              <a:defRPr sz="40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3202"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EB220E73-8C75-5048-98BF-260DE1F5A70E}"/>
              </a:ext>
            </a:extLst>
          </p:cNvPr>
          <p:cNvPicPr>
            <a:picLocks noChangeAspect="1"/>
          </p:cNvPicPr>
          <p:nvPr userDrawn="1"/>
        </p:nvPicPr>
        <p:blipFill>
          <a:blip r:embed="rId3"/>
          <a:stretch>
            <a:fillRect/>
          </a:stretch>
        </p:blipFill>
        <p:spPr>
          <a:xfrm>
            <a:off x="10064074" y="6389170"/>
            <a:ext cx="1845645" cy="139055"/>
          </a:xfrm>
          <a:prstGeom prst="rect">
            <a:avLst/>
          </a:prstGeom>
        </p:spPr>
      </p:pic>
    </p:spTree>
    <p:extLst>
      <p:ext uri="{BB962C8B-B14F-4D97-AF65-F5344CB8AC3E}">
        <p14:creationId xmlns:p14="http://schemas.microsoft.com/office/powerpoint/2010/main" val="4982236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i + kuvio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FAACA4-7C56-F040-B12A-A84B400211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7094" t="29308" r="34648" b="36845"/>
          <a:stretch/>
        </p:blipFill>
        <p:spPr>
          <a:xfrm>
            <a:off x="7392989" y="0"/>
            <a:ext cx="4799011" cy="6858000"/>
          </a:xfrm>
          <a:prstGeom prst="rect">
            <a:avLst/>
          </a:prstGeom>
        </p:spPr>
      </p:pic>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7" y="825500"/>
            <a:ext cx="5502956" cy="1231900"/>
          </a:xfrm>
        </p:spPr>
        <p:txBody>
          <a:bodyPr anchor="b"/>
          <a:lstStyle>
            <a:lvl1pPr>
              <a:defRPr sz="4000">
                <a:solidFill>
                  <a:srgbClr val="002649"/>
                </a:solidFill>
                <a:latin typeface="Canela Medium" pitchFamily="2" charset="77"/>
              </a:defRPr>
            </a:lvl1pPr>
          </a:lstStyle>
          <a:p>
            <a:r>
              <a:rPr lang="en-GB" dirty="0"/>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198" y="2352675"/>
            <a:ext cx="550462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A30CA20D-D198-8249-B898-259BBC114CEB}"/>
              </a:ext>
            </a:extLst>
          </p:cNvPr>
          <p:cNvPicPr>
            <a:picLocks noChangeAspect="1"/>
          </p:cNvPicPr>
          <p:nvPr userDrawn="1"/>
        </p:nvPicPr>
        <p:blipFill>
          <a:blip r:embed="rId3"/>
          <a:stretch>
            <a:fillRect/>
          </a:stretch>
        </p:blipFill>
        <p:spPr>
          <a:xfrm>
            <a:off x="10044529" y="6390396"/>
            <a:ext cx="1829365" cy="137829"/>
          </a:xfrm>
          <a:prstGeom prst="rect">
            <a:avLst/>
          </a:prstGeom>
        </p:spPr>
      </p:pic>
      <p:sp>
        <p:nvSpPr>
          <p:cNvPr id="9" name="TextBox 8">
            <a:extLst>
              <a:ext uri="{FF2B5EF4-FFF2-40B4-BE49-F238E27FC236}">
                <a16:creationId xmlns:a16="http://schemas.microsoft.com/office/drawing/2014/main" id="{97077C2A-5274-BA48-8A26-EB54AEA1FC6C}"/>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7/2026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3458150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uva + nostoteksti">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EF58508-655F-4D48-B6E9-C52726C90048}"/>
              </a:ext>
            </a:extLst>
          </p:cNvPr>
          <p:cNvSpPr>
            <a:spLocks noGrp="1"/>
          </p:cNvSpPr>
          <p:nvPr>
            <p:ph type="pic" sz="quarter" idx="13"/>
          </p:nvPr>
        </p:nvSpPr>
        <p:spPr>
          <a:xfrm>
            <a:off x="0" y="0"/>
            <a:ext cx="12192000" cy="6858000"/>
          </a:xfrm>
        </p:spPr>
        <p:txBody>
          <a:bodyPr/>
          <a:lstStyle/>
          <a:p>
            <a:r>
              <a:rPr lang="en-GB"/>
              <a:t>Click icon to add picture</a:t>
            </a:r>
            <a:endParaRPr lang="en-FI"/>
          </a:p>
        </p:txBody>
      </p:sp>
      <p:pic>
        <p:nvPicPr>
          <p:cNvPr id="8" name="Picture 7">
            <a:extLst>
              <a:ext uri="{FF2B5EF4-FFF2-40B4-BE49-F238E27FC236}">
                <a16:creationId xmlns:a16="http://schemas.microsoft.com/office/drawing/2014/main" id="{7B777BDE-513D-9D45-865F-385EFC00C1C1}"/>
              </a:ext>
            </a:extLst>
          </p:cNvPr>
          <p:cNvPicPr>
            <a:picLocks noChangeAspect="1"/>
          </p:cNvPicPr>
          <p:nvPr userDrawn="1"/>
        </p:nvPicPr>
        <p:blipFill>
          <a:blip r:embed="rId2"/>
          <a:stretch>
            <a:fillRect/>
          </a:stretch>
        </p:blipFill>
        <p:spPr>
          <a:xfrm>
            <a:off x="9670209" y="6361182"/>
            <a:ext cx="2217130" cy="167044"/>
          </a:xfrm>
          <a:prstGeom prst="rect">
            <a:avLst/>
          </a:prstGeom>
        </p:spPr>
      </p:pic>
      <p:sp>
        <p:nvSpPr>
          <p:cNvPr id="10" name="Title 1">
            <a:extLst>
              <a:ext uri="{FF2B5EF4-FFF2-40B4-BE49-F238E27FC236}">
                <a16:creationId xmlns:a16="http://schemas.microsoft.com/office/drawing/2014/main" id="{22CD0953-7CA8-4F47-8139-D5CAF8F8C64B}"/>
              </a:ext>
            </a:extLst>
          </p:cNvPr>
          <p:cNvSpPr>
            <a:spLocks noGrp="1"/>
          </p:cNvSpPr>
          <p:nvPr>
            <p:ph type="ctrTitle"/>
          </p:nvPr>
        </p:nvSpPr>
        <p:spPr>
          <a:xfrm>
            <a:off x="1524000" y="2235200"/>
            <a:ext cx="9144000" cy="2387600"/>
          </a:xfrm>
        </p:spPr>
        <p:txBody>
          <a:bodyPr anchor="b"/>
          <a:lstStyle>
            <a:lvl1pPr algn="ctr">
              <a:defRPr sz="8500">
                <a:solidFill>
                  <a:schemeClr val="bg1"/>
                </a:solidFill>
                <a:latin typeface="Clattering" pitchFamily="2" charset="0"/>
              </a:defRPr>
            </a:lvl1pPr>
          </a:lstStyle>
          <a:p>
            <a:r>
              <a:rPr lang="en-GB"/>
              <a:t>Click to edit Master title style</a:t>
            </a:r>
            <a:endParaRPr lang="en-FI" dirty="0"/>
          </a:p>
        </p:txBody>
      </p:sp>
    </p:spTree>
    <p:extLst>
      <p:ext uri="{BB962C8B-B14F-4D97-AF65-F5344CB8AC3E}">
        <p14:creationId xmlns:p14="http://schemas.microsoft.com/office/powerpoint/2010/main" val="11939596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oppu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4707AA-FEB5-B543-868E-5C071A4BB7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883" t="58907" r="40621" b="4554"/>
          <a:stretch/>
        </p:blipFill>
        <p:spPr>
          <a:xfrm>
            <a:off x="-4" y="0"/>
            <a:ext cx="12192000" cy="6858000"/>
          </a:xfrm>
          <a:prstGeom prst="rect">
            <a:avLst/>
          </a:prstGeom>
        </p:spPr>
      </p:pic>
      <p:pic>
        <p:nvPicPr>
          <p:cNvPr id="17" name="Picture 16">
            <a:extLst>
              <a:ext uri="{FF2B5EF4-FFF2-40B4-BE49-F238E27FC236}">
                <a16:creationId xmlns:a16="http://schemas.microsoft.com/office/drawing/2014/main" id="{0B9E11F6-8AE3-2141-95F1-45E4ECCC352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38624"/>
          <a:stretch/>
        </p:blipFill>
        <p:spPr>
          <a:xfrm>
            <a:off x="3632200" y="-3255264"/>
            <a:ext cx="2463800" cy="1228656"/>
          </a:xfrm>
          <a:prstGeom prst="rect">
            <a:avLst/>
          </a:prstGeom>
        </p:spPr>
      </p:pic>
      <p:pic>
        <p:nvPicPr>
          <p:cNvPr id="8" name="Picture 7">
            <a:extLst>
              <a:ext uri="{FF2B5EF4-FFF2-40B4-BE49-F238E27FC236}">
                <a16:creationId xmlns:a16="http://schemas.microsoft.com/office/drawing/2014/main" id="{06AD04DD-053B-EF42-951B-A77D7F276FF8}"/>
              </a:ext>
            </a:extLst>
          </p:cNvPr>
          <p:cNvPicPr>
            <a:picLocks noChangeAspect="1"/>
          </p:cNvPicPr>
          <p:nvPr userDrawn="1"/>
        </p:nvPicPr>
        <p:blipFill>
          <a:blip r:embed="rId4"/>
          <a:stretch>
            <a:fillRect/>
          </a:stretch>
        </p:blipFill>
        <p:spPr>
          <a:xfrm>
            <a:off x="3299508" y="3063993"/>
            <a:ext cx="5592983" cy="421389"/>
          </a:xfrm>
          <a:prstGeom prst="rect">
            <a:avLst/>
          </a:prstGeom>
        </p:spPr>
      </p:pic>
      <p:sp>
        <p:nvSpPr>
          <p:cNvPr id="5" name="TextBox 4">
            <a:extLst>
              <a:ext uri="{FF2B5EF4-FFF2-40B4-BE49-F238E27FC236}">
                <a16:creationId xmlns:a16="http://schemas.microsoft.com/office/drawing/2014/main" id="{E769008E-7E94-884C-9CD1-46E94B5FFC1B}"/>
              </a:ext>
            </a:extLst>
          </p:cNvPr>
          <p:cNvSpPr txBox="1"/>
          <p:nvPr userDrawn="1"/>
        </p:nvSpPr>
        <p:spPr>
          <a:xfrm>
            <a:off x="3839978" y="3696739"/>
            <a:ext cx="4512039" cy="369332"/>
          </a:xfrm>
          <a:prstGeom prst="rect">
            <a:avLst/>
          </a:prstGeom>
          <a:noFill/>
        </p:spPr>
        <p:txBody>
          <a:bodyPr wrap="square" rtlCol="0">
            <a:spAutoFit/>
          </a:bodyPr>
          <a:lstStyle/>
          <a:p>
            <a:pPr algn="ctr"/>
            <a:r>
              <a:rPr lang="en-GB" b="0" i="0" dirty="0">
                <a:solidFill>
                  <a:schemeClr val="bg1"/>
                </a:solidFill>
                <a:latin typeface="Neue Haas Unica W1G" panose="020B0504030206020203" pitchFamily="34" charset="0"/>
              </a:rPr>
              <a:t>A</a:t>
            </a:r>
            <a:r>
              <a:rPr lang="en-FI" b="0" i="0" dirty="0">
                <a:solidFill>
                  <a:schemeClr val="bg1"/>
                </a:solidFill>
                <a:latin typeface="Neue Haas Unica W1G" panose="020B0504030206020203" pitchFamily="34" charset="0"/>
              </a:rPr>
              <a:t>ikakausmedia.fi  │  Mediakortit.fi</a:t>
            </a:r>
          </a:p>
        </p:txBody>
      </p:sp>
      <p:sp>
        <p:nvSpPr>
          <p:cNvPr id="20" name="TextBox 19">
            <a:extLst>
              <a:ext uri="{FF2B5EF4-FFF2-40B4-BE49-F238E27FC236}">
                <a16:creationId xmlns:a16="http://schemas.microsoft.com/office/drawing/2014/main" id="{2179479C-0F44-7A45-AA75-6A858C230627}"/>
              </a:ext>
            </a:extLst>
          </p:cNvPr>
          <p:cNvSpPr txBox="1"/>
          <p:nvPr userDrawn="1"/>
        </p:nvSpPr>
        <p:spPr>
          <a:xfrm>
            <a:off x="3839977" y="5124716"/>
            <a:ext cx="4512039" cy="292388"/>
          </a:xfrm>
          <a:prstGeom prst="rect">
            <a:avLst/>
          </a:prstGeom>
          <a:noFill/>
        </p:spPr>
        <p:txBody>
          <a:bodyPr wrap="square" rtlCol="0">
            <a:spAutoFit/>
          </a:bodyPr>
          <a:lstStyle/>
          <a:p>
            <a:pPr algn="ctr"/>
            <a:r>
              <a:rPr lang="fi-FI" sz="1300" b="0" i="0" dirty="0">
                <a:solidFill>
                  <a:schemeClr val="bg1"/>
                </a:solidFill>
                <a:latin typeface="Neue Haas Unica W1G" panose="020B0504030206020203" pitchFamily="34" charset="0"/>
              </a:rPr>
              <a:t>@</a:t>
            </a:r>
            <a:r>
              <a:rPr lang="fi-FI" sz="1300" b="0" i="0" dirty="0" err="1">
                <a:solidFill>
                  <a:schemeClr val="bg1"/>
                </a:solidFill>
                <a:latin typeface="Neue Haas Unica W1G" panose="020B0504030206020203" pitchFamily="34" charset="0"/>
              </a:rPr>
              <a:t>aikakausmedia</a:t>
            </a:r>
            <a:endParaRPr lang="en-FI" sz="1300" b="0" i="0" dirty="0">
              <a:solidFill>
                <a:schemeClr val="bg1"/>
              </a:solidFill>
              <a:latin typeface="Neue Haas Unica W1G" panose="020B0504030206020203" pitchFamily="34" charset="0"/>
            </a:endParaRPr>
          </a:p>
        </p:txBody>
      </p:sp>
      <p:grpSp>
        <p:nvGrpSpPr>
          <p:cNvPr id="6" name="Group 5">
            <a:extLst>
              <a:ext uri="{FF2B5EF4-FFF2-40B4-BE49-F238E27FC236}">
                <a16:creationId xmlns:a16="http://schemas.microsoft.com/office/drawing/2014/main" id="{9A44D7FF-BE6B-575B-F81F-FF72128B84AA}"/>
              </a:ext>
            </a:extLst>
          </p:cNvPr>
          <p:cNvGrpSpPr/>
          <p:nvPr userDrawn="1"/>
        </p:nvGrpSpPr>
        <p:grpSpPr>
          <a:xfrm>
            <a:off x="5061577" y="4706264"/>
            <a:ext cx="2068842" cy="236236"/>
            <a:chOff x="5061577" y="4706264"/>
            <a:chExt cx="2068842" cy="236236"/>
          </a:xfrm>
        </p:grpSpPr>
        <p:pic>
          <p:nvPicPr>
            <p:cNvPr id="10" name="Picture 9">
              <a:extLst>
                <a:ext uri="{FF2B5EF4-FFF2-40B4-BE49-F238E27FC236}">
                  <a16:creationId xmlns:a16="http://schemas.microsoft.com/office/drawing/2014/main" id="{83180180-65CA-C447-8C72-468BD897547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479458" y="4706264"/>
              <a:ext cx="236236" cy="236236"/>
            </a:xfrm>
            <a:prstGeom prst="rect">
              <a:avLst/>
            </a:prstGeom>
          </p:spPr>
        </p:pic>
        <p:pic>
          <p:nvPicPr>
            <p:cNvPr id="12" name="Picture 11">
              <a:extLst>
                <a:ext uri="{FF2B5EF4-FFF2-40B4-BE49-F238E27FC236}">
                  <a16:creationId xmlns:a16="http://schemas.microsoft.com/office/drawing/2014/main" id="{E32B75A8-6F21-094A-8E16-782F041E0D8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246443" y="4723592"/>
              <a:ext cx="218908" cy="218908"/>
            </a:xfrm>
            <a:prstGeom prst="rect">
              <a:avLst/>
            </a:prstGeom>
          </p:spPr>
        </p:pic>
        <p:pic>
          <p:nvPicPr>
            <p:cNvPr id="13" name="Picture 12">
              <a:extLst>
                <a:ext uri="{FF2B5EF4-FFF2-40B4-BE49-F238E27FC236}">
                  <a16:creationId xmlns:a16="http://schemas.microsoft.com/office/drawing/2014/main" id="{AACF252A-53B3-4E41-ADE1-608604DED92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98682" y="4737165"/>
              <a:ext cx="205335" cy="205335"/>
            </a:xfrm>
            <a:prstGeom prst="rect">
              <a:avLst/>
            </a:prstGeom>
          </p:spPr>
        </p:pic>
        <p:pic>
          <p:nvPicPr>
            <p:cNvPr id="15" name="Picture 14">
              <a:extLst>
                <a:ext uri="{FF2B5EF4-FFF2-40B4-BE49-F238E27FC236}">
                  <a16:creationId xmlns:a16="http://schemas.microsoft.com/office/drawing/2014/main" id="{94B2E6FB-847A-C846-A69F-4C41DF40A21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061577" y="4732519"/>
              <a:ext cx="296937" cy="209981"/>
            </a:xfrm>
            <a:prstGeom prst="rect">
              <a:avLst/>
            </a:prstGeom>
          </p:spPr>
        </p:pic>
        <p:pic>
          <p:nvPicPr>
            <p:cNvPr id="18" name="Picture 17">
              <a:extLst>
                <a:ext uri="{FF2B5EF4-FFF2-40B4-BE49-F238E27FC236}">
                  <a16:creationId xmlns:a16="http://schemas.microsoft.com/office/drawing/2014/main" id="{182C750E-8E6B-7E44-9F33-2740B3FE5F6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937348" y="4736510"/>
              <a:ext cx="193071" cy="193071"/>
            </a:xfrm>
            <a:prstGeom prst="rect">
              <a:avLst/>
            </a:prstGeom>
          </p:spPr>
        </p:pic>
        <p:pic>
          <p:nvPicPr>
            <p:cNvPr id="3" name="Picture 2" descr="A white butterfly on a black background&#10;&#10;AI-generated content may be incorrect.">
              <a:extLst>
                <a:ext uri="{FF2B5EF4-FFF2-40B4-BE49-F238E27FC236}">
                  <a16:creationId xmlns:a16="http://schemas.microsoft.com/office/drawing/2014/main" id="{2323F207-F2D7-23A4-0B80-5DCB0B4CBD3C}"/>
                </a:ext>
              </a:extLst>
            </p:cNvPr>
            <p:cNvPicPr>
              <a:picLocks noChangeAspect="1"/>
            </p:cNvPicPr>
            <p:nvPr userDrawn="1"/>
          </p:nvPicPr>
          <p:blipFill>
            <a:blip r:embed="rId10"/>
            <a:stretch>
              <a:fillRect/>
            </a:stretch>
          </p:blipFill>
          <p:spPr>
            <a:xfrm>
              <a:off x="5856688" y="4723592"/>
              <a:ext cx="248760" cy="218908"/>
            </a:xfrm>
            <a:prstGeom prst="rect">
              <a:avLst/>
            </a:prstGeom>
          </p:spPr>
        </p:pic>
      </p:grpSp>
    </p:spTree>
    <p:extLst>
      <p:ext uri="{BB962C8B-B14F-4D97-AF65-F5344CB8AC3E}">
        <p14:creationId xmlns:p14="http://schemas.microsoft.com/office/powerpoint/2010/main" val="3132858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Kansi">
    <p:spTree>
      <p:nvGrpSpPr>
        <p:cNvPr id="1" name=""/>
        <p:cNvGrpSpPr/>
        <p:nvPr/>
      </p:nvGrpSpPr>
      <p:grpSpPr>
        <a:xfrm>
          <a:off x="0" y="0"/>
          <a:ext cx="0" cy="0"/>
          <a:chOff x="0" y="0"/>
          <a:chExt cx="0" cy="0"/>
        </a:xfrm>
      </p:grpSpPr>
      <p:pic>
        <p:nvPicPr>
          <p:cNvPr id="4" name="Picture 3" descr="A person wearing glasses and a scarf looking at a phone&#10;&#10;AI-generated content may be incorrect.">
            <a:extLst>
              <a:ext uri="{FF2B5EF4-FFF2-40B4-BE49-F238E27FC236}">
                <a16:creationId xmlns:a16="http://schemas.microsoft.com/office/drawing/2014/main" id="{F1271EFC-1C07-AEEB-CBDF-C727BD6804B2}"/>
              </a:ext>
            </a:extLst>
          </p:cNvPr>
          <p:cNvPicPr>
            <a:picLocks noChangeAspect="1"/>
          </p:cNvPicPr>
          <p:nvPr userDrawn="1"/>
        </p:nvPicPr>
        <p:blipFill>
          <a:blip r:embed="rId2"/>
          <a:srcRect t="3635" r="3635"/>
          <a:stretch/>
        </p:blipFill>
        <p:spPr>
          <a:xfrm>
            <a:off x="-13577" y="0"/>
            <a:ext cx="12205577" cy="6850379"/>
          </a:xfrm>
          <a:prstGeom prst="rect">
            <a:avLst/>
          </a:prstGeom>
        </p:spPr>
      </p:pic>
      <p:pic>
        <p:nvPicPr>
          <p:cNvPr id="2" name="Picture 1" descr="A colorful lines on a black background&#10;&#10;Description automatically generated">
            <a:extLst>
              <a:ext uri="{FF2B5EF4-FFF2-40B4-BE49-F238E27FC236}">
                <a16:creationId xmlns:a16="http://schemas.microsoft.com/office/drawing/2014/main" id="{596D54D8-33E0-BB40-6C44-4C7AF45BEB9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434" y="121953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290804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Kansi">
    <p:spTree>
      <p:nvGrpSpPr>
        <p:cNvPr id="1" name=""/>
        <p:cNvGrpSpPr/>
        <p:nvPr/>
      </p:nvGrpSpPr>
      <p:grpSpPr>
        <a:xfrm>
          <a:off x="0" y="0"/>
          <a:ext cx="0" cy="0"/>
          <a:chOff x="0" y="0"/>
          <a:chExt cx="0" cy="0"/>
        </a:xfrm>
      </p:grpSpPr>
      <p:pic>
        <p:nvPicPr>
          <p:cNvPr id="3" name="Picture 2" descr="A person in a pink dress holding a phone&#10;&#10;Description automatically generated">
            <a:extLst>
              <a:ext uri="{FF2B5EF4-FFF2-40B4-BE49-F238E27FC236}">
                <a16:creationId xmlns:a16="http://schemas.microsoft.com/office/drawing/2014/main" id="{649B49BB-ECA4-A856-AA7E-03DF913B636C}"/>
              </a:ext>
            </a:extLst>
          </p:cNvPr>
          <p:cNvPicPr>
            <a:picLocks noChangeAspect="1"/>
          </p:cNvPicPr>
          <p:nvPr userDrawn="1"/>
        </p:nvPicPr>
        <p:blipFill>
          <a:blip r:embed="rId2"/>
          <a:stretch>
            <a:fillRect/>
          </a:stretch>
        </p:blipFill>
        <p:spPr>
          <a:xfrm>
            <a:off x="-54428" y="-31977"/>
            <a:ext cx="12268200" cy="6900863"/>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62488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Kansi">
    <p:spTree>
      <p:nvGrpSpPr>
        <p:cNvPr id="1" name=""/>
        <p:cNvGrpSpPr/>
        <p:nvPr/>
      </p:nvGrpSpPr>
      <p:grpSpPr>
        <a:xfrm>
          <a:off x="0" y="0"/>
          <a:ext cx="0" cy="0"/>
          <a:chOff x="0" y="0"/>
          <a:chExt cx="0" cy="0"/>
        </a:xfrm>
      </p:grpSpPr>
      <p:pic>
        <p:nvPicPr>
          <p:cNvPr id="5" name="Picture 4" descr="A person sitting on a tree trunk reading a book&#10;&#10;Description automatically generated">
            <a:extLst>
              <a:ext uri="{FF2B5EF4-FFF2-40B4-BE49-F238E27FC236}">
                <a16:creationId xmlns:a16="http://schemas.microsoft.com/office/drawing/2014/main" id="{64674690-556F-AE7E-6477-306D855A34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177802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Kansi">
    <p:spTree>
      <p:nvGrpSpPr>
        <p:cNvPr id="1" name=""/>
        <p:cNvGrpSpPr/>
        <p:nvPr/>
      </p:nvGrpSpPr>
      <p:grpSpPr>
        <a:xfrm>
          <a:off x="0" y="0"/>
          <a:ext cx="0" cy="0"/>
          <a:chOff x="0" y="0"/>
          <a:chExt cx="0" cy="0"/>
        </a:xfrm>
      </p:grpSpPr>
      <p:pic>
        <p:nvPicPr>
          <p:cNvPr id="3" name="Picture 2" descr="A person using a cell phone&#10;&#10;AI-generated content may be incorrect.">
            <a:extLst>
              <a:ext uri="{FF2B5EF4-FFF2-40B4-BE49-F238E27FC236}">
                <a16:creationId xmlns:a16="http://schemas.microsoft.com/office/drawing/2014/main" id="{1C092B88-5501-DB32-495D-90AC2FCA7F31}"/>
              </a:ext>
            </a:extLst>
          </p:cNvPr>
          <p:cNvPicPr>
            <a:picLocks noChangeAspect="1"/>
          </p:cNvPicPr>
          <p:nvPr userDrawn="1"/>
        </p:nvPicPr>
        <p:blipFill>
          <a:blip r:embed="rId2"/>
          <a:srcRect l="14384" t="14384"/>
          <a:stretch/>
        </p:blipFill>
        <p:spPr>
          <a:xfrm>
            <a:off x="0" y="0"/>
            <a:ext cx="12192000" cy="6858000"/>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63815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Kansi">
    <p:spTree>
      <p:nvGrpSpPr>
        <p:cNvPr id="1" name=""/>
        <p:cNvGrpSpPr/>
        <p:nvPr/>
      </p:nvGrpSpPr>
      <p:grpSpPr>
        <a:xfrm>
          <a:off x="0" y="0"/>
          <a:ext cx="0" cy="0"/>
          <a:chOff x="0" y="0"/>
          <a:chExt cx="0" cy="0"/>
        </a:xfrm>
      </p:grpSpPr>
      <p:pic>
        <p:nvPicPr>
          <p:cNvPr id="2" name="Picture 1" descr="A person wearing headphones and a sweater leaning against a wall&#10;&#10;AI-generated content may be incorrect.">
            <a:extLst>
              <a:ext uri="{FF2B5EF4-FFF2-40B4-BE49-F238E27FC236}">
                <a16:creationId xmlns:a16="http://schemas.microsoft.com/office/drawing/2014/main" id="{FAD60947-BD6A-E80F-5A15-92EA374FC64C}"/>
              </a:ext>
            </a:extLst>
          </p:cNvPr>
          <p:cNvPicPr>
            <a:picLocks noChangeAspect="1"/>
          </p:cNvPicPr>
          <p:nvPr userDrawn="1"/>
        </p:nvPicPr>
        <p:blipFill>
          <a:blip r:embed="rId2"/>
          <a:stretch>
            <a:fillRect/>
          </a:stretch>
        </p:blipFill>
        <p:spPr>
          <a:xfrm>
            <a:off x="-30434" y="-17119"/>
            <a:ext cx="12222434" cy="6875119"/>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1210947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649EBF-CEF6-E44B-B0A4-3E1C327906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D4CA5092-7646-5547-A70B-476FB07267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2203652854"/>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703" r:id="rId3"/>
    <p:sldLayoutId id="2147483701" r:id="rId4"/>
    <p:sldLayoutId id="2147483702" r:id="rId5"/>
    <p:sldLayoutId id="2147483690" r:id="rId6"/>
    <p:sldLayoutId id="2147483693" r:id="rId7"/>
    <p:sldLayoutId id="2147483700" r:id="rId8"/>
    <p:sldLayoutId id="2147483699" r:id="rId9"/>
    <p:sldLayoutId id="2147483691" r:id="rId10"/>
    <p:sldLayoutId id="2147483704" r:id="rId11"/>
    <p:sldLayoutId id="2147483697" r:id="rId12"/>
    <p:sldLayoutId id="2147483698" r:id="rId13"/>
    <p:sldLayoutId id="2147483696" r:id="rId14"/>
    <p:sldLayoutId id="2147483692" r:id="rId15"/>
    <p:sldLayoutId id="2147483689" r:id="rId16"/>
    <p:sldLayoutId id="2147483660" r:id="rId17"/>
    <p:sldLayoutId id="2147483654" r:id="rId18"/>
    <p:sldLayoutId id="2147483677" r:id="rId19"/>
    <p:sldLayoutId id="2147483679" r:id="rId20"/>
    <p:sldLayoutId id="2147483663" r:id="rId21"/>
    <p:sldLayoutId id="2147483686" r:id="rId22"/>
    <p:sldLayoutId id="2147483687" r:id="rId23"/>
    <p:sldLayoutId id="2147483667" r:id="rId24"/>
    <p:sldLayoutId id="2147483676" r:id="rId25"/>
    <p:sldLayoutId id="2147483664" r:id="rId26"/>
    <p:sldLayoutId id="2147483680" r:id="rId27"/>
    <p:sldLayoutId id="2147483678" r:id="rId28"/>
    <p:sldLayoutId id="2147483684" r:id="rId29"/>
    <p:sldLayoutId id="2147483661" r:id="rId30"/>
    <p:sldLayoutId id="2147483681" r:id="rId31"/>
    <p:sldLayoutId id="2147483683" r:id="rId32"/>
    <p:sldLayoutId id="2147483682" r:id="rId33"/>
    <p:sldLayoutId id="2147483662" r:id="rId34"/>
    <p:sldLayoutId id="2147483665" r:id="rId35"/>
    <p:sldLayoutId id="2147483657" r:id="rId36"/>
    <p:sldLayoutId id="2147483674" r:id="rId37"/>
    <p:sldLayoutId id="2147483666" r:id="rId38"/>
    <p:sldLayoutId id="2147483675" r:id="rId39"/>
    <p:sldLayoutId id="2147483670" r:id="rId40"/>
    <p:sldLayoutId id="2147483668" r:id="rId41"/>
    <p:sldLayoutId id="2147483669" r:id="rId42"/>
    <p:sldLayoutId id="2147483672" r:id="rId43"/>
    <p:sldLayoutId id="2147483673" r:id="rId44"/>
    <p:sldLayoutId id="2147483655" r:id="rId45"/>
    <p:sldLayoutId id="2147483671" r:id="rId46"/>
  </p:sldLayoutIdLst>
  <p:hf sldNum="0" hdr="0" ftr="0"/>
  <p:txStyles>
    <p:titleStyle>
      <a:lvl1pPr algn="l" defTabSz="914400" rtl="0" eaLnBrk="1" latinLnBrk="0" hangingPunct="1">
        <a:lnSpc>
          <a:spcPct val="90000"/>
        </a:lnSpc>
        <a:spcBef>
          <a:spcPct val="0"/>
        </a:spcBef>
        <a:buNone/>
        <a:defRPr sz="4400" b="0" i="0" kern="1200">
          <a:solidFill>
            <a:schemeClr val="tx2"/>
          </a:solidFill>
          <a:latin typeface="Canela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Neue Haas Unica W1G Light" panose="020B0404030206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Neue Haas Unica W1G Light" panose="020B0404030206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xml"/><Relationship Id="rId1" Type="http://schemas.openxmlformats.org/officeDocument/2006/relationships/slideLayout" Target="../slideLayouts/slideLayout36.xml"/><Relationship Id="rId5" Type="http://schemas.openxmlformats.org/officeDocument/2006/relationships/image" Target="../media/image32.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hyperlink" Target="https://www.aikakausmedia.fi/tietoa-aikakausmedioista/tutkimukset/tutkimusapurahat/" TargetMode="External"/><Relationship Id="rId2" Type="http://schemas.openxmlformats.org/officeDocument/2006/relationships/notesSlide" Target="../notesSlides/notesSlide12.xml"/><Relationship Id="rId1" Type="http://schemas.openxmlformats.org/officeDocument/2006/relationships/slideLayout" Target="../slideLayouts/slideLayout37.xml"/><Relationship Id="rId4" Type="http://schemas.openxmlformats.org/officeDocument/2006/relationships/image" Target="../media/image33.jpg"/></Relationships>
</file>

<file path=ppt/slides/_rels/slide37.xml.rels><?xml version="1.0" encoding="UTF-8" standalone="yes"?>
<Relationships xmlns="http://schemas.openxmlformats.org/package/2006/relationships"><Relationship Id="rId3" Type="http://schemas.openxmlformats.org/officeDocument/2006/relationships/hyperlink" Target="https://www.aikakausmedia.fi/ajankohtaista/ajankohtaista-aikakausmedioista/2026/paatoimittaja-marja-pemberton-yliopisto-lehti-on-tutkimusmaailman-yleisradio/"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34.jpg"/></Relationships>
</file>

<file path=ppt/slides/_rels/slide38.xml.rels><?xml version="1.0" encoding="UTF-8" standalone="yes"?>
<Relationships xmlns="http://schemas.openxmlformats.org/package/2006/relationships"><Relationship Id="rId3" Type="http://schemas.openxmlformats.org/officeDocument/2006/relationships/hyperlink" Target="https://www.aikakausmedia.fi/ajankohtaista/ajankohtaista-aikakausmedioista/2026/reutersin-digital-news-raportti-tekoaly-muuttaa-uutisten-kayttoa-myos-suomessa/" TargetMode="External"/><Relationship Id="rId2" Type="http://schemas.openxmlformats.org/officeDocument/2006/relationships/notesSlide" Target="../notesSlides/notesSlide14.xml"/><Relationship Id="rId1" Type="http://schemas.openxmlformats.org/officeDocument/2006/relationships/slideLayout" Target="../slideLayouts/slideLayout37.xml"/><Relationship Id="rId4" Type="http://schemas.openxmlformats.org/officeDocument/2006/relationships/image" Target="../media/image35.jpg"/></Relationships>
</file>

<file path=ppt/slides/_rels/slide39.xml.rels><?xml version="1.0" encoding="UTF-8" standalone="yes"?>
<Relationships xmlns="http://schemas.openxmlformats.org/package/2006/relationships"><Relationship Id="rId3" Type="http://schemas.openxmlformats.org/officeDocument/2006/relationships/hyperlink" Target="https://www.aikakausmedia.fi/uutiskirje/" TargetMode="External"/><Relationship Id="rId2" Type="http://schemas.openxmlformats.org/officeDocument/2006/relationships/image" Target="../media/image36.jpeg"/><Relationship Id="rId1" Type="http://schemas.openxmlformats.org/officeDocument/2006/relationships/slideLayout" Target="../slideLayouts/slideLayout37.xml"/><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98232C2-5ADA-34D6-1334-9F7C60708F71}"/>
              </a:ext>
            </a:extLst>
          </p:cNvPr>
          <p:cNvSpPr>
            <a:spLocks noGrp="1"/>
          </p:cNvSpPr>
          <p:nvPr>
            <p:ph type="subTitle" idx="1"/>
          </p:nvPr>
        </p:nvSpPr>
        <p:spPr/>
        <p:txBody>
          <a:bodyPr>
            <a:normAutofit fontScale="92500" lnSpcReduction="20000"/>
          </a:bodyPr>
          <a:lstStyle/>
          <a:p>
            <a:r>
              <a:rPr lang="en-FI" dirty="0"/>
              <a:t>Heinäkuu 2026</a:t>
            </a:r>
          </a:p>
        </p:txBody>
      </p:sp>
    </p:spTree>
    <p:extLst>
      <p:ext uri="{BB962C8B-B14F-4D97-AF65-F5344CB8AC3E}">
        <p14:creationId xmlns:p14="http://schemas.microsoft.com/office/powerpoint/2010/main" val="1591041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2561458052"/>
              </p:ext>
            </p:extLst>
          </p:nvPr>
        </p:nvGraphicFramePr>
        <p:xfrm>
          <a:off x="699442" y="1862733"/>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3">
            <a:extLst>
              <a:ext uri="{FF2B5EF4-FFF2-40B4-BE49-F238E27FC236}">
                <a16:creationId xmlns:a16="http://schemas.microsoft.com/office/drawing/2014/main" id="{8DD457FA-0DFC-2BFD-FBC9-4D30917244C6}"/>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X:ssä </a:t>
            </a:r>
            <a:br>
              <a:rPr lang="fi-FI" sz="3200" dirty="0"/>
            </a:br>
            <a:r>
              <a:rPr lang="fi-FI" sz="2600" b="1" dirty="0">
                <a:solidFill>
                  <a:schemeClr val="accent2"/>
                </a:solidFill>
                <a:latin typeface="Neue Haas Unica W1G" panose="020B0504030206020203" pitchFamily="34" charset="0"/>
              </a:rPr>
              <a:t>7/2025 – 7/2026</a:t>
            </a:r>
          </a:p>
        </p:txBody>
      </p:sp>
      <p:sp>
        <p:nvSpPr>
          <p:cNvPr id="6" name="TextBox 5">
            <a:extLst>
              <a:ext uri="{FF2B5EF4-FFF2-40B4-BE49-F238E27FC236}">
                <a16:creationId xmlns:a16="http://schemas.microsoft.com/office/drawing/2014/main" id="{91E86FBA-D3E8-D205-489D-3E4EA1F0046A}"/>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X-tilien seuraajat. Päällekkäisyyksiä ei ole huomioitu.</a:t>
            </a:r>
          </a:p>
        </p:txBody>
      </p:sp>
    </p:spTree>
    <p:extLst>
      <p:ext uri="{BB962C8B-B14F-4D97-AF65-F5344CB8AC3E}">
        <p14:creationId xmlns:p14="http://schemas.microsoft.com/office/powerpoint/2010/main" val="2466237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8307963-3506-264D-953E-CD1B0289DD7F}"/>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YouTubessa </a:t>
            </a:r>
            <a:br>
              <a:rPr lang="fi-FI" sz="3200" dirty="0"/>
            </a:br>
            <a:r>
              <a:rPr lang="fi-FI" sz="2600" b="1" dirty="0">
                <a:solidFill>
                  <a:schemeClr val="accent2"/>
                </a:solidFill>
                <a:latin typeface="Neue Haas Unica W1G" panose="020B0504030206020203" pitchFamily="34" charset="0"/>
              </a:rPr>
              <a:t>7/2025 – 7/2026</a:t>
            </a:r>
          </a:p>
        </p:txBody>
      </p:sp>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743905826"/>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8315D70D-8B87-264D-9B56-C173941B4010}"/>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YouTube-kanavien tilaajat. Päällekkäisyyksiä ei ole huomioitu.</a:t>
            </a:r>
          </a:p>
        </p:txBody>
      </p:sp>
    </p:spTree>
    <p:extLst>
      <p:ext uri="{BB962C8B-B14F-4D97-AF65-F5344CB8AC3E}">
        <p14:creationId xmlns:p14="http://schemas.microsoft.com/office/powerpoint/2010/main" val="49914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2451429771"/>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3">
            <a:extLst>
              <a:ext uri="{FF2B5EF4-FFF2-40B4-BE49-F238E27FC236}">
                <a16:creationId xmlns:a16="http://schemas.microsoft.com/office/drawing/2014/main" id="{CA28830D-C6F8-AA2D-AF7C-B6212F424403}"/>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TikTokissa </a:t>
            </a:r>
            <a:br>
              <a:rPr lang="fi-FI" sz="3200" dirty="0"/>
            </a:br>
            <a:r>
              <a:rPr lang="fi-FI" sz="2600" b="1" dirty="0">
                <a:solidFill>
                  <a:schemeClr val="accent2"/>
                </a:solidFill>
                <a:latin typeface="Neue Haas Unica W1G" panose="020B0504030206020203" pitchFamily="34" charset="0"/>
              </a:rPr>
              <a:t>7/2025 – 7/2026</a:t>
            </a:r>
          </a:p>
        </p:txBody>
      </p:sp>
      <p:sp>
        <p:nvSpPr>
          <p:cNvPr id="6" name="TextBox 5">
            <a:extLst>
              <a:ext uri="{FF2B5EF4-FFF2-40B4-BE49-F238E27FC236}">
                <a16:creationId xmlns:a16="http://schemas.microsoft.com/office/drawing/2014/main" id="{83B7B5FB-1AAC-8BD6-0847-85A458BD4CA9}"/>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a:t>
            </a:r>
            <a:r>
              <a:rPr lang="fi-FI" sz="1200" i="1" dirty="0" err="1">
                <a:solidFill>
                  <a:schemeClr val="accent1"/>
                </a:solidFill>
                <a:latin typeface="Neue Haas Unica W1G" panose="020B0504030206020203" pitchFamily="34" charset="0"/>
              </a:rPr>
              <a:t>TikTok</a:t>
            </a:r>
            <a:r>
              <a:rPr lang="fi-FI" sz="1200" i="1" dirty="0">
                <a:solidFill>
                  <a:schemeClr val="accent1"/>
                </a:solidFill>
                <a:latin typeface="Neue Haas Unica W1G" panose="020B0504030206020203" pitchFamily="34" charset="0"/>
              </a:rPr>
              <a:t>-tilien seuraajat. Päällekkäisyyksiä ei ole huomioitu.</a:t>
            </a:r>
          </a:p>
        </p:txBody>
      </p:sp>
    </p:spTree>
    <p:extLst>
      <p:ext uri="{BB962C8B-B14F-4D97-AF65-F5344CB8AC3E}">
        <p14:creationId xmlns:p14="http://schemas.microsoft.com/office/powerpoint/2010/main" val="3100302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0D4A4-70D7-6D24-96E0-65FA352A260D}"/>
            </a:ext>
          </a:extLst>
        </p:cNvPr>
        <p:cNvGrpSpPr/>
        <p:nvPr/>
      </p:nvGrpSpPr>
      <p:grpSpPr>
        <a:xfrm>
          <a:off x="0" y="0"/>
          <a:ext cx="0" cy="0"/>
          <a:chOff x="0" y="0"/>
          <a:chExt cx="0" cy="0"/>
        </a:xfrm>
      </p:grpSpPr>
      <p:sp>
        <p:nvSpPr>
          <p:cNvPr id="5" name="Title 13">
            <a:extLst>
              <a:ext uri="{FF2B5EF4-FFF2-40B4-BE49-F238E27FC236}">
                <a16:creationId xmlns:a16="http://schemas.microsoft.com/office/drawing/2014/main" id="{20749F5F-8C25-B078-D229-3D58CEAEBA2E}"/>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LinkedInissa </a:t>
            </a:r>
            <a:br>
              <a:rPr lang="fi-FI" sz="3200" dirty="0"/>
            </a:br>
            <a:r>
              <a:rPr lang="fi-FI" sz="2600" b="1" dirty="0">
                <a:solidFill>
                  <a:schemeClr val="accent2"/>
                </a:solidFill>
                <a:latin typeface="Neue Haas Unica W1G" panose="020B0504030206020203" pitchFamily="34" charset="0"/>
              </a:rPr>
              <a:t>7/2025 – 7/2026</a:t>
            </a:r>
          </a:p>
        </p:txBody>
      </p:sp>
      <p:sp>
        <p:nvSpPr>
          <p:cNvPr id="6" name="TextBox 5">
            <a:extLst>
              <a:ext uri="{FF2B5EF4-FFF2-40B4-BE49-F238E27FC236}">
                <a16:creationId xmlns:a16="http://schemas.microsoft.com/office/drawing/2014/main" id="{E15E5651-A75F-2A33-F8E0-E75279CAEF04}"/>
              </a:ext>
            </a:extLst>
          </p:cNvPr>
          <p:cNvSpPr txBox="1"/>
          <p:nvPr/>
        </p:nvSpPr>
        <p:spPr>
          <a:xfrm>
            <a:off x="1169894" y="1524446"/>
            <a:ext cx="10058400" cy="276999"/>
          </a:xfrm>
          <a:prstGeom prst="rect">
            <a:avLst/>
          </a:prstGeom>
          <a:noFill/>
        </p:spPr>
        <p:txBody>
          <a:bodyPr wrap="square" rtlCol="0">
            <a:spAutoFit/>
          </a:bodyPr>
          <a:lstStyle/>
          <a:p>
            <a:r>
              <a:rPr lang="fi-FI" sz="1200" i="1" dirty="0" err="1">
                <a:solidFill>
                  <a:schemeClr val="accent1"/>
                </a:solidFill>
                <a:latin typeface="Neue Haas Unica W1G" panose="020B0504030206020203" pitchFamily="34" charset="0"/>
              </a:rPr>
              <a:t>Aikakausmedioiden</a:t>
            </a:r>
            <a:r>
              <a:rPr lang="fi-FI" sz="1200" i="1" dirty="0">
                <a:solidFill>
                  <a:schemeClr val="accent1"/>
                </a:solidFill>
                <a:latin typeface="Neue Haas Unica W1G" panose="020B0504030206020203" pitchFamily="34" charset="0"/>
              </a:rPr>
              <a:t> LinkedIn-tilien seuraajat. Päällekkäisyyksiä ei ole huomioitu. Kanava lisättiin seurantaan tammikuussa 2025.</a:t>
            </a:r>
          </a:p>
        </p:txBody>
      </p:sp>
      <p:graphicFrame>
        <p:nvGraphicFramePr>
          <p:cNvPr id="2" name="Chart 1">
            <a:extLst>
              <a:ext uri="{FF2B5EF4-FFF2-40B4-BE49-F238E27FC236}">
                <a16:creationId xmlns:a16="http://schemas.microsoft.com/office/drawing/2014/main" id="{AF615225-63F7-BAE9-8B63-90429ED1CDC3}"/>
              </a:ext>
            </a:extLst>
          </p:cNvPr>
          <p:cNvGraphicFramePr/>
          <p:nvPr>
            <p:extLst>
              <p:ext uri="{D42A27DB-BD31-4B8C-83A1-F6EECF244321}">
                <p14:modId xmlns:p14="http://schemas.microsoft.com/office/powerpoint/2010/main" val="4065576761"/>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8911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49A9F-B1D8-D549-0ABD-1A14A4EDCA01}"/>
            </a:ext>
          </a:extLst>
        </p:cNvPr>
        <p:cNvGrpSpPr/>
        <p:nvPr/>
      </p:nvGrpSpPr>
      <p:grpSpPr>
        <a:xfrm>
          <a:off x="0" y="0"/>
          <a:ext cx="0" cy="0"/>
          <a:chOff x="0" y="0"/>
          <a:chExt cx="0" cy="0"/>
        </a:xfrm>
      </p:grpSpPr>
      <p:sp>
        <p:nvSpPr>
          <p:cNvPr id="5" name="Title 13">
            <a:extLst>
              <a:ext uri="{FF2B5EF4-FFF2-40B4-BE49-F238E27FC236}">
                <a16:creationId xmlns:a16="http://schemas.microsoft.com/office/drawing/2014/main" id="{DE292A0A-750C-3794-9552-D8DE7353DBE3}"/>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Threadsissa </a:t>
            </a:r>
            <a:br>
              <a:rPr lang="fi-FI" sz="3200" dirty="0"/>
            </a:br>
            <a:r>
              <a:rPr lang="fi-FI" sz="2600" b="1" dirty="0">
                <a:solidFill>
                  <a:schemeClr val="accent2"/>
                </a:solidFill>
                <a:latin typeface="Neue Haas Unica W1G" panose="020B0504030206020203" pitchFamily="34" charset="0"/>
              </a:rPr>
              <a:t>7/2025 – 7/2026</a:t>
            </a:r>
          </a:p>
        </p:txBody>
      </p:sp>
      <p:sp>
        <p:nvSpPr>
          <p:cNvPr id="6" name="TextBox 5">
            <a:extLst>
              <a:ext uri="{FF2B5EF4-FFF2-40B4-BE49-F238E27FC236}">
                <a16:creationId xmlns:a16="http://schemas.microsoft.com/office/drawing/2014/main" id="{4E3713CA-2F65-635D-23A6-845BDFFD0D81}"/>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a:t>
            </a:r>
            <a:r>
              <a:rPr lang="fi-FI" sz="1200" i="1" dirty="0" err="1">
                <a:solidFill>
                  <a:schemeClr val="accent1"/>
                </a:solidFill>
                <a:latin typeface="Neue Haas Unica W1G" panose="020B0504030206020203" pitchFamily="34" charset="0"/>
              </a:rPr>
              <a:t>Threads</a:t>
            </a:r>
            <a:r>
              <a:rPr lang="fi-FI" sz="1200" i="1" dirty="0">
                <a:solidFill>
                  <a:schemeClr val="accent1"/>
                </a:solidFill>
                <a:latin typeface="Neue Haas Unica W1G" panose="020B0504030206020203" pitchFamily="34" charset="0"/>
              </a:rPr>
              <a:t>-tilien seuraajat. Päällekkäisyyksiä ei ole huomioitu. Kanava lisättiin seurantaan tammikuussa 2025.</a:t>
            </a:r>
          </a:p>
        </p:txBody>
      </p:sp>
      <p:graphicFrame>
        <p:nvGraphicFramePr>
          <p:cNvPr id="2" name="Chart 1">
            <a:extLst>
              <a:ext uri="{FF2B5EF4-FFF2-40B4-BE49-F238E27FC236}">
                <a16:creationId xmlns:a16="http://schemas.microsoft.com/office/drawing/2014/main" id="{BC26C281-649D-FF9A-B51E-508C0AC12942}"/>
              </a:ext>
            </a:extLst>
          </p:cNvPr>
          <p:cNvGraphicFramePr/>
          <p:nvPr>
            <p:extLst>
              <p:ext uri="{D42A27DB-BD31-4B8C-83A1-F6EECF244321}">
                <p14:modId xmlns:p14="http://schemas.microsoft.com/office/powerpoint/2010/main" val="3361788763"/>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8052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11F1-BC6F-244E-990C-EA5DDCFFA30A}"/>
              </a:ext>
            </a:extLst>
          </p:cNvPr>
          <p:cNvSpPr>
            <a:spLocks noGrp="1"/>
          </p:cNvSpPr>
          <p:nvPr>
            <p:ph type="title"/>
          </p:nvPr>
        </p:nvSpPr>
        <p:spPr/>
        <p:txBody>
          <a:bodyPr/>
          <a:lstStyle/>
          <a:p>
            <a:r>
              <a:rPr lang="fi-FI" dirty="0"/>
              <a:t>Somen suurimmat</a:t>
            </a:r>
          </a:p>
        </p:txBody>
      </p:sp>
    </p:spTree>
    <p:extLst>
      <p:ext uri="{BB962C8B-B14F-4D97-AF65-F5344CB8AC3E}">
        <p14:creationId xmlns:p14="http://schemas.microsoft.com/office/powerpoint/2010/main" val="2643403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tx2"/>
                </a:solidFill>
              </a:rPr>
              <a:t>Eniten seuraajia </a:t>
            </a:r>
            <a:r>
              <a:rPr lang="fi-FI" sz="3000" u="sng" dirty="0">
                <a:solidFill>
                  <a:schemeClr val="tx2"/>
                </a:solidFill>
              </a:rPr>
              <a:t>kaikissa kanavissa</a:t>
            </a:r>
            <a:r>
              <a:rPr lang="fi-FI" sz="3000" dirty="0">
                <a:solidFill>
                  <a:schemeClr val="tx2"/>
                </a:solidFill>
              </a:rPr>
              <a:t> TOP 20 / 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414530278"/>
              </p:ext>
            </p:extLst>
          </p:nvPr>
        </p:nvGraphicFramePr>
        <p:xfrm>
          <a:off x="1158466" y="1410790"/>
          <a:ext cx="4785132" cy="4536418"/>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1.</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277 962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2</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2.</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277 528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3.</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276 438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↓2</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41621">
                <a:tc>
                  <a:txBody>
                    <a:bodyPr/>
                    <a:lstStyle/>
                    <a:p>
                      <a:pPr algn="ctr" fontAlgn="b"/>
                      <a:r>
                        <a:rPr lang="fi-FI" sz="1500" u="none" strike="noStrike" noProof="0" dirty="0">
                          <a:solidFill>
                            <a:schemeClr val="tx2"/>
                          </a:solidFill>
                          <a:effectLst/>
                          <a:latin typeface="Neue Haas Unica W1G" panose="020B0504030206020203" pitchFamily="34" charset="0"/>
                        </a:rPr>
                        <a:t>4.</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232 617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5.</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219 556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6.</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210 332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7.</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178 556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6121">
                <a:tc>
                  <a:txBody>
                    <a:bodyPr/>
                    <a:lstStyle/>
                    <a:p>
                      <a:pPr algn="ctr" fontAlgn="b"/>
                      <a:r>
                        <a:rPr lang="fi-FI" sz="1500" u="none" strike="noStrike" noProof="0" dirty="0">
                          <a:solidFill>
                            <a:schemeClr val="tx2"/>
                          </a:solidFill>
                          <a:effectLst/>
                          <a:latin typeface="Neue Haas Unica W1G" panose="020B0504030206020203" pitchFamily="34" charset="0"/>
                        </a:rPr>
                        <a:t>8.</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Aku Ankka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161 475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31829">
                <a:tc>
                  <a:txBody>
                    <a:bodyPr/>
                    <a:lstStyle/>
                    <a:p>
                      <a:pPr algn="ctr" fontAlgn="b"/>
                      <a:r>
                        <a:rPr lang="fi-FI" sz="1500" u="none" strike="noStrike" noProof="0" dirty="0">
                          <a:solidFill>
                            <a:schemeClr val="tx2"/>
                          </a:solidFill>
                          <a:effectLst/>
                          <a:latin typeface="Neue Haas Unica W1G" panose="020B0504030206020203" pitchFamily="34" charset="0"/>
                        </a:rPr>
                        <a:t>9.</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144 286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0612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130 515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1847123489"/>
              </p:ext>
            </p:extLst>
          </p:nvPr>
        </p:nvGraphicFramePr>
        <p:xfrm>
          <a:off x="6344421" y="1410790"/>
          <a:ext cx="4785132" cy="4516338"/>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b="0" i="0" noProof="0" dirty="0">
                        <a:solidFill>
                          <a:schemeClr val="tx2"/>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r>
                        <a:rPr lang="fi-FI" sz="1500" b="0" i="0" noProof="0" dirty="0">
                          <a:solidFill>
                            <a:schemeClr val="tx2"/>
                          </a:solidFill>
                          <a:latin typeface="Neue Haas Unica W1G Medium" panose="020B0504030206020203" pitchFamily="34" charset="0"/>
                        </a:rPr>
                        <a:t>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tx2"/>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Soppa365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118 142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110 591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103 192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Kodin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102 766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Anna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92 364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84 301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97173">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Avotakka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82 309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Viherpiha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80 498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 ja keittiö</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73 521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168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Unelmien Talo&amp;Koti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72 006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
        <p:nvSpPr>
          <p:cNvPr id="33" name="TextBox 32">
            <a:extLst>
              <a:ext uri="{FF2B5EF4-FFF2-40B4-BE49-F238E27FC236}">
                <a16:creationId xmlns:a16="http://schemas.microsoft.com/office/drawing/2014/main" id="{F5B24F3D-B5B1-A749-8400-B6B0C1FB02AB}"/>
              </a:ext>
            </a:extLst>
          </p:cNvPr>
          <p:cNvSpPr txBox="1"/>
          <p:nvPr/>
        </p:nvSpPr>
        <p:spPr>
          <a:xfrm>
            <a:off x="3147444" y="6266001"/>
            <a:ext cx="5897112" cy="400110"/>
          </a:xfrm>
          <a:prstGeom prst="rect">
            <a:avLst/>
          </a:prstGeom>
          <a:noFill/>
        </p:spPr>
        <p:txBody>
          <a:bodyPr wrap="square" rtlCol="0">
            <a:spAutoFit/>
          </a:bodyPr>
          <a:lstStyle/>
          <a:p>
            <a:pPr algn="ctr"/>
            <a:r>
              <a:rPr lang="fi-FI" sz="1000" dirty="0">
                <a:solidFill>
                  <a:schemeClr val="accent1"/>
                </a:solidFill>
                <a:latin typeface="Neue Haas Unica W1G" panose="020B0504030206020203" pitchFamily="34" charset="0"/>
              </a:rPr>
              <a:t>Kaikkien seurattujen medioiden seuraajat ja tilaajat Facebookissa, Instagramissa, X:ssä, YouTubessa, TikTokissa, Threadsissa ja LinkedInissa. Päällekkäisyyksiä ei ole huomioitu.</a:t>
            </a:r>
          </a:p>
        </p:txBody>
      </p:sp>
    </p:spTree>
    <p:extLst>
      <p:ext uri="{BB962C8B-B14F-4D97-AF65-F5344CB8AC3E}">
        <p14:creationId xmlns:p14="http://schemas.microsoft.com/office/powerpoint/2010/main" val="174600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Facebookissa</a:t>
            </a:r>
            <a:r>
              <a:rPr lang="fi-FI" sz="3000" dirty="0">
                <a:solidFill>
                  <a:schemeClr val="accent1"/>
                </a:solidFill>
              </a:rPr>
              <a:t> TOP 20 / 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3953354527"/>
              </p:ext>
            </p:extLst>
          </p:nvPr>
        </p:nvGraphicFramePr>
        <p:xfrm>
          <a:off x="1158466" y="1410790"/>
          <a:ext cx="4785132" cy="4579527"/>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3">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1.</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Aku Ankka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130 000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2.</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118 000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3.</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116 000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3.</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116 000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5.</a:t>
                      </a:r>
                      <a:endParaRPr lang="fi-FI" sz="1500" b="1"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115 000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6.</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98 000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7.</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Kodin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66 000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8.</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Anna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60 000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4442">
                <a:tc>
                  <a:txBody>
                    <a:bodyPr/>
                    <a:lstStyle/>
                    <a:p>
                      <a:pPr algn="ctr" fontAlgn="b"/>
                      <a:r>
                        <a:rPr lang="fi-FI" sz="1500" u="none" strike="noStrike" noProof="0" dirty="0">
                          <a:solidFill>
                            <a:schemeClr val="tx2"/>
                          </a:solidFill>
                          <a:effectLst/>
                          <a:latin typeface="Neue Haas Unica W1G" panose="020B0504030206020203" pitchFamily="34" charset="0"/>
                        </a:rPr>
                        <a:t>9.</a:t>
                      </a:r>
                      <a:endParaRPr lang="fi-FI" sz="1500" b="0" i="0" u="none" strike="noStrike" noProof="0" dirty="0">
                        <a:solidFill>
                          <a:schemeClr val="tx2"/>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Tieteen Kuvalehti Historia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59 000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63266">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57 000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2087106879"/>
              </p:ext>
            </p:extLst>
          </p:nvPr>
        </p:nvGraphicFramePr>
        <p:xfrm>
          <a:off x="6344421" y="1410790"/>
          <a:ext cx="4785132" cy="4579523"/>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384948">
                <a:tc gridSpan="3">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Tieteen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57 000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Sotilas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55 000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55 000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53 000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Soppa365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51 000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51 000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51 000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50 000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↓2</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Tehy-lehti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46 000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Apu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44 000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970008257"/>
                  </a:ext>
                </a:extLst>
              </a:tr>
              <a:tr h="381325">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44 000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57980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Instagramissa</a:t>
            </a:r>
            <a:r>
              <a:rPr lang="fi-FI" sz="3000" dirty="0">
                <a:solidFill>
                  <a:schemeClr val="accent1"/>
                </a:solidFill>
              </a:rPr>
              <a:t> TOP 20 / 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453340076"/>
              </p:ext>
            </p:extLst>
          </p:nvPr>
        </p:nvGraphicFramePr>
        <p:xfrm>
          <a:off x="1158466" y="1410789"/>
          <a:ext cx="4785132" cy="451952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133 558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93 044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82 195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78 386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67 205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Soppa365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67 142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57 983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Avotakka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53 662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52 656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 ja keittiö</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47 521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3696745149"/>
              </p:ext>
            </p:extLst>
          </p:nvPr>
        </p:nvGraphicFramePr>
        <p:xfrm>
          <a:off x="6344421" y="1410790"/>
          <a:ext cx="4785132" cy="451952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Viherpiha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45 498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Glorian ruoka &amp; viini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44 049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43 594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Unelmien Talo&amp;Koti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43 006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42 951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Kodin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36 766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Glorian Koti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36 480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Meidän Mökki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33 546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TAUKO 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33 471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Aku Ankka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31 475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460704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X:ssä</a:t>
            </a:r>
            <a:r>
              <a:rPr lang="fi-FI" sz="3000" dirty="0">
                <a:solidFill>
                  <a:schemeClr val="accent1"/>
                </a:solidFill>
              </a:rPr>
              <a:t> TOP 20 / 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937971145"/>
              </p:ext>
            </p:extLst>
          </p:nvPr>
        </p:nvGraphicFramePr>
        <p:xfrm>
          <a:off x="1158466" y="1410789"/>
          <a:ext cx="4785132" cy="451952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55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170 200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130 616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42 018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Mikrobitti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16 471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12 273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Arvopaperi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11 587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Tivi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10 164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Demokraatti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8 963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Tekniikka &amp; Talous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7 820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55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Potilaan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7 081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2987783623"/>
              </p:ext>
            </p:extLst>
          </p:nvPr>
        </p:nvGraphicFramePr>
        <p:xfrm>
          <a:off x="6344421" y="1410790"/>
          <a:ext cx="4785132" cy="458578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Kuntalehti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5 967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5 790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Ylioppilaslehti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5 217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Sotilas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5 144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Reserviläinen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4 854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Sairaanhoitaja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3 947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Kiinteistölehti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3 581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Mondo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3 400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550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Kotimaa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3 397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6099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Metsälehti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3 119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4234099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17C68-23B2-3347-A8BE-864A153CFC40}"/>
              </a:ext>
            </a:extLst>
          </p:cNvPr>
          <p:cNvSpPr>
            <a:spLocks noGrp="1"/>
          </p:cNvSpPr>
          <p:nvPr>
            <p:ph type="title"/>
          </p:nvPr>
        </p:nvSpPr>
        <p:spPr>
          <a:xfrm>
            <a:off x="825503" y="1130071"/>
            <a:ext cx="4799012" cy="1231900"/>
          </a:xfrm>
        </p:spPr>
        <p:txBody>
          <a:bodyPr>
            <a:noAutofit/>
          </a:bodyPr>
          <a:lstStyle/>
          <a:p>
            <a:r>
              <a:rPr lang="fi-FI" sz="3200" dirty="0"/>
              <a:t>Seiska nousi somen suurimmaksi </a:t>
            </a:r>
            <a:endParaRPr lang="en-FI" sz="3200" dirty="0"/>
          </a:p>
        </p:txBody>
      </p:sp>
      <p:sp>
        <p:nvSpPr>
          <p:cNvPr id="5" name="Content Placeholder 3">
            <a:extLst>
              <a:ext uri="{FF2B5EF4-FFF2-40B4-BE49-F238E27FC236}">
                <a16:creationId xmlns:a16="http://schemas.microsoft.com/office/drawing/2014/main" id="{389698F5-380D-5EB9-2A71-FAF5B246EF2C}"/>
              </a:ext>
            </a:extLst>
          </p:cNvPr>
          <p:cNvSpPr>
            <a:spLocks noGrp="1"/>
          </p:cNvSpPr>
          <p:nvPr>
            <p:ph idx="10"/>
          </p:nvPr>
        </p:nvSpPr>
        <p:spPr>
          <a:xfrm>
            <a:off x="612912" y="2361971"/>
            <a:ext cx="5350566" cy="3805127"/>
          </a:xfrm>
        </p:spPr>
        <p:txBody>
          <a:bodyPr anchor="ctr">
            <a:noAutofit/>
          </a:bodyPr>
          <a:lstStyle/>
          <a:p>
            <a:pPr fontAlgn="b"/>
            <a:r>
              <a:rPr lang="fi-FI" sz="1400" dirty="0"/>
              <a:t>Aikakausmedioilla oli heinäkuussa yhteensä 5 537 561 seuraajaa kaikissa kanavissa (bruttoluku).</a:t>
            </a:r>
          </a:p>
          <a:p>
            <a:pPr fontAlgn="b"/>
            <a:r>
              <a:rPr lang="fi-FI" sz="1400" dirty="0"/>
              <a:t>Uusia seuraajia saatiin heinäkuussa 21 737. Eniten kanavista kasvoi Instagram, jossa saatiin 9 275 uutta seuraajaa.</a:t>
            </a:r>
          </a:p>
          <a:p>
            <a:pPr fontAlgn="b"/>
            <a:r>
              <a:rPr lang="fi-FI" sz="1400" dirty="0"/>
              <a:t>Eniten yleisöään kaikissa kanavissa kasvattivat Seiska (+2 918), Femina (+2 286) ja Talouselämä (+2 174). </a:t>
            </a:r>
          </a:p>
          <a:p>
            <a:pPr fontAlgn="b"/>
            <a:r>
              <a:rPr lang="fi-FI" sz="1400" dirty="0"/>
              <a:t>Heinäkuussa somen suurimpien </a:t>
            </a:r>
            <a:r>
              <a:rPr lang="fi-FI" sz="1400" dirty="0" err="1"/>
              <a:t>aikakausmedioiden</a:t>
            </a:r>
            <a:r>
              <a:rPr lang="fi-FI" sz="1400" dirty="0"/>
              <a:t> kärkisijat menivät uusiksi, kun Seiska nousi ykköseksi 277 962 seuraajallaan. Toisella sijalla on Talouselämä (277 52) ja kolmantena Suomen Luonto (276 438).</a:t>
            </a:r>
          </a:p>
        </p:txBody>
      </p:sp>
      <p:pic>
        <p:nvPicPr>
          <p:cNvPr id="6" name="Picture Placeholder 5">
            <a:extLst>
              <a:ext uri="{FF2B5EF4-FFF2-40B4-BE49-F238E27FC236}">
                <a16:creationId xmlns:a16="http://schemas.microsoft.com/office/drawing/2014/main" id="{1733C15D-6A33-6D10-F728-2FCE320F4319}"/>
              </a:ext>
            </a:extLst>
          </p:cNvPr>
          <p:cNvPicPr>
            <a:picLocks noGrp="1" noChangeAspect="1"/>
          </p:cNvPicPr>
          <p:nvPr>
            <p:ph type="pic" idx="1"/>
          </p:nvPr>
        </p:nvPicPr>
        <p:blipFill>
          <a:blip r:embed="rId3"/>
          <a:srcRect l="22593" r="22593"/>
          <a:stretch/>
        </p:blipFill>
        <p:spPr>
          <a:xfrm>
            <a:off x="6553202" y="0"/>
            <a:ext cx="5638798" cy="6858000"/>
          </a:xfrm>
          <a:prstGeom prst="rect">
            <a:avLst/>
          </a:prstGeom>
        </p:spPr>
      </p:pic>
      <p:pic>
        <p:nvPicPr>
          <p:cNvPr id="8" name="Picture 7">
            <a:extLst>
              <a:ext uri="{FF2B5EF4-FFF2-40B4-BE49-F238E27FC236}">
                <a16:creationId xmlns:a16="http://schemas.microsoft.com/office/drawing/2014/main" id="{8EC656D5-E350-F444-90BD-994BB6CD658A}"/>
              </a:ext>
            </a:extLst>
          </p:cNvPr>
          <p:cNvPicPr>
            <a:picLocks noChangeAspect="1"/>
          </p:cNvPicPr>
          <p:nvPr/>
        </p:nvPicPr>
        <p:blipFill>
          <a:blip r:embed="rId4"/>
          <a:stretch>
            <a:fillRect/>
          </a:stretch>
        </p:blipFill>
        <p:spPr>
          <a:xfrm>
            <a:off x="10044529" y="6390396"/>
            <a:ext cx="1829365" cy="137829"/>
          </a:xfrm>
          <a:prstGeom prst="rect">
            <a:avLst/>
          </a:prstGeom>
        </p:spPr>
      </p:pic>
      <p:pic>
        <p:nvPicPr>
          <p:cNvPr id="7" name="Picture 6">
            <a:extLst>
              <a:ext uri="{FF2B5EF4-FFF2-40B4-BE49-F238E27FC236}">
                <a16:creationId xmlns:a16="http://schemas.microsoft.com/office/drawing/2014/main" id="{C92C65EF-CCA6-A54B-80B2-F3E37DEE93A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9305"/>
          <a:stretch/>
        </p:blipFill>
        <p:spPr>
          <a:xfrm>
            <a:off x="5327652" y="0"/>
            <a:ext cx="2451100" cy="1441450"/>
          </a:xfrm>
          <a:prstGeom prst="rect">
            <a:avLst/>
          </a:prstGeom>
        </p:spPr>
      </p:pic>
    </p:spTree>
    <p:extLst>
      <p:ext uri="{BB962C8B-B14F-4D97-AF65-F5344CB8AC3E}">
        <p14:creationId xmlns:p14="http://schemas.microsoft.com/office/powerpoint/2010/main" val="1530823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YouTubessa</a:t>
            </a:r>
            <a:r>
              <a:rPr lang="fi-FI" sz="3000" dirty="0">
                <a:solidFill>
                  <a:schemeClr val="accent1"/>
                </a:solidFill>
              </a:rPr>
              <a:t> ja </a:t>
            </a:r>
            <a:r>
              <a:rPr lang="fi-FI" sz="3000" u="sng" dirty="0">
                <a:solidFill>
                  <a:schemeClr val="accent1"/>
                </a:solidFill>
              </a:rPr>
              <a:t>TikTokissa</a:t>
            </a:r>
            <a:r>
              <a:rPr lang="fi-FI" sz="3000" dirty="0">
                <a:solidFill>
                  <a:schemeClr val="accent1"/>
                </a:solidFill>
              </a:rPr>
              <a:t> TOP 10 / </a:t>
            </a:r>
            <a:br>
              <a:rPr lang="fi-FI" sz="3000" dirty="0">
                <a:solidFill>
                  <a:schemeClr val="accent1"/>
                </a:solidFill>
              </a:rPr>
            </a:br>
            <a:r>
              <a:rPr lang="fi-FI" sz="3000" dirty="0">
                <a:solidFill>
                  <a:schemeClr val="accent1"/>
                </a:solidFill>
              </a:rPr>
              <a:t>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285314723"/>
              </p:ext>
            </p:extLst>
          </p:nvPr>
        </p:nvGraphicFramePr>
        <p:xfrm>
          <a:off x="1208162" y="1410789"/>
          <a:ext cx="4785132" cy="4517725"/>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445967">
                  <a:extLst>
                    <a:ext uri="{9D8B030D-6E8A-4147-A177-3AD203B41FA5}">
                      <a16:colId xmlns:a16="http://schemas.microsoft.com/office/drawing/2014/main" val="3107084423"/>
                    </a:ext>
                  </a:extLst>
                </a:gridCol>
                <a:gridCol w="1468538">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    YouTube</a:t>
                      </a:r>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22 200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Siivet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21 600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Tuulilasi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20 900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15 900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396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Konepörssi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13 200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Metsälehti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9 440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3962">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6 420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5 160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3962">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4 950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68067">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Koululainen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4 920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2" name="Table 7">
            <a:extLst>
              <a:ext uri="{FF2B5EF4-FFF2-40B4-BE49-F238E27FC236}">
                <a16:creationId xmlns:a16="http://schemas.microsoft.com/office/drawing/2014/main" id="{59CA4CB6-7BF2-5E49-4114-867E774842AD}"/>
              </a:ext>
            </a:extLst>
          </p:cNvPr>
          <p:cNvGraphicFramePr>
            <a:graphicFrameLocks/>
          </p:cNvGraphicFramePr>
          <p:nvPr>
            <p:extLst>
              <p:ext uri="{D42A27DB-BD31-4B8C-83A1-F6EECF244321}">
                <p14:modId xmlns:p14="http://schemas.microsoft.com/office/powerpoint/2010/main" val="2002052108"/>
              </p:ext>
            </p:extLst>
          </p:nvPr>
        </p:nvGraphicFramePr>
        <p:xfrm>
          <a:off x="6298100" y="1410791"/>
          <a:ext cx="4785132" cy="4526271"/>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616079">
                  <a:extLst>
                    <a:ext uri="{9D8B030D-6E8A-4147-A177-3AD203B41FA5}">
                      <a16:colId xmlns:a16="http://schemas.microsoft.com/office/drawing/2014/main" val="3107084423"/>
                    </a:ext>
                  </a:extLst>
                </a:gridCol>
                <a:gridCol w="1298426">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r>
                        <a:rPr lang="fi-FI" sz="1500" b="0" i="0" noProof="0" dirty="0">
                          <a:solidFill>
                            <a:schemeClr val="bg1"/>
                          </a:solidFill>
                          <a:latin typeface="Neue Haas Unica W1G Medium" panose="020B0504030206020203" pitchFamily="34" charset="0"/>
                        </a:rPr>
                        <a:t>    TikTok</a:t>
                      </a:r>
                      <a:endParaRPr lang="fi-FI" dirty="0"/>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9165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41 800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9165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27 900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9165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Pirkka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26 200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5875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14 000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58750">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7 249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9165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6 717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91651">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6 310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39165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GTi-Magazine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5 559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45239">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4 726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91651">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Pelastustieto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3 882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2862869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09DF6-AAB8-AE42-9A76-4E8A53F663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AF2274-F143-0A7E-60FA-464973AE1613}"/>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LinkedInissa</a:t>
            </a:r>
            <a:r>
              <a:rPr lang="fi-FI" sz="3000" dirty="0">
                <a:solidFill>
                  <a:schemeClr val="accent1"/>
                </a:solidFill>
              </a:rPr>
              <a:t> ja </a:t>
            </a:r>
            <a:r>
              <a:rPr lang="fi-FI" sz="3000" u="sng" dirty="0">
                <a:solidFill>
                  <a:schemeClr val="accent1"/>
                </a:solidFill>
              </a:rPr>
              <a:t>Threadsissa</a:t>
            </a:r>
            <a:r>
              <a:rPr lang="fi-FI" sz="3000" dirty="0">
                <a:solidFill>
                  <a:schemeClr val="accent1"/>
                </a:solidFill>
              </a:rPr>
              <a:t>  TOP 10 / </a:t>
            </a:r>
            <a:br>
              <a:rPr lang="fi-FI" sz="3000" dirty="0">
                <a:solidFill>
                  <a:schemeClr val="accent1"/>
                </a:solidFill>
              </a:rPr>
            </a:br>
            <a:r>
              <a:rPr lang="fi-FI" sz="3000" dirty="0">
                <a:solidFill>
                  <a:schemeClr val="accent1"/>
                </a:solidFill>
              </a:rPr>
              <a:t>heinäkuu 2026</a:t>
            </a:r>
          </a:p>
        </p:txBody>
      </p:sp>
      <p:graphicFrame>
        <p:nvGraphicFramePr>
          <p:cNvPr id="7" name="Table 7">
            <a:extLst>
              <a:ext uri="{FF2B5EF4-FFF2-40B4-BE49-F238E27FC236}">
                <a16:creationId xmlns:a16="http://schemas.microsoft.com/office/drawing/2014/main" id="{4DA18194-DA21-8B21-4F1A-3D05BC48D56A}"/>
              </a:ext>
            </a:extLst>
          </p:cNvPr>
          <p:cNvGraphicFramePr>
            <a:graphicFrameLocks noGrp="1"/>
          </p:cNvGraphicFramePr>
          <p:nvPr>
            <p:ph idx="10"/>
            <p:extLst>
              <p:ext uri="{D42A27DB-BD31-4B8C-83A1-F6EECF244321}">
                <p14:modId xmlns:p14="http://schemas.microsoft.com/office/powerpoint/2010/main" val="961707599"/>
              </p:ext>
            </p:extLst>
          </p:nvPr>
        </p:nvGraphicFramePr>
        <p:xfrm>
          <a:off x="6326262" y="1410788"/>
          <a:ext cx="4785132" cy="450600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903908">
                  <a:extLst>
                    <a:ext uri="{9D8B030D-6E8A-4147-A177-3AD203B41FA5}">
                      <a16:colId xmlns:a16="http://schemas.microsoft.com/office/drawing/2014/main" val="3107084423"/>
                    </a:ext>
                  </a:extLst>
                </a:gridCol>
                <a:gridCol w="101059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    Threads</a:t>
                      </a:r>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18 004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13 514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12 993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8 608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9200">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7 865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Avotakka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7 647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9200">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6 598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Trendi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4 454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Meidän Mökki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4 431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092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Voi hyvin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3 238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2" name="Table 7">
            <a:extLst>
              <a:ext uri="{FF2B5EF4-FFF2-40B4-BE49-F238E27FC236}">
                <a16:creationId xmlns:a16="http://schemas.microsoft.com/office/drawing/2014/main" id="{D7FC17E1-526C-F476-F806-A5B31993A33C}"/>
              </a:ext>
            </a:extLst>
          </p:cNvPr>
          <p:cNvGraphicFramePr>
            <a:graphicFrameLocks/>
          </p:cNvGraphicFramePr>
          <p:nvPr>
            <p:extLst>
              <p:ext uri="{D42A27DB-BD31-4B8C-83A1-F6EECF244321}">
                <p14:modId xmlns:p14="http://schemas.microsoft.com/office/powerpoint/2010/main" val="787510757"/>
              </p:ext>
            </p:extLst>
          </p:nvPr>
        </p:nvGraphicFramePr>
        <p:xfrm>
          <a:off x="1205400" y="1410791"/>
          <a:ext cx="4785132" cy="4456903"/>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049999">
                  <a:extLst>
                    <a:ext uri="{9D8B030D-6E8A-4147-A177-3AD203B41FA5}">
                      <a16:colId xmlns:a16="http://schemas.microsoft.com/office/drawing/2014/main" val="3107084423"/>
                    </a:ext>
                  </a:extLst>
                </a:gridCol>
                <a:gridCol w="864506">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r>
                        <a:rPr lang="fi-FI" sz="1500" b="0" i="0" noProof="0" dirty="0">
                          <a:solidFill>
                            <a:schemeClr val="bg1"/>
                          </a:solidFill>
                          <a:latin typeface="Neue Haas Unica W1G Medium" panose="020B0504030206020203" pitchFamily="34" charset="0"/>
                        </a:rPr>
                        <a:t>    LinkedIn</a:t>
                      </a:r>
                      <a:endParaRPr lang="fi-FI" dirty="0"/>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71893">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39 875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71893">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Rakennuslehti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17 797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71893">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Tekniikka &amp; Talous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17 131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71893">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err="1">
                          <a:solidFill>
                            <a:srgbClr val="000000"/>
                          </a:solidFill>
                          <a:effectLst/>
                          <a:latin typeface="Neue Haas Unica W1G" panose="020B0504030206020203" pitchFamily="34" charset="0"/>
                        </a:rPr>
                        <a:t>Tivi</a:t>
                      </a:r>
                      <a:endParaRPr lang="fi-FI" sz="1500" b="0" i="0" u="none" strike="noStrike" dirty="0">
                        <a:solidFill>
                          <a:srgbClr val="000000"/>
                        </a:solidFill>
                        <a:effectLst/>
                        <a:latin typeface="Neue Haas Unica W1G" panose="020B05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7 887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60000">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4 752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7200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KITA Kiinteistö &amp; 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4 607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60000">
                <a:tc>
                  <a:txBody>
                    <a:bodyPr/>
                    <a:lstStyle/>
                    <a:p>
                      <a:pPr algn="ctr" fontAlgn="b"/>
                      <a:r>
                        <a:rPr lang="fi-FI" sz="1500" u="none" strike="noStrike" kern="1200" noProof="0">
                          <a:solidFill>
                            <a:schemeClr val="tx2"/>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HR viesti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4 544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371893">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3 055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372638">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Enertec</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0000"/>
                          </a:solidFill>
                          <a:effectLst/>
                          <a:latin typeface="Neue Haas Unica W1G" panose="020B0504030206020203" pitchFamily="34" charset="0"/>
                        </a:rPr>
                        <a:t>2 702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70800">
                <a:tc>
                  <a:txBody>
                    <a:bodyPr/>
                    <a:lstStyle/>
                    <a:p>
                      <a:pPr algn="ctr" fontAlgn="b"/>
                      <a:r>
                        <a:rPr lang="fi-FI" sz="1500" u="none" strike="noStrike" kern="1200" noProof="0" dirty="0">
                          <a:solidFill>
                            <a:schemeClr val="tx2"/>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Reserviläinen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2 432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2604371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11F1-BC6F-244E-990C-EA5DDCFFA30A}"/>
              </a:ext>
            </a:extLst>
          </p:cNvPr>
          <p:cNvSpPr>
            <a:spLocks noGrp="1"/>
          </p:cNvSpPr>
          <p:nvPr>
            <p:ph type="title"/>
          </p:nvPr>
        </p:nvSpPr>
        <p:spPr/>
        <p:txBody>
          <a:bodyPr/>
          <a:lstStyle/>
          <a:p>
            <a:r>
              <a:rPr lang="fi-FI" dirty="0"/>
              <a:t>Eniten yleisöään </a:t>
            </a:r>
            <a:br>
              <a:rPr lang="fi-FI" dirty="0"/>
            </a:br>
            <a:r>
              <a:rPr lang="fi-FI" dirty="0"/>
              <a:t>kasvattaneet</a:t>
            </a:r>
          </a:p>
        </p:txBody>
      </p:sp>
    </p:spTree>
    <p:extLst>
      <p:ext uri="{BB962C8B-B14F-4D97-AF65-F5344CB8AC3E}">
        <p14:creationId xmlns:p14="http://schemas.microsoft.com/office/powerpoint/2010/main" val="202378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51647"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kaikissa kanavissa </a:t>
            </a:r>
            <a:r>
              <a:rPr lang="fi-FI" sz="3000" dirty="0">
                <a:solidFill>
                  <a:schemeClr val="accent1"/>
                </a:solidFill>
              </a:rPr>
              <a:t>TOP 20 /</a:t>
            </a:r>
            <a:br>
              <a:rPr lang="fi-FI" sz="3000" dirty="0">
                <a:solidFill>
                  <a:schemeClr val="accent1"/>
                </a:solidFill>
              </a:rPr>
            </a:br>
            <a:r>
              <a:rPr lang="fi-FI" sz="3000" dirty="0">
                <a:solidFill>
                  <a:schemeClr val="accent1"/>
                </a:solidFill>
              </a:rPr>
              <a:t>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4036843953"/>
              </p:ext>
            </p:extLst>
          </p:nvPr>
        </p:nvGraphicFramePr>
        <p:xfrm>
          <a:off x="1702015" y="1410789"/>
          <a:ext cx="4146241" cy="4420068"/>
        </p:xfrm>
        <a:graphic>
          <a:graphicData uri="http://schemas.openxmlformats.org/drawingml/2006/table">
            <a:tbl>
              <a:tblPr firstRow="1" bandRow="1">
                <a:tableStyleId>{72833802-FEF1-4C79-8D5D-14CF1EAF98D9}</a:tableStyleId>
              </a:tblPr>
              <a:tblGrid>
                <a:gridCol w="856800">
                  <a:extLst>
                    <a:ext uri="{9D8B030D-6E8A-4147-A177-3AD203B41FA5}">
                      <a16:colId xmlns:a16="http://schemas.microsoft.com/office/drawing/2014/main" val="3436780004"/>
                    </a:ext>
                  </a:extLst>
                </a:gridCol>
                <a:gridCol w="2581229">
                  <a:extLst>
                    <a:ext uri="{9D8B030D-6E8A-4147-A177-3AD203B41FA5}">
                      <a16:colId xmlns:a16="http://schemas.microsoft.com/office/drawing/2014/main" val="3107084423"/>
                    </a:ext>
                  </a:extLst>
                </a:gridCol>
                <a:gridCol w="708212">
                  <a:extLst>
                    <a:ext uri="{9D8B030D-6E8A-4147-A177-3AD203B41FA5}">
                      <a16:colId xmlns:a16="http://schemas.microsoft.com/office/drawing/2014/main" val="2894783011"/>
                    </a:ext>
                  </a:extLst>
                </a:gridCol>
              </a:tblGrid>
              <a:tr h="404678">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    </a:t>
                      </a:r>
                      <a:r>
                        <a:rPr lang="fi-FI" sz="1500" b="0" i="0" noProof="0" dirty="0">
                          <a:solidFill>
                            <a:schemeClr val="bg1"/>
                          </a:solidFill>
                          <a:latin typeface="Neue Haas Unica W1G Medium" panose="020B0504030206020203" pitchFamily="34" charset="0"/>
                        </a:rPr>
                        <a:t>uusia seuraajia</a:t>
                      </a:r>
                      <a:endParaRPr lang="fi-FI" sz="1500" b="0" noProof="0" dirty="0">
                        <a:solidFill>
                          <a:schemeClr val="bg1"/>
                        </a:solidFill>
                        <a:latin typeface="Neue Haas Unica W1G" panose="020B0504030206020203" pitchFamily="34" charset="0"/>
                      </a:endParaRPr>
                    </a:p>
                  </a:txBody>
                  <a:tcPr marL="0" marR="720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+ 2 918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Femina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+ 2 286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+ 2 174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+ 1 537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5.</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+ 1 435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6.</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+ 1 357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7.</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Vauhdin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+ 1 229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8.</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Juoksija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+ 1 079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Meidän Mökki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+ 1 060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+ 625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4063554525"/>
              </p:ext>
            </p:extLst>
          </p:nvPr>
        </p:nvGraphicFramePr>
        <p:xfrm>
          <a:off x="6343745" y="1410789"/>
          <a:ext cx="4134751" cy="4110464"/>
        </p:xfrm>
        <a:graphic>
          <a:graphicData uri="http://schemas.openxmlformats.org/drawingml/2006/table">
            <a:tbl>
              <a:tblPr firstRow="1" bandRow="1">
                <a:tableStyleId>{72833802-FEF1-4C79-8D5D-14CF1EAF98D9}</a:tableStyleId>
              </a:tblPr>
              <a:tblGrid>
                <a:gridCol w="854914">
                  <a:extLst>
                    <a:ext uri="{9D8B030D-6E8A-4147-A177-3AD203B41FA5}">
                      <a16:colId xmlns:a16="http://schemas.microsoft.com/office/drawing/2014/main" val="3436780004"/>
                    </a:ext>
                  </a:extLst>
                </a:gridCol>
                <a:gridCol w="2563906">
                  <a:extLst>
                    <a:ext uri="{9D8B030D-6E8A-4147-A177-3AD203B41FA5}">
                      <a16:colId xmlns:a16="http://schemas.microsoft.com/office/drawing/2014/main" val="3107084423"/>
                    </a:ext>
                  </a:extLst>
                </a:gridCol>
                <a:gridCol w="715931">
                  <a:extLst>
                    <a:ext uri="{9D8B030D-6E8A-4147-A177-3AD203B41FA5}">
                      <a16:colId xmlns:a16="http://schemas.microsoft.com/office/drawing/2014/main" val="2894783011"/>
                    </a:ext>
                  </a:extLst>
                </a:gridCol>
              </a:tblGrid>
              <a:tr h="414000">
                <a:tc gridSpan="3">
                  <a:txBody>
                    <a:bodyPr/>
                    <a:lstStyle/>
                    <a:p>
                      <a:pPr algn="r"/>
                      <a:r>
                        <a:rPr lang="fi-FI" sz="1500" b="0" i="0" noProof="0" dirty="0">
                          <a:solidFill>
                            <a:schemeClr val="bg1"/>
                          </a:solidFill>
                          <a:latin typeface="Neue Haas Unica W1G Medium" panose="020B0504030206020203" pitchFamily="34" charset="0"/>
                        </a:rPr>
                        <a:t>   uusia seuraajia</a:t>
                      </a:r>
                      <a:endParaRPr lang="fi-FI" sz="1500" b="0" noProof="0" dirty="0">
                        <a:solidFill>
                          <a:schemeClr val="bg1"/>
                        </a:solidFill>
                        <a:latin typeface="Neue Haas Unica W1G" panose="020B0504030206020203" pitchFamily="34" charset="0"/>
                      </a:endParaRPr>
                    </a:p>
                  </a:txBody>
                  <a:tcPr marL="0" marR="720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+ 395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12.</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Venemestari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+ 390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13.</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TAUKO 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+ 373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14.</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Moottori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+ 330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15.</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Kunto Plus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+ 267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16.</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GTi-Magazine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+ 266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4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17. – 18.</a:t>
                      </a:r>
                      <a:endParaRPr lang="en-FI" sz="1500" u="none" strike="noStrike" kern="1200" dirty="0">
                        <a:solidFill>
                          <a:schemeClr val="accent1"/>
                        </a:solidFill>
                        <a:effectLst/>
                        <a:latin typeface="Neue Haas Unica W1G" panose="020B0504030206020203" pitchFamily="34" charset="0"/>
                        <a:ea typeface="+mn-ea"/>
                        <a:cs typeface="+mn-cs"/>
                      </a:endParaRPr>
                    </a:p>
                  </a:txBody>
                  <a:tcPr marL="84700" marR="127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ts val="2000"/>
                        </a:lnSpc>
                        <a:spcBef>
                          <a:spcPts val="0"/>
                        </a:spcBef>
                        <a:spcAft>
                          <a:spcPts val="600"/>
                        </a:spcAft>
                        <a:buNone/>
                      </a:pPr>
                      <a:r>
                        <a:rPr lang="fi-FI" sz="1500" b="0" i="0" u="none" strike="noStrike" dirty="0">
                          <a:solidFill>
                            <a:srgbClr val="000000"/>
                          </a:solidFill>
                          <a:effectLst/>
                          <a:latin typeface="Neue Haas Unica W1G" panose="020B0504030206020203" pitchFamily="34" charset="0"/>
                        </a:rPr>
                        <a:t>Avecmedia, </a:t>
                      </a:r>
                      <a:r>
                        <a:rPr lang="fi-FI" sz="1500" b="0" i="0" u="none" strike="noStrike" dirty="0" err="1">
                          <a:solidFill>
                            <a:srgbClr val="000000"/>
                          </a:solidFill>
                          <a:effectLst/>
                          <a:latin typeface="Neue Haas Unica W1G" panose="020B0504030206020203" pitchFamily="34" charset="0"/>
                        </a:rPr>
                        <a:t>Metsätrans</a:t>
                      </a:r>
                      <a:endParaRPr lang="fi-FI" sz="1500" b="0" i="0" u="none" strike="noStrike" dirty="0">
                        <a:solidFill>
                          <a:srgbClr val="000000"/>
                        </a:solidFill>
                        <a:effectLst/>
                        <a:latin typeface="Neue Haas Unica W1G" panose="020B05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+ 237</a:t>
                      </a:r>
                    </a:p>
                  </a:txBody>
                  <a:tcPr marL="9525" marR="9525"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19.</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Pelastustieto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+ 234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758">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20.</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+ 213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
        <p:nvSpPr>
          <p:cNvPr id="33" name="TextBox 32">
            <a:extLst>
              <a:ext uri="{FF2B5EF4-FFF2-40B4-BE49-F238E27FC236}">
                <a16:creationId xmlns:a16="http://schemas.microsoft.com/office/drawing/2014/main" id="{F5B24F3D-B5B1-A749-8400-B6B0C1FB02AB}"/>
              </a:ext>
            </a:extLst>
          </p:cNvPr>
          <p:cNvSpPr txBox="1"/>
          <p:nvPr/>
        </p:nvSpPr>
        <p:spPr>
          <a:xfrm>
            <a:off x="3147444" y="6266001"/>
            <a:ext cx="5897112" cy="400110"/>
          </a:xfrm>
          <a:prstGeom prst="rect">
            <a:avLst/>
          </a:prstGeom>
          <a:noFill/>
        </p:spPr>
        <p:txBody>
          <a:bodyPr wrap="square" rtlCol="0">
            <a:spAutoFit/>
          </a:bodyPr>
          <a:lstStyle/>
          <a:p>
            <a:pPr algn="ctr"/>
            <a:r>
              <a:rPr lang="fi-FI" sz="1000" dirty="0">
                <a:solidFill>
                  <a:schemeClr val="accent1"/>
                </a:solidFill>
                <a:latin typeface="Neue Haas Unica W1G" panose="020B0504030206020203" pitchFamily="34" charset="0"/>
              </a:rPr>
              <a:t>Kaikkien seurattujen medioiden seuraajat ja tilaajat Facebookissa, Instagramissa, X:ssä, YouTubessa, TikTokissa, Threadsissa ja LinkedInissa. Päällekkäisyyksiä ei ole huomioitu.</a:t>
            </a:r>
          </a:p>
        </p:txBody>
      </p:sp>
    </p:spTree>
    <p:extLst>
      <p:ext uri="{BB962C8B-B14F-4D97-AF65-F5344CB8AC3E}">
        <p14:creationId xmlns:p14="http://schemas.microsoft.com/office/powerpoint/2010/main" val="163357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Facebookissa</a:t>
            </a:r>
            <a:r>
              <a:rPr lang="fi-FI" sz="3000" dirty="0">
                <a:solidFill>
                  <a:schemeClr val="accent1"/>
                </a:solidFill>
              </a:rPr>
              <a:t> TOP 10 / heinäkuu 2026</a:t>
            </a:r>
          </a:p>
        </p:txBody>
      </p:sp>
      <p:sp>
        <p:nvSpPr>
          <p:cNvPr id="2" name="Content Placeholder 3">
            <a:extLst>
              <a:ext uri="{FF2B5EF4-FFF2-40B4-BE49-F238E27FC236}">
                <a16:creationId xmlns:a16="http://schemas.microsoft.com/office/drawing/2014/main" id="{B00DFDAA-9A6D-0204-259F-2EEACE6D8F85}"/>
              </a:ext>
            </a:extLst>
          </p:cNvPr>
          <p:cNvSpPr txBox="1">
            <a:spLocks/>
          </p:cNvSpPr>
          <p:nvPr/>
        </p:nvSpPr>
        <p:spPr>
          <a:xfrm>
            <a:off x="8915400" y="2677700"/>
            <a:ext cx="2920999" cy="3386097"/>
          </a:xfrm>
          <a:prstGeom prst="rect">
            <a:avLst/>
          </a:prstGeom>
          <a:ln>
            <a:solidFill>
              <a:schemeClr val="tx1"/>
            </a:solidFill>
            <a:prstDash val="sysDot"/>
          </a:ln>
        </p:spPr>
        <p:txBody>
          <a:bodyPr vert="horz" lIns="108000" tIns="108000" rIns="108000" bIns="10800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fontAlgn="b">
              <a:buNone/>
            </a:pPr>
            <a:r>
              <a:rPr lang="fi-FI" sz="1400" b="1" noProof="0" dirty="0" err="1">
                <a:latin typeface="Neue Haas Unica Pro" panose="020B0504030206020203" pitchFamily="34" charset="77"/>
              </a:rPr>
              <a:t>Huom</a:t>
            </a:r>
            <a:r>
              <a:rPr lang="fi-FI" sz="1400" b="1" noProof="0" dirty="0">
                <a:latin typeface="Neue Haas Unica Pro" panose="020B0504030206020203" pitchFamily="34" charset="77"/>
              </a:rPr>
              <a:t>! </a:t>
            </a:r>
          </a:p>
          <a:p>
            <a:pPr fontAlgn="b"/>
            <a:r>
              <a:rPr lang="fi-FI" sz="1200" noProof="0" dirty="0"/>
              <a:t>Facebook näyttää seuraajien tarkan määrän vain, jos heitä on alle tuhat. </a:t>
            </a:r>
          </a:p>
          <a:p>
            <a:pPr fontAlgn="b"/>
            <a:r>
              <a:rPr lang="fi-FI" sz="1200" noProof="0" dirty="0"/>
              <a:t>Jos </a:t>
            </a:r>
            <a:r>
              <a:rPr lang="fi-FI" sz="1200" dirty="0"/>
              <a:t>seuraajia </a:t>
            </a:r>
            <a:r>
              <a:rPr lang="fi-FI" sz="1200" noProof="0" dirty="0"/>
              <a:t>on 1 000–10 000, määrä pyöristetään sadan tarkkuudella.</a:t>
            </a:r>
          </a:p>
          <a:p>
            <a:pPr fontAlgn="b"/>
            <a:r>
              <a:rPr lang="fi-FI" sz="1200" noProof="0" dirty="0"/>
              <a:t> Jos </a:t>
            </a:r>
            <a:r>
              <a:rPr lang="fi-FI" sz="1200" dirty="0"/>
              <a:t>seuraajia </a:t>
            </a:r>
            <a:r>
              <a:rPr lang="fi-FI" sz="1200" noProof="0" dirty="0"/>
              <a:t>on yli 10 000, määrä pyöristetään tuhannen tarkkuudella. </a:t>
            </a:r>
          </a:p>
          <a:p>
            <a:pPr marL="0" indent="0" fontAlgn="b">
              <a:buNone/>
            </a:pPr>
            <a:r>
              <a:rPr lang="fi-FI" sz="1200" noProof="0" dirty="0"/>
              <a:t>Tästä syystä someseurannassa muutokset ovat usein tasan sata tai tasan tuhat.</a:t>
            </a:r>
          </a:p>
        </p:txBody>
      </p:sp>
      <p:graphicFrame>
        <p:nvGraphicFramePr>
          <p:cNvPr id="3" name="Table 7">
            <a:extLst>
              <a:ext uri="{FF2B5EF4-FFF2-40B4-BE49-F238E27FC236}">
                <a16:creationId xmlns:a16="http://schemas.microsoft.com/office/drawing/2014/main" id="{FECF55C5-9FE7-F351-5441-EA453B32AE5A}"/>
              </a:ext>
            </a:extLst>
          </p:cNvPr>
          <p:cNvGraphicFramePr>
            <a:graphicFrameLocks/>
          </p:cNvGraphicFramePr>
          <p:nvPr>
            <p:extLst>
              <p:ext uri="{D42A27DB-BD31-4B8C-83A1-F6EECF244321}">
                <p14:modId xmlns:p14="http://schemas.microsoft.com/office/powerpoint/2010/main" val="158804440"/>
              </p:ext>
            </p:extLst>
          </p:nvPr>
        </p:nvGraphicFramePr>
        <p:xfrm>
          <a:off x="3194541" y="1410788"/>
          <a:ext cx="4830788" cy="2600941"/>
        </p:xfrm>
        <a:graphic>
          <a:graphicData uri="http://schemas.openxmlformats.org/drawingml/2006/table">
            <a:tbl>
              <a:tblPr firstRow="1" bandRow="1">
                <a:tableStyleId>{72833802-FEF1-4C79-8D5D-14CF1EAF98D9}</a:tableStyleId>
              </a:tblPr>
              <a:tblGrid>
                <a:gridCol w="860223">
                  <a:extLst>
                    <a:ext uri="{9D8B030D-6E8A-4147-A177-3AD203B41FA5}">
                      <a16:colId xmlns:a16="http://schemas.microsoft.com/office/drawing/2014/main" val="3436780004"/>
                    </a:ext>
                  </a:extLst>
                </a:gridCol>
                <a:gridCol w="2850533">
                  <a:extLst>
                    <a:ext uri="{9D8B030D-6E8A-4147-A177-3AD203B41FA5}">
                      <a16:colId xmlns:a16="http://schemas.microsoft.com/office/drawing/2014/main" val="3107084423"/>
                    </a:ext>
                  </a:extLst>
                </a:gridCol>
                <a:gridCol w="795752">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40941">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108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1. – 7.</a:t>
                      </a:r>
                      <a:endParaRPr lang="en-FI" sz="1500" u="none" strike="noStrike" kern="1200" dirty="0">
                        <a:solidFill>
                          <a:schemeClr val="accent1"/>
                        </a:solidFill>
                        <a:effectLst/>
                        <a:latin typeface="Neue Haas Unica W1G" panose="020B0504030206020203" pitchFamily="34" charset="0"/>
                        <a:ea typeface="+mn-ea"/>
                        <a:cs typeface="+mn-cs"/>
                      </a:endParaRP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Juoksija, Kotiliesi, Meidän Mökki, Seiska, Suomen Kuvalehti, Talouselämä, Vauhdin Maailma</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a:solidFill>
                            <a:srgbClr val="0E2649"/>
                          </a:solidFill>
                          <a:effectLst/>
                          <a:latin typeface="Neue Haas Unica W1G" panose="020B0504030206020203" pitchFamily="34" charset="0"/>
                        </a:rPr>
                        <a:t>+ 1 </a:t>
                      </a:r>
                      <a:r>
                        <a:rPr lang="fi-FI" sz="1500" b="0" i="0" u="none" strike="noStrike" dirty="0">
                          <a:solidFill>
                            <a:srgbClr val="0E2649"/>
                          </a:solidFill>
                          <a:effectLst/>
                          <a:latin typeface="Neue Haas Unica W1G" panose="020B0504030206020203" pitchFamily="34" charset="0"/>
                        </a:rPr>
                        <a:t>000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365880368"/>
                  </a:ext>
                </a:extLst>
              </a:tr>
              <a:tr h="360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500" u="none" strike="noStrike" kern="1200" noProof="0" dirty="0">
                          <a:solidFill>
                            <a:schemeClr val="accent1"/>
                          </a:solidFill>
                          <a:effectLst/>
                          <a:latin typeface="Neue Haas Unica W1G" panose="020B0504030206020203" pitchFamily="34" charset="0"/>
                          <a:ea typeface="+mn-ea"/>
                          <a:cs typeface="+mn-cs"/>
                        </a:rPr>
                        <a:t>8.</a:t>
                      </a: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Femina</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dirty="0">
                          <a:solidFill>
                            <a:srgbClr val="0E2649"/>
                          </a:solidFill>
                          <a:effectLst/>
                          <a:latin typeface="Neue Haas Unica W1G" panose="020B0504030206020203" pitchFamily="34" charset="0"/>
                        </a:rPr>
                        <a:t>+ 500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754749055"/>
                  </a:ext>
                </a:extLst>
              </a:tr>
              <a:tr h="360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Venemestari</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dirty="0">
                          <a:solidFill>
                            <a:srgbClr val="0E2649"/>
                          </a:solidFill>
                          <a:effectLst/>
                          <a:latin typeface="Neue Haas Unica W1G" panose="020B0504030206020203" pitchFamily="34" charset="0"/>
                        </a:rPr>
                        <a:t>+ 300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88973236"/>
                  </a:ext>
                </a:extLst>
              </a:tr>
              <a:tr h="360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Moottori</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dirty="0">
                          <a:solidFill>
                            <a:srgbClr val="0E2649"/>
                          </a:solidFill>
                          <a:effectLst/>
                          <a:latin typeface="Neue Haas Unica W1G" panose="020B0504030206020203" pitchFamily="34" charset="0"/>
                        </a:rPr>
                        <a:t>+ 200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508988967"/>
                  </a:ext>
                </a:extLst>
              </a:tr>
            </a:tbl>
          </a:graphicData>
        </a:graphic>
      </p:graphicFrame>
    </p:spTree>
    <p:extLst>
      <p:ext uri="{BB962C8B-B14F-4D97-AF65-F5344CB8AC3E}">
        <p14:creationId xmlns:p14="http://schemas.microsoft.com/office/powerpoint/2010/main" val="1021747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Instagramissa</a:t>
            </a:r>
            <a:r>
              <a:rPr lang="fi-FI" sz="3000" dirty="0">
                <a:solidFill>
                  <a:schemeClr val="accent1"/>
                </a:solidFill>
              </a:rPr>
              <a:t> TOP 10 / 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12667501"/>
              </p:ext>
            </p:extLst>
          </p:nvPr>
        </p:nvGraphicFramePr>
        <p:xfrm>
          <a:off x="3703434" y="1410788"/>
          <a:ext cx="4785132" cy="4532814"/>
        </p:xfrm>
        <a:graphic>
          <a:graphicData uri="http://schemas.openxmlformats.org/drawingml/2006/table">
            <a:tbl>
              <a:tblPr firstRow="1" bandRow="1">
                <a:tableStyleId>{72833802-FEF1-4C79-8D5D-14CF1EAF98D9}</a:tableStyleId>
              </a:tblPr>
              <a:tblGrid>
                <a:gridCol w="672013">
                  <a:extLst>
                    <a:ext uri="{9D8B030D-6E8A-4147-A177-3AD203B41FA5}">
                      <a16:colId xmlns:a16="http://schemas.microsoft.com/office/drawing/2014/main" val="3436780004"/>
                    </a:ext>
                  </a:extLst>
                </a:gridCol>
                <a:gridCol w="2247422">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2074">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r>
                        <a:rPr lang="fi-FI" sz="1500" b="0" noProof="0" dirty="0">
                          <a:solidFill>
                            <a:schemeClr val="bg1"/>
                          </a:solidFill>
                          <a:latin typeface="Neue Haas Unica W1G" panose="020B0504030206020203" pitchFamily="34" charset="0"/>
                        </a:rPr>
                        <a:t>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Femina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+ 1 491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+ 1 020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+ 974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+ 772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+ 484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TAUKO 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+ 363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+ 335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+ 295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Kunto Plus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+ 267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2074">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+ 253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357474695"/>
                  </a:ext>
                </a:extLst>
              </a:tr>
            </a:tbl>
          </a:graphicData>
        </a:graphic>
      </p:graphicFrame>
    </p:spTree>
    <p:extLst>
      <p:ext uri="{BB962C8B-B14F-4D97-AF65-F5344CB8AC3E}">
        <p14:creationId xmlns:p14="http://schemas.microsoft.com/office/powerpoint/2010/main" val="2238849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X:ssä</a:t>
            </a:r>
            <a:r>
              <a:rPr lang="fi-FI" sz="3000" dirty="0">
                <a:solidFill>
                  <a:schemeClr val="accent1"/>
                </a:solidFill>
              </a:rPr>
              <a:t> TOP 10 / heinäkuu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54688960"/>
              </p:ext>
            </p:extLst>
          </p:nvPr>
        </p:nvGraphicFramePr>
        <p:xfrm>
          <a:off x="3703434" y="1410787"/>
          <a:ext cx="4785132" cy="2576601"/>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245091">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7200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2601">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Reserviläinen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Aitio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Arvopaperi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108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4. – 6.</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08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buNone/>
                      </a:pPr>
                      <a:r>
                        <a:rPr lang="fi-FI" sz="1500" b="0" i="0" u="none" strike="noStrike" dirty="0">
                          <a:solidFill>
                            <a:srgbClr val="000000"/>
                          </a:solidFill>
                          <a:effectLst/>
                          <a:latin typeface="Neue Haas Unica W1G" panose="020B0504030206020203" pitchFamily="34" charset="0"/>
                        </a:rPr>
                        <a:t>KITA Kiinteistö &amp; Talotekniikka, Moottori, Seura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a:t>
                      </a:r>
                    </a:p>
                  </a:txBody>
                  <a:tcPr marL="9525" marR="9525" marT="108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12347355"/>
                  </a:ext>
                </a:extLst>
              </a:tr>
            </a:tbl>
          </a:graphicData>
        </a:graphic>
      </p:graphicFrame>
    </p:spTree>
    <p:extLst>
      <p:ext uri="{BB962C8B-B14F-4D97-AF65-F5344CB8AC3E}">
        <p14:creationId xmlns:p14="http://schemas.microsoft.com/office/powerpoint/2010/main" val="479573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400D5-C794-804F-693C-27658A7DFD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D1476F-E93C-A043-1D96-C340236F880A}"/>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YouTubessa</a:t>
            </a:r>
            <a:r>
              <a:rPr lang="fi-FI" sz="3000" dirty="0">
                <a:solidFill>
                  <a:schemeClr val="accent1"/>
                </a:solidFill>
              </a:rPr>
              <a:t> TOP 10 / heinäkuu 2026</a:t>
            </a:r>
          </a:p>
        </p:txBody>
      </p:sp>
      <p:graphicFrame>
        <p:nvGraphicFramePr>
          <p:cNvPr id="7" name="Table 7">
            <a:extLst>
              <a:ext uri="{FF2B5EF4-FFF2-40B4-BE49-F238E27FC236}">
                <a16:creationId xmlns:a16="http://schemas.microsoft.com/office/drawing/2014/main" id="{50AE5A8D-3D64-92F0-A96F-D33B50BD28D6}"/>
              </a:ext>
            </a:extLst>
          </p:cNvPr>
          <p:cNvGraphicFramePr>
            <a:graphicFrameLocks noGrp="1"/>
          </p:cNvGraphicFramePr>
          <p:nvPr>
            <p:ph idx="10"/>
            <p:extLst>
              <p:ext uri="{D42A27DB-BD31-4B8C-83A1-F6EECF244321}">
                <p14:modId xmlns:p14="http://schemas.microsoft.com/office/powerpoint/2010/main" val="3593575010"/>
              </p:ext>
            </p:extLst>
          </p:nvPr>
        </p:nvGraphicFramePr>
        <p:xfrm>
          <a:off x="3703434" y="1410786"/>
          <a:ext cx="4785132" cy="3294000"/>
        </p:xfrm>
        <a:graphic>
          <a:graphicData uri="http://schemas.openxmlformats.org/drawingml/2006/table">
            <a:tbl>
              <a:tblPr firstRow="1" bandRow="1">
                <a:tableStyleId>{72833802-FEF1-4C79-8D5D-14CF1EAF98D9}</a:tableStyleId>
              </a:tblPr>
              <a:tblGrid>
                <a:gridCol w="790189">
                  <a:extLst>
                    <a:ext uri="{9D8B030D-6E8A-4147-A177-3AD203B41FA5}">
                      <a16:colId xmlns:a16="http://schemas.microsoft.com/office/drawing/2014/main" val="3436780004"/>
                    </a:ext>
                  </a:extLst>
                </a:gridCol>
                <a:gridCol w="2129246">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7200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1.</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2. – 3.</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Konepörssi, 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72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4. – 5.</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0" marT="108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buNone/>
                      </a:pPr>
                      <a:r>
                        <a:rPr lang="fi-FI" sz="1500" b="0" i="0" u="none" strike="noStrike" dirty="0">
                          <a:solidFill>
                            <a:srgbClr val="000000"/>
                          </a:solidFill>
                          <a:effectLst/>
                          <a:latin typeface="Neue Haas Unica W1G" panose="020B0504030206020203" pitchFamily="34" charset="0"/>
                        </a:rPr>
                        <a:t>Vapaa-ajan Kalastaja, Venemestari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+ 70</a:t>
                      </a:r>
                    </a:p>
                  </a:txBody>
                  <a:tcPr marL="9525" marR="9525" marT="144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6.</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err="1">
                          <a:solidFill>
                            <a:srgbClr val="000000"/>
                          </a:solidFill>
                          <a:effectLst/>
                          <a:latin typeface="Neue Haas Unica W1G" panose="020B0504030206020203" pitchFamily="34" charset="0"/>
                        </a:rPr>
                        <a:t>Metsätrans</a:t>
                      </a:r>
                      <a:endParaRPr lang="fi-FI" sz="1500" b="0" i="0" u="none" strike="noStrike" dirty="0">
                        <a:solidFill>
                          <a:srgbClr val="000000"/>
                        </a:solidFill>
                        <a:effectLst/>
                        <a:latin typeface="Neue Haas Unica W1G" panose="020B05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+ 54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7.</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+ 50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70818639"/>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8. – 9.</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Metsälehti, 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67486158"/>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10.</a:t>
                      </a:r>
                      <a:endParaRPr lang="en-FI" sz="1500" u="none" strike="noStrike" kern="1200" dirty="0">
                        <a:solidFill>
                          <a:schemeClr val="accent1"/>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Ultra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339734294"/>
                  </a:ext>
                </a:extLst>
              </a:tr>
            </a:tbl>
          </a:graphicData>
        </a:graphic>
      </p:graphicFrame>
    </p:spTree>
    <p:extLst>
      <p:ext uri="{BB962C8B-B14F-4D97-AF65-F5344CB8AC3E}">
        <p14:creationId xmlns:p14="http://schemas.microsoft.com/office/powerpoint/2010/main" val="666210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D536C-B677-5A41-A83A-8A09958132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538FB6-19C9-13C3-5BA2-D10B2AF3FA45}"/>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err="1">
                <a:solidFill>
                  <a:schemeClr val="accent1"/>
                </a:solidFill>
              </a:rPr>
              <a:t>Tiktokissa</a:t>
            </a:r>
            <a:r>
              <a:rPr lang="fi-FI" sz="3000" dirty="0">
                <a:solidFill>
                  <a:schemeClr val="accent1"/>
                </a:solidFill>
              </a:rPr>
              <a:t> TOP 10 / heinäkuu 2026</a:t>
            </a:r>
          </a:p>
        </p:txBody>
      </p:sp>
      <p:graphicFrame>
        <p:nvGraphicFramePr>
          <p:cNvPr id="5" name="Table 7">
            <a:extLst>
              <a:ext uri="{FF2B5EF4-FFF2-40B4-BE49-F238E27FC236}">
                <a16:creationId xmlns:a16="http://schemas.microsoft.com/office/drawing/2014/main" id="{CE84ADD7-4C48-9752-7B58-347F588CE8BA}"/>
              </a:ext>
            </a:extLst>
          </p:cNvPr>
          <p:cNvGraphicFramePr>
            <a:graphicFrameLocks noGrp="1"/>
          </p:cNvGraphicFramePr>
          <p:nvPr>
            <p:ph idx="10"/>
            <p:extLst>
              <p:ext uri="{D42A27DB-BD31-4B8C-83A1-F6EECF244321}">
                <p14:modId xmlns:p14="http://schemas.microsoft.com/office/powerpoint/2010/main" val="483025824"/>
              </p:ext>
            </p:extLst>
          </p:nvPr>
        </p:nvGraphicFramePr>
        <p:xfrm>
          <a:off x="3703434" y="1410787"/>
          <a:ext cx="4785132" cy="3620825"/>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245091">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+ 307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309111033"/>
                  </a:ext>
                </a:extLst>
              </a:tr>
              <a:tr h="360000">
                <a:tc>
                  <a:txBody>
                    <a:bodyPr/>
                    <a:lstStyle/>
                    <a:p>
                      <a:pPr algn="ctr" fontAlgn="b"/>
                      <a:r>
                        <a:rPr lang="fi-FI" sz="1500" u="none" strike="noStrike" kern="1200" dirty="0">
                          <a:solidFill>
                            <a:schemeClr val="accent1"/>
                          </a:solidFill>
                          <a:effectLst/>
                          <a:latin typeface="Neue Haas Unica W1G" panose="020B0504030206020203" pitchFamily="34" charset="0"/>
                          <a:ea typeface="+mn-ea"/>
                          <a:cs typeface="+mn-cs"/>
                        </a:rPr>
                        <a:t>4.</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Femina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+ 295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26825">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5. – 6.</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0000"/>
                          </a:solidFill>
                          <a:effectLst/>
                          <a:latin typeface="Neue Haas Unica W1G" panose="020B0504030206020203" pitchFamily="34" charset="0"/>
                        </a:rPr>
                        <a:t>Kotiliesi, Pirkka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Metsätrans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GTi-Magazine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+ 67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Pelastustieto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+ 41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988700644"/>
                  </a:ext>
                </a:extLst>
              </a:tr>
            </a:tbl>
          </a:graphicData>
        </a:graphic>
      </p:graphicFrame>
    </p:spTree>
    <p:extLst>
      <p:ext uri="{BB962C8B-B14F-4D97-AF65-F5344CB8AC3E}">
        <p14:creationId xmlns:p14="http://schemas.microsoft.com/office/powerpoint/2010/main" val="2756400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9246E-22B9-C260-A98F-CE2AADD2E7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19B860-7AC6-6395-420F-61F10E573561}"/>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Threadsissa</a:t>
            </a:r>
            <a:r>
              <a:rPr lang="fi-FI" sz="3000" dirty="0">
                <a:solidFill>
                  <a:schemeClr val="accent1"/>
                </a:solidFill>
              </a:rPr>
              <a:t>  TOP 5 / heinäkuu 2026</a:t>
            </a:r>
          </a:p>
        </p:txBody>
      </p:sp>
      <p:graphicFrame>
        <p:nvGraphicFramePr>
          <p:cNvPr id="2" name="Table 7">
            <a:extLst>
              <a:ext uri="{FF2B5EF4-FFF2-40B4-BE49-F238E27FC236}">
                <a16:creationId xmlns:a16="http://schemas.microsoft.com/office/drawing/2014/main" id="{F6F23E41-34DE-286E-A553-2AA3A92E08D1}"/>
              </a:ext>
            </a:extLst>
          </p:cNvPr>
          <p:cNvGraphicFramePr>
            <a:graphicFrameLocks/>
          </p:cNvGraphicFramePr>
          <p:nvPr>
            <p:extLst>
              <p:ext uri="{D42A27DB-BD31-4B8C-83A1-F6EECF244321}">
                <p14:modId xmlns:p14="http://schemas.microsoft.com/office/powerpoint/2010/main" val="2560435377"/>
              </p:ext>
            </p:extLst>
          </p:nvPr>
        </p:nvGraphicFramePr>
        <p:xfrm>
          <a:off x="3747090" y="1410788"/>
          <a:ext cx="4785132" cy="2212074"/>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245091">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2074">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r>
                        <a:rPr lang="fi-FI" sz="1500" b="0" noProof="0" dirty="0">
                          <a:solidFill>
                            <a:schemeClr val="bg1"/>
                          </a:solidFill>
                          <a:latin typeface="Neue Haas Unica W1G" panose="020B0504030206020203" pitchFamily="34" charset="0"/>
                        </a:rPr>
                        <a:t>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+ 88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+ 62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+ 45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+ 22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464780825"/>
                  </a:ext>
                </a:extLst>
              </a:tr>
            </a:tbl>
          </a:graphicData>
        </a:graphic>
      </p:graphicFrame>
    </p:spTree>
    <p:extLst>
      <p:ext uri="{BB962C8B-B14F-4D97-AF65-F5344CB8AC3E}">
        <p14:creationId xmlns:p14="http://schemas.microsoft.com/office/powerpoint/2010/main" val="3252666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0" y="229201"/>
            <a:ext cx="7599405" cy="1142400"/>
          </a:xfrm>
        </p:spPr>
        <p:txBody>
          <a:bodyPr>
            <a:normAutofit/>
          </a:bodyPr>
          <a:lstStyle/>
          <a:p>
            <a:r>
              <a:rPr lang="fi-FI" sz="3200" dirty="0"/>
              <a:t>Aikakausmedioiden someyleisö / </a:t>
            </a:r>
            <a:br>
              <a:rPr lang="fi-FI" sz="3200" dirty="0"/>
            </a:br>
            <a:r>
              <a:rPr lang="fi-FI" sz="3200" dirty="0"/>
              <a:t>heinäkuu 2026</a:t>
            </a:r>
            <a:endParaRPr lang="en-FI" sz="3200"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165588" y="765481"/>
            <a:ext cx="3623640" cy="5068664"/>
          </a:xfrm>
        </p:spPr>
        <p:txBody>
          <a:bodyPr anchor="ctr">
            <a:noAutofit/>
          </a:bodyPr>
          <a:lstStyle/>
          <a:p>
            <a:r>
              <a:rPr lang="fi-FI" sz="2000" b="1" dirty="0">
                <a:solidFill>
                  <a:schemeClr val="bg2"/>
                </a:solidFill>
                <a:latin typeface="Neue Haas Unica W1G" panose="020B0504030206020203" pitchFamily="34" charset="0"/>
              </a:rPr>
              <a:t>Muutokset osuuksissa edellisvuoden vastaavaan ajankohtaan verrattuna (prosenttiyksikköä)</a:t>
            </a:r>
          </a:p>
          <a:p>
            <a:pPr>
              <a:lnSpc>
                <a:spcPct val="100000"/>
              </a:lnSpc>
            </a:pPr>
            <a:r>
              <a:rPr lang="fi-FI" sz="500" dirty="0">
                <a:solidFill>
                  <a:schemeClr val="bg2"/>
                </a:solidFill>
              </a:rPr>
              <a:t> </a:t>
            </a:r>
            <a:br>
              <a:rPr lang="fi-FI" sz="2000" dirty="0">
                <a:solidFill>
                  <a:schemeClr val="bg2"/>
                </a:solidFill>
              </a:rPr>
            </a:br>
            <a:r>
              <a:rPr lang="fi-FI" sz="1800" dirty="0">
                <a:solidFill>
                  <a:schemeClr val="bg2"/>
                </a:solidFill>
                <a:latin typeface="Neue Haas Unica W1G" panose="020B0504030206020203" pitchFamily="34" charset="0"/>
              </a:rPr>
              <a:t>Facebook 	+ 0,3</a:t>
            </a:r>
          </a:p>
          <a:p>
            <a:pPr>
              <a:lnSpc>
                <a:spcPct val="100000"/>
              </a:lnSpc>
            </a:pPr>
            <a:r>
              <a:rPr lang="fi-FI" sz="1800" dirty="0">
                <a:solidFill>
                  <a:schemeClr val="bg2"/>
                </a:solidFill>
                <a:latin typeface="Neue Haas Unica W1G" panose="020B0504030206020203" pitchFamily="34" charset="0"/>
              </a:rPr>
              <a:t>Instagram	+ 0,4</a:t>
            </a:r>
          </a:p>
          <a:p>
            <a:pPr>
              <a:lnSpc>
                <a:spcPct val="100000"/>
              </a:lnSpc>
            </a:pPr>
            <a:r>
              <a:rPr lang="fi-FI" sz="1800" dirty="0">
                <a:solidFill>
                  <a:schemeClr val="bg2"/>
                </a:solidFill>
                <a:latin typeface="Neue Haas Unica W1G" panose="020B0504030206020203" pitchFamily="34" charset="0"/>
              </a:rPr>
              <a:t>X 		– 1,6</a:t>
            </a:r>
          </a:p>
          <a:p>
            <a:pPr>
              <a:lnSpc>
                <a:spcPct val="100000"/>
              </a:lnSpc>
            </a:pPr>
            <a:r>
              <a:rPr lang="fi-FI" sz="1800" dirty="0">
                <a:solidFill>
                  <a:schemeClr val="bg2"/>
                </a:solidFill>
                <a:latin typeface="Neue Haas Unica W1G" panose="020B0504030206020203" pitchFamily="34" charset="0"/>
              </a:rPr>
              <a:t>YouTube 	± 0,0</a:t>
            </a:r>
          </a:p>
          <a:p>
            <a:pPr>
              <a:lnSpc>
                <a:spcPct val="100000"/>
              </a:lnSpc>
            </a:pPr>
            <a:r>
              <a:rPr lang="fi-FI" sz="1800" dirty="0">
                <a:solidFill>
                  <a:schemeClr val="bg2"/>
                </a:solidFill>
                <a:latin typeface="Neue Haas Unica W1G" panose="020B0504030206020203" pitchFamily="34" charset="0"/>
              </a:rPr>
              <a:t>TikTok 		+ 0,3</a:t>
            </a:r>
          </a:p>
          <a:p>
            <a:pPr>
              <a:lnSpc>
                <a:spcPct val="100000"/>
              </a:lnSpc>
            </a:pPr>
            <a:r>
              <a:rPr lang="fi-FI" sz="1800" dirty="0">
                <a:solidFill>
                  <a:schemeClr val="bg2"/>
                </a:solidFill>
                <a:latin typeface="Neue Haas Unica W1G" panose="020B0504030206020203" pitchFamily="34" charset="0"/>
              </a:rPr>
              <a:t>LinkedIn 	+ 0,4</a:t>
            </a:r>
          </a:p>
          <a:p>
            <a:pPr>
              <a:lnSpc>
                <a:spcPct val="100000"/>
              </a:lnSpc>
            </a:pPr>
            <a:r>
              <a:rPr lang="fi-FI" sz="1800" dirty="0">
                <a:solidFill>
                  <a:schemeClr val="bg2"/>
                </a:solidFill>
                <a:latin typeface="Neue Haas Unica W1G" panose="020B0504030206020203" pitchFamily="34" charset="0"/>
              </a:rPr>
              <a:t>Threads 		+ 0,1</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2783287578"/>
              </p:ext>
            </p:extLst>
          </p:nvPr>
        </p:nvGraphicFramePr>
        <p:xfrm>
          <a:off x="-342900" y="2067954"/>
          <a:ext cx="7599405" cy="418707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a:extLst>
              <a:ext uri="{FF2B5EF4-FFF2-40B4-BE49-F238E27FC236}">
                <a16:creationId xmlns:a16="http://schemas.microsoft.com/office/drawing/2014/main" id="{5ABA7BFB-2EA2-514C-B721-5A905213B22E}"/>
              </a:ext>
            </a:extLst>
          </p:cNvPr>
          <p:cNvSpPr txBox="1">
            <a:spLocks/>
          </p:cNvSpPr>
          <p:nvPr/>
        </p:nvSpPr>
        <p:spPr>
          <a:xfrm>
            <a:off x="590843" y="1413805"/>
            <a:ext cx="6316394" cy="611944"/>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600" b="0" i="0" kern="1200">
                <a:solidFill>
                  <a:schemeClr val="bg1"/>
                </a:solidFill>
                <a:latin typeface="Neue Haas Unica W1G Light" panose="020B0404030206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2"/>
                </a:solidFill>
                <a:latin typeface="Neue Haas Unica W1G Light" panose="020B04040302060202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2"/>
                </a:solidFill>
                <a:latin typeface="Neue Haas Unica W1G Light" panose="020B040403020602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fi-FI" sz="1200" dirty="0">
                <a:solidFill>
                  <a:schemeClr val="accent1"/>
                </a:solidFill>
              </a:rPr>
              <a:t>Kaikkien seurattujen medioiden seuraajat ja tilaajat Facebookissa, Instagramissa, X:ssä, YouTubessa, TikTokissa, Threadsissa ja LinkedInissa. Päällekkäisyyksiä ei ole huomioitu.</a:t>
            </a:r>
          </a:p>
        </p:txBody>
      </p:sp>
    </p:spTree>
    <p:extLst>
      <p:ext uri="{BB962C8B-B14F-4D97-AF65-F5344CB8AC3E}">
        <p14:creationId xmlns:p14="http://schemas.microsoft.com/office/powerpoint/2010/main" val="725176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5D29F-73E7-6F7C-EA83-2AB722CF75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BFAF6B8-5EEC-AEBF-D824-94262250E15E}"/>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err="1">
                <a:solidFill>
                  <a:schemeClr val="accent1"/>
                </a:solidFill>
              </a:rPr>
              <a:t>Linkedinissa</a:t>
            </a:r>
            <a:r>
              <a:rPr lang="fi-FI" sz="3000" dirty="0">
                <a:solidFill>
                  <a:schemeClr val="accent1"/>
                </a:solidFill>
              </a:rPr>
              <a:t> TOP 5 / heinäkuu 2026</a:t>
            </a:r>
          </a:p>
        </p:txBody>
      </p:sp>
      <p:graphicFrame>
        <p:nvGraphicFramePr>
          <p:cNvPr id="5" name="Table 7">
            <a:extLst>
              <a:ext uri="{FF2B5EF4-FFF2-40B4-BE49-F238E27FC236}">
                <a16:creationId xmlns:a16="http://schemas.microsoft.com/office/drawing/2014/main" id="{DAB4F007-3B34-771F-6DC5-007E7543B43A}"/>
              </a:ext>
            </a:extLst>
          </p:cNvPr>
          <p:cNvGraphicFramePr>
            <a:graphicFrameLocks noGrp="1"/>
          </p:cNvGraphicFramePr>
          <p:nvPr>
            <p:ph idx="10"/>
            <p:extLst>
              <p:ext uri="{D42A27DB-BD31-4B8C-83A1-F6EECF244321}">
                <p14:modId xmlns:p14="http://schemas.microsoft.com/office/powerpoint/2010/main" val="186477544"/>
              </p:ext>
            </p:extLst>
          </p:nvPr>
        </p:nvGraphicFramePr>
        <p:xfrm>
          <a:off x="3747090" y="1410787"/>
          <a:ext cx="4785132" cy="221400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3100595">
                  <a:extLst>
                    <a:ext uri="{9D8B030D-6E8A-4147-A177-3AD203B41FA5}">
                      <a16:colId xmlns:a16="http://schemas.microsoft.com/office/drawing/2014/main" val="3107084423"/>
                    </a:ext>
                  </a:extLst>
                </a:gridCol>
                <a:gridCol w="685913">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+ 329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720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Tekniikka &amp; Talous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+ 123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KITA Kiinteistö &amp; 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Suomen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+ 74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60000">
                <a:tc>
                  <a:txBody>
                    <a:bodyPr/>
                    <a:lstStyle/>
                    <a:p>
                      <a:pPr algn="ctr" fontAlgn="b"/>
                      <a:r>
                        <a:rPr lang="fi-FI" sz="1500" u="none" strike="noStrike" kern="1200" dirty="0">
                          <a:solidFill>
                            <a:schemeClr val="accent1"/>
                          </a:solidFill>
                          <a:effectLst/>
                          <a:latin typeface="Neue Haas Unica W1G" panose="020B0504030206020203" pitchFamily="34" charset="0"/>
                          <a:ea typeface="+mn-ea"/>
                          <a:cs typeface="+mn-cs"/>
                        </a:rPr>
                        <a:t>5.</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0000"/>
                          </a:solidFill>
                          <a:effectLst/>
                          <a:latin typeface="Neue Haas Unica W1G" panose="020B0504030206020203" pitchFamily="34" charset="0"/>
                        </a:rPr>
                        <a:t>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0000"/>
                          </a:solidFill>
                          <a:effectLst/>
                          <a:latin typeface="Neue Haas Unica W1G" panose="020B0504030206020203" pitchFamily="34" charset="0"/>
                        </a:rPr>
                        <a:t>+ 51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88386957"/>
                  </a:ext>
                </a:extLst>
              </a:tr>
            </a:tbl>
          </a:graphicData>
        </a:graphic>
      </p:graphicFrame>
    </p:spTree>
    <p:extLst>
      <p:ext uri="{BB962C8B-B14F-4D97-AF65-F5344CB8AC3E}">
        <p14:creationId xmlns:p14="http://schemas.microsoft.com/office/powerpoint/2010/main" val="1222428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11F1-BC6F-244E-990C-EA5DDCFFA30A}"/>
              </a:ext>
            </a:extLst>
          </p:cNvPr>
          <p:cNvSpPr>
            <a:spLocks noGrp="1"/>
          </p:cNvSpPr>
          <p:nvPr>
            <p:ph type="title"/>
          </p:nvPr>
        </p:nvSpPr>
        <p:spPr/>
        <p:txBody>
          <a:bodyPr/>
          <a:lstStyle/>
          <a:p>
            <a:r>
              <a:rPr lang="fi-FI" dirty="0"/>
              <a:t>Seuratut mediat</a:t>
            </a:r>
          </a:p>
        </p:txBody>
      </p:sp>
    </p:spTree>
    <p:extLst>
      <p:ext uri="{BB962C8B-B14F-4D97-AF65-F5344CB8AC3E}">
        <p14:creationId xmlns:p14="http://schemas.microsoft.com/office/powerpoint/2010/main" val="2682747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F7DE-50D2-C94A-AF14-6ACEB45F687E}"/>
              </a:ext>
            </a:extLst>
          </p:cNvPr>
          <p:cNvSpPr>
            <a:spLocks noGrp="1"/>
          </p:cNvSpPr>
          <p:nvPr>
            <p:ph type="title"/>
          </p:nvPr>
        </p:nvSpPr>
        <p:spPr>
          <a:xfrm>
            <a:off x="1169070" y="235133"/>
            <a:ext cx="9941169" cy="875210"/>
          </a:xfrm>
        </p:spPr>
        <p:txBody>
          <a:bodyPr anchor="ctr">
            <a:normAutofit/>
          </a:bodyPr>
          <a:lstStyle/>
          <a:p>
            <a:r>
              <a:rPr lang="en-FI" sz="3400" dirty="0">
                <a:solidFill>
                  <a:schemeClr val="tx2"/>
                </a:solidFill>
                <a:latin typeface="Canela Medium" pitchFamily="2" charset="77"/>
              </a:rPr>
              <a:t>Seurannassa olleet mediat (</a:t>
            </a:r>
            <a:r>
              <a:rPr lang="fi-FI" sz="3400" dirty="0">
                <a:solidFill>
                  <a:schemeClr val="tx2"/>
                </a:solidFill>
                <a:latin typeface="Canela Medium" pitchFamily="2" charset="77"/>
              </a:rPr>
              <a:t>174 </a:t>
            </a:r>
            <a:r>
              <a:rPr lang="en-FI" sz="3400" dirty="0">
                <a:solidFill>
                  <a:schemeClr val="tx2"/>
                </a:solidFill>
                <a:latin typeface="Canela Medium" pitchFamily="2" charset="77"/>
              </a:rPr>
              <a:t>kpl) /</a:t>
            </a:r>
            <a:r>
              <a:rPr lang="fi-FI" sz="3400" dirty="0"/>
              <a:t> heinäkuu 2026</a:t>
            </a:r>
            <a:endParaRPr lang="en-FI" sz="3400" dirty="0">
              <a:solidFill>
                <a:schemeClr val="tx2"/>
              </a:solidFill>
              <a:latin typeface="Canela Medium" pitchFamily="2" charset="77"/>
            </a:endParaRPr>
          </a:p>
        </p:txBody>
      </p:sp>
      <p:sp>
        <p:nvSpPr>
          <p:cNvPr id="7" name="Content Placeholder 6">
            <a:extLst>
              <a:ext uri="{FF2B5EF4-FFF2-40B4-BE49-F238E27FC236}">
                <a16:creationId xmlns:a16="http://schemas.microsoft.com/office/drawing/2014/main" id="{4D408246-F249-E64C-B4BD-AD0D1C184A7A}"/>
              </a:ext>
            </a:extLst>
          </p:cNvPr>
          <p:cNvSpPr>
            <a:spLocks noGrp="1"/>
          </p:cNvSpPr>
          <p:nvPr>
            <p:ph idx="11"/>
          </p:nvPr>
        </p:nvSpPr>
        <p:spPr>
          <a:xfrm>
            <a:off x="759678" y="1110343"/>
            <a:ext cx="10614580" cy="5264331"/>
          </a:xfrm>
        </p:spPr>
        <p:txBody>
          <a:bodyPr anchor="ctr">
            <a:noAutofit/>
          </a:bodyPr>
          <a:lstStyle/>
          <a:p>
            <a:pPr marL="0" indent="0">
              <a:lnSpc>
                <a:spcPct val="150000"/>
              </a:lnSpc>
            </a:pP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Aitio     Aku Ankka     Anna     Antiikki &amp; Design     Apteekkarilehti     Apu     Arkkitehti     Arvopaperi     Ase &amp; Erä     Askel     Auto Bild Suomi     Automaatioväylä     Avecmedia     Avotakka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Caravan</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Costa del Sol Magazine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Deko</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Demokraatti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DigiKuva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Eeva     Elintarvike ja Terveys     Elämä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Enertec</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Erä     ET     Etikett</a:t>
            </a:r>
            <a:r>
              <a:rPr lang="fi-FI" sz="1600" dirty="0">
                <a:latin typeface="Neue Haas Unica W1G" panose="020B0504030206020203" pitchFamily="34" charset="0"/>
                <a:ea typeface="Aptos" panose="020B0004020202020204" pitchFamily="34" charset="0"/>
                <a:cs typeface="Times New Roman" panose="02020603050405020304" pitchFamily="18" charset="0"/>
              </a:rPr>
              <a:t>i     Femina	</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Gloria     Glorian Koti     Glorian ruoka &amp; viini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Goal</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GTi-Magazine     Hevoshullu     Hevosmaailma     Hifimaailma     Hiihto     HR viesti     Hyvä Elämä     Hyvä terveys     Insinööri     Juoksija     Kaikkien aikojen Joulu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Kaksplus</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Katso     Kauneus &amp; Terveys     Kehittyvä kauppa     Kello &amp; Kulta     Kemiamedia.fi     Kiertotalouden erikoislehti Uusiouutiset     Kiinteistö &amp; energia     Kippari     Kissafani     KITA Kiinteistö &amp; Talotekniikka     Kodin Kuvalehti     Kodin Pellervo     Koiramme     Kommuntorget – Finlands kommuntidning     Konekuriiri     Konepörssi     Koneviesti     Koti ja keittiö     Koti ja maaseutu     Kotiliesi     Kotiliesi Käsityö     Kotimaa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KotiMikro</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Kotipuutarha     Kotitalo     Kotivinkki     Kotona     Koululainen     K-Ruoka     Kuluttaja     Kuntalehti     Kunto Plus     Käytännön Maamies     Lapsen Maailma     Liha ja ruoka     Luontaisterveys     Maailman Kuvalehti     Maalla     Maatilan Pellervo     Maku     Matka     Matkailulehti     Me Naiset     Meidän Mökki     Metsälehti     Metsänomistajan Aarre     Metsästys ja Kalastus     </a:t>
            </a:r>
            <a:r>
              <a:rPr lang="fi-FI" sz="1600" dirty="0">
                <a:effectLst/>
                <a:latin typeface="Neue Haas Unica W1G" panose="020B0504030206020203" pitchFamily="34" charset="0"/>
                <a:ea typeface="Calibri" panose="020F0502020204030204" pitchFamily="34" charset="0"/>
                <a:cs typeface="Times New Roman" panose="02020603050405020304" pitchFamily="18" charset="0"/>
              </a:rPr>
              <a:t>…</a:t>
            </a:r>
            <a:endParaRPr lang="fi-FI" sz="1600" dirty="0">
              <a:latin typeface="Neue Haas Unica W1G" panose="020B0504030206020203" pitchFamily="34" charset="0"/>
            </a:endParaRPr>
          </a:p>
        </p:txBody>
      </p:sp>
      <p:sp>
        <p:nvSpPr>
          <p:cNvPr id="6" name="Content Placeholder 2">
            <a:extLst>
              <a:ext uri="{FF2B5EF4-FFF2-40B4-BE49-F238E27FC236}">
                <a16:creationId xmlns:a16="http://schemas.microsoft.com/office/drawing/2014/main" id="{7E26FECC-CBC7-7445-B83C-DA2B2DE6FDF7}"/>
              </a:ext>
            </a:extLst>
          </p:cNvPr>
          <p:cNvSpPr txBox="1">
            <a:spLocks/>
          </p:cNvSpPr>
          <p:nvPr/>
        </p:nvSpPr>
        <p:spPr>
          <a:xfrm>
            <a:off x="1219197" y="3054099"/>
            <a:ext cx="4847771" cy="286772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i-FI" i="1" dirty="0">
              <a:solidFill>
                <a:schemeClr val="accent1"/>
              </a:solidFill>
              <a:latin typeface="Neue Haas Unica W1G" panose="020B0504030206020203" pitchFamily="34" charset="0"/>
            </a:endParaRPr>
          </a:p>
        </p:txBody>
      </p:sp>
    </p:spTree>
    <p:extLst>
      <p:ext uri="{BB962C8B-B14F-4D97-AF65-F5344CB8AC3E}">
        <p14:creationId xmlns:p14="http://schemas.microsoft.com/office/powerpoint/2010/main" val="3002511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F7DE-50D2-C94A-AF14-6ACEB45F687E}"/>
              </a:ext>
            </a:extLst>
          </p:cNvPr>
          <p:cNvSpPr>
            <a:spLocks noGrp="1"/>
          </p:cNvSpPr>
          <p:nvPr>
            <p:ph type="title"/>
          </p:nvPr>
        </p:nvSpPr>
        <p:spPr>
          <a:xfrm>
            <a:off x="1169070" y="235133"/>
            <a:ext cx="9941169" cy="875210"/>
          </a:xfrm>
        </p:spPr>
        <p:txBody>
          <a:bodyPr anchor="ctr">
            <a:normAutofit/>
          </a:bodyPr>
          <a:lstStyle/>
          <a:p>
            <a:r>
              <a:rPr lang="en-FI" sz="3400" dirty="0">
                <a:solidFill>
                  <a:schemeClr val="tx2"/>
                </a:solidFill>
                <a:latin typeface="Canela Medium" pitchFamily="2" charset="77"/>
              </a:rPr>
              <a:t>Seurannassa olleet mediat (</a:t>
            </a:r>
            <a:r>
              <a:rPr lang="fi-FI" sz="3400" dirty="0"/>
              <a:t>174 </a:t>
            </a:r>
            <a:r>
              <a:rPr lang="en-FI" sz="3400" dirty="0">
                <a:solidFill>
                  <a:schemeClr val="tx2"/>
                </a:solidFill>
                <a:latin typeface="Canela Medium" pitchFamily="2" charset="77"/>
              </a:rPr>
              <a:t>kpl) /</a:t>
            </a:r>
            <a:r>
              <a:rPr lang="fi-FI" sz="3400" dirty="0"/>
              <a:t> heinäkuu 2026</a:t>
            </a:r>
            <a:endParaRPr lang="en-FI" sz="3400" dirty="0">
              <a:solidFill>
                <a:schemeClr val="tx2"/>
              </a:solidFill>
              <a:latin typeface="Canela Medium" pitchFamily="2" charset="77"/>
            </a:endParaRPr>
          </a:p>
        </p:txBody>
      </p:sp>
      <p:sp>
        <p:nvSpPr>
          <p:cNvPr id="7" name="Content Placeholder 6">
            <a:extLst>
              <a:ext uri="{FF2B5EF4-FFF2-40B4-BE49-F238E27FC236}">
                <a16:creationId xmlns:a16="http://schemas.microsoft.com/office/drawing/2014/main" id="{4D408246-F249-E64C-B4BD-AD0D1C184A7A}"/>
              </a:ext>
            </a:extLst>
          </p:cNvPr>
          <p:cNvSpPr>
            <a:spLocks noGrp="1"/>
          </p:cNvSpPr>
          <p:nvPr>
            <p:ph idx="11"/>
          </p:nvPr>
        </p:nvSpPr>
        <p:spPr>
          <a:xfrm>
            <a:off x="759678" y="1110343"/>
            <a:ext cx="10614580" cy="5264331"/>
          </a:xfrm>
        </p:spPr>
        <p:txBody>
          <a:bodyPr anchor="ctr">
            <a:noAutofit/>
          </a:bodyPr>
          <a:lstStyle/>
          <a:p>
            <a:pPr marL="0" indent="0">
              <a:lnSpc>
                <a:spcPct val="150000"/>
              </a:lnSpc>
            </a:pP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Metsästäjä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Metsätrans</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Mikrobitti     Mondo     Moottori     Motiivi     Nuotta     Oma PIHA     Opettaja     Osuustoiminta     Palokuntalainen     Parnasso     Pelastustieto     Pelit     Perusta     Pinni     Pirkka     Poromies     Potilaan Lääkärilehti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Print&amp;Media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prointerior</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PUUTARHA&amp;kauppa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Rakennuslehti     Reserviläinen     Riffi     RONDO Classic     Sairaanhoitaja     Sana     Sanansaattaja     Sauna-lehti     Seiska     Seura     Siivet     Soppa365     Suomen Hammaslääkärilehti     Suomen Kiinteistölehti     Suomen Kuvalehti     Suomen Luonto     Suomen Lääkärilehti     Suomen Sotilas     Super     Suuri Käsityö     Sähkömaailma     Taide     TAITO     Talentia     Talotekniikka     </a:t>
            </a:r>
            <a:r>
              <a:rPr lang="fi-FI" sz="1600" dirty="0">
                <a:latin typeface="Neue Haas Unica W1G" panose="020B0504030206020203" pitchFamily="34" charset="0"/>
                <a:ea typeface="Aptos" panose="020B0004020202020204" pitchFamily="34" charset="0"/>
                <a:cs typeface="Times New Roman" panose="02020603050405020304" pitchFamily="18" charset="0"/>
              </a:rPr>
              <a:t>Talous &amp; Yhteiskunta     </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Talouselämä     Taloustaito     TAUKO Magazine     Tee Itse     Tehy-lehti     Tekniikan Maailma     Tekniikka &amp; Talous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Telma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Tiede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Tiede</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Luonto     Tieteen Kuvalehti     Tieteen Kuvalehti Historia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Tivi</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TM Rakennusmaailma     Trendi     Tunne &amp; Mieli     Turun Aika     Tuulilasi     Työ Terveys Turvallisuus     Ultra     Unelmien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Talo&amp;Koti</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V8-Magazine     Valitut Palat - Reader's Digest     Vapaa-ajan Kalastaja     Vapaussoturi     Vauhdin Maailma     Venemestari     Viherpiha     Viinilehti     Viisas Raha     Vinkki     Voi hyvin     Yhteishyvä     Yliopisto     Ylioppilaslehti     Ympäristö ja Terveys</a:t>
            </a:r>
            <a:endParaRPr lang="fi-FI" sz="1600" dirty="0">
              <a:latin typeface="Neue Haas Unica W1G" panose="020B0504030206020203" pitchFamily="34" charset="0"/>
            </a:endParaRPr>
          </a:p>
        </p:txBody>
      </p:sp>
      <p:sp>
        <p:nvSpPr>
          <p:cNvPr id="6" name="Content Placeholder 2">
            <a:extLst>
              <a:ext uri="{FF2B5EF4-FFF2-40B4-BE49-F238E27FC236}">
                <a16:creationId xmlns:a16="http://schemas.microsoft.com/office/drawing/2014/main" id="{7E26FECC-CBC7-7445-B83C-DA2B2DE6FDF7}"/>
              </a:ext>
            </a:extLst>
          </p:cNvPr>
          <p:cNvSpPr txBox="1">
            <a:spLocks/>
          </p:cNvSpPr>
          <p:nvPr/>
        </p:nvSpPr>
        <p:spPr>
          <a:xfrm>
            <a:off x="1219197" y="3054099"/>
            <a:ext cx="4847771" cy="286772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i-FI" i="1" dirty="0">
              <a:solidFill>
                <a:schemeClr val="accent1"/>
              </a:solidFill>
              <a:latin typeface="Neue Haas Unica W1G" panose="020B0504030206020203" pitchFamily="34" charset="0"/>
            </a:endParaRPr>
          </a:p>
        </p:txBody>
      </p:sp>
    </p:spTree>
    <p:extLst>
      <p:ext uri="{BB962C8B-B14F-4D97-AF65-F5344CB8AC3E}">
        <p14:creationId xmlns:p14="http://schemas.microsoft.com/office/powerpoint/2010/main" val="3820971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F7DE-50D2-C94A-AF14-6ACEB45F687E}"/>
              </a:ext>
            </a:extLst>
          </p:cNvPr>
          <p:cNvSpPr>
            <a:spLocks noGrp="1"/>
          </p:cNvSpPr>
          <p:nvPr>
            <p:ph type="title"/>
          </p:nvPr>
        </p:nvSpPr>
        <p:spPr>
          <a:xfrm>
            <a:off x="1169070" y="274321"/>
            <a:ext cx="9941169" cy="1148336"/>
          </a:xfrm>
        </p:spPr>
        <p:txBody>
          <a:bodyPr anchor="ctr">
            <a:normAutofit/>
          </a:bodyPr>
          <a:lstStyle/>
          <a:p>
            <a:r>
              <a:rPr lang="en-FI" sz="3400" dirty="0">
                <a:solidFill>
                  <a:schemeClr val="tx2"/>
                </a:solidFill>
                <a:latin typeface="Canela Medium" pitchFamily="2" charset="77"/>
              </a:rPr>
              <a:t>Seuran</a:t>
            </a:r>
            <a:r>
              <a:rPr lang="fi-FI" sz="3400" dirty="0" err="1">
                <a:solidFill>
                  <a:schemeClr val="tx2"/>
                </a:solidFill>
                <a:latin typeface="Canela Medium" pitchFamily="2" charset="77"/>
              </a:rPr>
              <a:t>taan</a:t>
            </a:r>
            <a:r>
              <a:rPr lang="fi-FI" sz="3400" dirty="0">
                <a:solidFill>
                  <a:schemeClr val="tx2"/>
                </a:solidFill>
                <a:latin typeface="Canela Medium" pitchFamily="2" charset="77"/>
              </a:rPr>
              <a:t> lisätyt ja siitä poistuneet </a:t>
            </a:r>
            <a:r>
              <a:rPr lang="en-FI" sz="3400" dirty="0">
                <a:solidFill>
                  <a:schemeClr val="tx2"/>
                </a:solidFill>
                <a:latin typeface="Canela Medium" pitchFamily="2" charset="77"/>
              </a:rPr>
              <a:t>kanavat / </a:t>
            </a:r>
            <a:r>
              <a:rPr lang="fi-FI" sz="3400" dirty="0"/>
              <a:t>heinäkuu 2026</a:t>
            </a:r>
            <a:endParaRPr lang="en-FI" sz="3400" dirty="0">
              <a:solidFill>
                <a:schemeClr val="tx2"/>
              </a:solidFill>
              <a:latin typeface="Canela Medium" pitchFamily="2" charset="77"/>
            </a:endParaRPr>
          </a:p>
        </p:txBody>
      </p:sp>
      <p:sp>
        <p:nvSpPr>
          <p:cNvPr id="6" name="Content Placeholder 2">
            <a:extLst>
              <a:ext uri="{FF2B5EF4-FFF2-40B4-BE49-F238E27FC236}">
                <a16:creationId xmlns:a16="http://schemas.microsoft.com/office/drawing/2014/main" id="{7E26FECC-CBC7-7445-B83C-DA2B2DE6FDF7}"/>
              </a:ext>
            </a:extLst>
          </p:cNvPr>
          <p:cNvSpPr txBox="1">
            <a:spLocks/>
          </p:cNvSpPr>
          <p:nvPr/>
        </p:nvSpPr>
        <p:spPr>
          <a:xfrm>
            <a:off x="1219197" y="3054099"/>
            <a:ext cx="4847771" cy="286772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i-FI" i="1" dirty="0">
              <a:solidFill>
                <a:schemeClr val="accent1"/>
              </a:solidFill>
              <a:latin typeface="Neue Haas Unica W1G" panose="020B0504030206020203" pitchFamily="34" charset="0"/>
            </a:endParaRPr>
          </a:p>
        </p:txBody>
      </p:sp>
      <p:sp>
        <p:nvSpPr>
          <p:cNvPr id="7" name="Content Placeholder 6">
            <a:extLst>
              <a:ext uri="{FF2B5EF4-FFF2-40B4-BE49-F238E27FC236}">
                <a16:creationId xmlns:a16="http://schemas.microsoft.com/office/drawing/2014/main" id="{79D83390-D25F-09AA-8911-E2C9661C3291}"/>
              </a:ext>
            </a:extLst>
          </p:cNvPr>
          <p:cNvSpPr>
            <a:spLocks noGrp="1"/>
          </p:cNvSpPr>
          <p:nvPr>
            <p:ph idx="11"/>
          </p:nvPr>
        </p:nvSpPr>
        <p:spPr>
          <a:xfrm>
            <a:off x="1256379" y="1997078"/>
            <a:ext cx="4926930" cy="4396312"/>
          </a:xfrm>
        </p:spPr>
        <p:txBody>
          <a:bodyPr anchor="t">
            <a:noAutofit/>
          </a:bodyPr>
          <a:lstStyle/>
          <a:p>
            <a:pPr marL="0" marR="0" lvl="0" indent="0" algn="ctr" defTabSz="914400" rtl="0" eaLnBrk="1" fontAlgn="auto" latinLnBrk="0" hangingPunct="1">
              <a:lnSpc>
                <a:spcPct val="150000"/>
              </a:lnSpc>
              <a:spcBef>
                <a:spcPts val="1000"/>
              </a:spcBef>
              <a:spcAft>
                <a:spcPts val="0"/>
              </a:spcAft>
              <a:buClrTx/>
              <a:buSzTx/>
              <a:buFontTx/>
              <a:buNone/>
              <a:tabLst/>
              <a:defRPr/>
            </a:pPr>
            <a:r>
              <a:rPr kumimoji="0" lang="fi-FI" sz="2000" b="1" i="0" u="sng"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Poistetut</a:t>
            </a:r>
            <a:r>
              <a:rPr kumimoji="0" lang="fi-FI" sz="2000" b="1" i="0"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 </a:t>
            </a:r>
            <a:r>
              <a:rPr kumimoji="0" lang="fi-FI" sz="1600" b="1" i="0"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 </a:t>
            </a:r>
            <a:r>
              <a:rPr kumimoji="0" lang="fi-FI" sz="1600" b="0" i="0"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 </a:t>
            </a:r>
            <a:r>
              <a:rPr kumimoji="0" lang="fi-FI" sz="1600" b="1" i="0"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 </a:t>
            </a:r>
            <a:r>
              <a:rPr kumimoji="0" lang="fi-FI" sz="1600" b="0" i="1"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vaikutus </a:t>
            </a:r>
            <a:r>
              <a:rPr lang="fi-FI" sz="1600" i="1" dirty="0">
                <a:solidFill>
                  <a:srgbClr val="002649"/>
                </a:solidFill>
                <a:latin typeface="Neue Haas Unica W1G" panose="020B0504030206020203" pitchFamily="34" charset="0"/>
              </a:rPr>
              <a:t>-12 </a:t>
            </a:r>
            <a:r>
              <a:rPr kumimoji="0" lang="fi-FI" sz="1600" b="0" i="1"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rPr>
              <a:t>seuraajaa</a:t>
            </a:r>
          </a:p>
          <a:p>
            <a:pPr marL="285750" lvl="0" indent="-285750">
              <a:lnSpc>
                <a:spcPct val="100000"/>
              </a:lnSpc>
              <a:buFont typeface="Arial" panose="020B0604020202020204" pitchFamily="34" charset="0"/>
              <a:buChar char="•"/>
              <a:defRPr/>
            </a:pPr>
            <a:r>
              <a:rPr lang="fi-FI" sz="1600" dirty="0">
                <a:solidFill>
                  <a:srgbClr val="002649"/>
                </a:solidFill>
              </a:rPr>
              <a:t>Energiauutiset</a:t>
            </a:r>
            <a:r>
              <a:rPr kumimoji="0" lang="fi-FI" sz="1600" b="0" i="0" u="none" strike="noStrike" kern="1200" cap="none" spc="0" normalizeH="0" baseline="0" noProof="0" dirty="0">
                <a:ln>
                  <a:noFill/>
                </a:ln>
                <a:solidFill>
                  <a:srgbClr val="002649"/>
                </a:solidFill>
                <a:effectLst/>
                <a:uLnTx/>
                <a:uFillTx/>
                <a:latin typeface="Neue Haas Unica W1G Light" panose="020B0404030206020203" pitchFamily="34" charset="0"/>
                <a:ea typeface="+mn-ea"/>
                <a:cs typeface="+mn-cs"/>
              </a:rPr>
              <a:t>: Facebook</a:t>
            </a:r>
            <a:endParaRPr kumimoji="0" lang="fi-FI" sz="1600" b="0" i="1" u="none" strike="noStrike" kern="1200" cap="none" spc="0" normalizeH="0" baseline="0" noProof="0" dirty="0">
              <a:ln>
                <a:noFill/>
              </a:ln>
              <a:solidFill>
                <a:srgbClr val="002649"/>
              </a:solidFill>
              <a:effectLst/>
              <a:uLnTx/>
              <a:uFillTx/>
              <a:latin typeface="Neue Haas Unica W1G" panose="020B0504030206020203" pitchFamily="34" charset="0"/>
              <a:ea typeface="+mn-ea"/>
              <a:cs typeface="+mn-cs"/>
            </a:endParaRPr>
          </a:p>
        </p:txBody>
      </p:sp>
    </p:spTree>
    <p:extLst>
      <p:ext uri="{BB962C8B-B14F-4D97-AF65-F5344CB8AC3E}">
        <p14:creationId xmlns:p14="http://schemas.microsoft.com/office/powerpoint/2010/main" val="502463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48908-3476-12D2-9884-C2014DB1044D}"/>
              </a:ext>
            </a:extLst>
          </p:cNvPr>
          <p:cNvSpPr>
            <a:spLocks noGrp="1"/>
          </p:cNvSpPr>
          <p:nvPr>
            <p:ph type="title"/>
          </p:nvPr>
        </p:nvSpPr>
        <p:spPr>
          <a:xfrm>
            <a:off x="838200" y="2008797"/>
            <a:ext cx="10515600" cy="1292086"/>
          </a:xfrm>
        </p:spPr>
        <p:txBody>
          <a:bodyPr>
            <a:normAutofit fontScale="90000"/>
          </a:bodyPr>
          <a:lstStyle/>
          <a:p>
            <a:r>
              <a:rPr lang="en-FI" sz="8200" dirty="0"/>
              <a:t>Ajankohtaista </a:t>
            </a:r>
            <a:br>
              <a:rPr lang="en-FI" sz="8200" dirty="0"/>
            </a:br>
            <a:r>
              <a:rPr lang="en-FI" sz="8200" dirty="0"/>
              <a:t>aikakausmedioista</a:t>
            </a:r>
          </a:p>
        </p:txBody>
      </p:sp>
      <p:sp>
        <p:nvSpPr>
          <p:cNvPr id="3" name="Content Placeholder 2">
            <a:extLst>
              <a:ext uri="{FF2B5EF4-FFF2-40B4-BE49-F238E27FC236}">
                <a16:creationId xmlns:a16="http://schemas.microsoft.com/office/drawing/2014/main" id="{D545F4BD-B3B9-E5D1-4F91-658DE06DB05E}"/>
              </a:ext>
            </a:extLst>
          </p:cNvPr>
          <p:cNvSpPr>
            <a:spLocks noGrp="1"/>
          </p:cNvSpPr>
          <p:nvPr>
            <p:ph idx="11"/>
          </p:nvPr>
        </p:nvSpPr>
        <p:spPr>
          <a:xfrm>
            <a:off x="1683599" y="3787309"/>
            <a:ext cx="8824801" cy="1292086"/>
          </a:xfrm>
        </p:spPr>
        <p:txBody>
          <a:bodyPr>
            <a:normAutofit/>
          </a:bodyPr>
          <a:lstStyle/>
          <a:p>
            <a:r>
              <a:rPr lang="en-FI" sz="2800" dirty="0">
                <a:latin typeface="Neue Haas Unica W1G Medium" panose="020B0504030206020203" pitchFamily="34" charset="0"/>
              </a:rPr>
              <a:t>💛 </a:t>
            </a:r>
          </a:p>
          <a:p>
            <a:r>
              <a:rPr lang="en-FI" sz="2800" dirty="0">
                <a:latin typeface="Neue Haas Unica W1G Medium" panose="020B0504030206020203" pitchFamily="34" charset="0"/>
              </a:rPr>
              <a:t>Luitko jo nämä? </a:t>
            </a:r>
          </a:p>
        </p:txBody>
      </p:sp>
    </p:spTree>
    <p:extLst>
      <p:ext uri="{BB962C8B-B14F-4D97-AF65-F5344CB8AC3E}">
        <p14:creationId xmlns:p14="http://schemas.microsoft.com/office/powerpoint/2010/main" val="3915566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70900-6C8C-5912-9FBD-A776654FDD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7B478F-A013-A927-4805-49D486B99AC6}"/>
              </a:ext>
            </a:extLst>
          </p:cNvPr>
          <p:cNvSpPr>
            <a:spLocks noGrp="1"/>
          </p:cNvSpPr>
          <p:nvPr>
            <p:ph type="title"/>
          </p:nvPr>
        </p:nvSpPr>
        <p:spPr>
          <a:xfrm>
            <a:off x="6553202" y="1327215"/>
            <a:ext cx="5112325" cy="1882429"/>
          </a:xfrm>
        </p:spPr>
        <p:txBody>
          <a:bodyPr>
            <a:noAutofit/>
          </a:bodyPr>
          <a:lstStyle/>
          <a:p>
            <a:r>
              <a:rPr lang="fi-FI" sz="3000" dirty="0" err="1"/>
              <a:t>Aikakausmedian</a:t>
            </a:r>
            <a:r>
              <a:rPr lang="fi-FI" sz="3000" dirty="0"/>
              <a:t> vuoden 2026 tutkimusapurahat ovat pian haettavissa</a:t>
            </a:r>
            <a:endParaRPr lang="fi-FI" sz="3000" noProof="0" dirty="0"/>
          </a:p>
        </p:txBody>
      </p:sp>
      <p:sp>
        <p:nvSpPr>
          <p:cNvPr id="8" name="Content Placeholder 4">
            <a:extLst>
              <a:ext uri="{FF2B5EF4-FFF2-40B4-BE49-F238E27FC236}">
                <a16:creationId xmlns:a16="http://schemas.microsoft.com/office/drawing/2014/main" id="{722CA4A0-6F60-8E8B-5039-5FC24CA4B95C}"/>
              </a:ext>
            </a:extLst>
          </p:cNvPr>
          <p:cNvSpPr txBox="1">
            <a:spLocks/>
          </p:cNvSpPr>
          <p:nvPr/>
        </p:nvSpPr>
        <p:spPr>
          <a:xfrm>
            <a:off x="741219" y="3863291"/>
            <a:ext cx="4473876" cy="2115226"/>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fi-FI" sz="1600" dirty="0">
              <a:solidFill>
                <a:schemeClr val="tx2"/>
              </a:solidFill>
              <a:latin typeface="Neue Haas Unica W1G" panose="020B0504030206020203" pitchFamily="34" charset="0"/>
            </a:endParaRPr>
          </a:p>
        </p:txBody>
      </p:sp>
      <p:sp>
        <p:nvSpPr>
          <p:cNvPr id="9" name="Content Placeholder 4">
            <a:extLst>
              <a:ext uri="{FF2B5EF4-FFF2-40B4-BE49-F238E27FC236}">
                <a16:creationId xmlns:a16="http://schemas.microsoft.com/office/drawing/2014/main" id="{70C1153E-7EA5-44F5-B26F-A339E84C292D}"/>
              </a:ext>
            </a:extLst>
          </p:cNvPr>
          <p:cNvSpPr txBox="1">
            <a:spLocks/>
          </p:cNvSpPr>
          <p:nvPr/>
        </p:nvSpPr>
        <p:spPr>
          <a:xfrm>
            <a:off x="6553202" y="3429000"/>
            <a:ext cx="4797425" cy="1882429"/>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err="1"/>
              <a:t>Aikakausmedia</a:t>
            </a:r>
            <a:r>
              <a:rPr lang="fi-FI" sz="1600" dirty="0"/>
              <a:t> ry jakaa jälleen apurahaa tutkimushankkeille, jotka tuottavat uutta tietoa </a:t>
            </a:r>
            <a:r>
              <a:rPr lang="fi-FI" sz="1600" dirty="0" err="1"/>
              <a:t>aikakausmedioista</a:t>
            </a:r>
            <a:r>
              <a:rPr lang="fi-FI" sz="1600" dirty="0"/>
              <a:t>. Vuonna 2026 apurahaa on jaossa 30 000 euroa, ja sitä voi hakea kuka tahansa. Haku alkaa 11. elokuuta.</a:t>
            </a:r>
            <a:br>
              <a:rPr lang="fi-FI" sz="1600" b="1" dirty="0">
                <a:solidFill>
                  <a:schemeClr val="tx2"/>
                </a:solidFill>
                <a:latin typeface="Neue Haas Unica W1G" panose="020B0504030206020203" pitchFamily="34" charset="0"/>
                <a:cs typeface="Calibri" panose="020F0502020204030204" pitchFamily="34" charset="0"/>
              </a:rPr>
            </a:br>
            <a:br>
              <a:rPr lang="fi-FI" sz="1600" b="1" dirty="0">
                <a:solidFill>
                  <a:schemeClr val="tx2"/>
                </a:solidFill>
                <a:latin typeface="Neue Haas Unica W1G" panose="020B0504030206020203" pitchFamily="34" charset="0"/>
                <a:cs typeface="Calibri" panose="020F0502020204030204" pitchFamily="34" charset="0"/>
              </a:rPr>
            </a:br>
            <a:r>
              <a:rPr lang="fi-FI" sz="1600" b="1" dirty="0">
                <a:solidFill>
                  <a:schemeClr val="tx2"/>
                </a:solidFill>
                <a:latin typeface="Neue Haas Unica W1G" panose="020B0504030206020203" pitchFamily="34" charset="0"/>
                <a:cs typeface="Calibri" panose="020F0502020204030204" pitchFamily="34" charset="0"/>
                <a:hlinkClick r:id="rId3"/>
              </a:rPr>
              <a:t>Lue lisää </a:t>
            </a:r>
            <a:endParaRPr lang="fi-FI" sz="1600" dirty="0">
              <a:solidFill>
                <a:schemeClr val="tx2"/>
              </a:solidFill>
              <a:latin typeface="Neue Haas Unica W1G" panose="020B0504030206020203" pitchFamily="34" charset="0"/>
            </a:endParaRPr>
          </a:p>
        </p:txBody>
      </p:sp>
      <p:pic>
        <p:nvPicPr>
          <p:cNvPr id="5" name="Picture Placeholder 4">
            <a:extLst>
              <a:ext uri="{FF2B5EF4-FFF2-40B4-BE49-F238E27FC236}">
                <a16:creationId xmlns:a16="http://schemas.microsoft.com/office/drawing/2014/main" id="{58FA879C-99F7-C7AD-9CB6-FA1080E80696}"/>
              </a:ext>
            </a:extLst>
          </p:cNvPr>
          <p:cNvPicPr>
            <a:picLocks noGrp="1" noChangeAspect="1"/>
          </p:cNvPicPr>
          <p:nvPr>
            <p:ph type="pic" idx="1"/>
          </p:nvPr>
        </p:nvPicPr>
        <p:blipFill>
          <a:blip r:embed="rId4"/>
          <a:srcRect l="21961" r="31789"/>
          <a:stretch>
            <a:fillRect/>
          </a:stretch>
        </p:blipFill>
        <p:spPr>
          <a:xfrm>
            <a:off x="0" y="0"/>
            <a:ext cx="5638798" cy="6858000"/>
          </a:xfrm>
          <a:prstGeom prst="rect">
            <a:avLst/>
          </a:prstGeom>
        </p:spPr>
      </p:pic>
    </p:spTree>
    <p:extLst>
      <p:ext uri="{BB962C8B-B14F-4D97-AF65-F5344CB8AC3E}">
        <p14:creationId xmlns:p14="http://schemas.microsoft.com/office/powerpoint/2010/main" val="33035302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4BAF3-7621-5774-573E-CF3712FB30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A4F523-2DB7-895C-1766-C40ADD1F8C94}"/>
              </a:ext>
            </a:extLst>
          </p:cNvPr>
          <p:cNvSpPr>
            <a:spLocks noGrp="1"/>
          </p:cNvSpPr>
          <p:nvPr>
            <p:ph type="title"/>
          </p:nvPr>
        </p:nvSpPr>
        <p:spPr>
          <a:xfrm>
            <a:off x="6553202" y="855364"/>
            <a:ext cx="5112325" cy="2101785"/>
          </a:xfrm>
        </p:spPr>
        <p:txBody>
          <a:bodyPr>
            <a:noAutofit/>
          </a:bodyPr>
          <a:lstStyle/>
          <a:p>
            <a:r>
              <a:rPr lang="fi-FI" sz="3000" dirty="0"/>
              <a:t>Päätoimittaja Marja </a:t>
            </a:r>
            <a:r>
              <a:rPr lang="fi-FI" sz="3000" dirty="0" err="1"/>
              <a:t>Pemberton</a:t>
            </a:r>
            <a:r>
              <a:rPr lang="fi-FI" sz="3000" dirty="0"/>
              <a:t>: "Yliopisto-lehti on tutkimusmaailman Yleisradio"</a:t>
            </a:r>
            <a:endParaRPr lang="fi-FI" sz="3000" noProof="0" dirty="0"/>
          </a:p>
        </p:txBody>
      </p:sp>
      <p:sp>
        <p:nvSpPr>
          <p:cNvPr id="8" name="Content Placeholder 4">
            <a:extLst>
              <a:ext uri="{FF2B5EF4-FFF2-40B4-BE49-F238E27FC236}">
                <a16:creationId xmlns:a16="http://schemas.microsoft.com/office/drawing/2014/main" id="{20821AB1-C51F-E288-5BC8-3EB76AD97D17}"/>
              </a:ext>
            </a:extLst>
          </p:cNvPr>
          <p:cNvSpPr txBox="1">
            <a:spLocks/>
          </p:cNvSpPr>
          <p:nvPr/>
        </p:nvSpPr>
        <p:spPr>
          <a:xfrm>
            <a:off x="741219" y="3863291"/>
            <a:ext cx="4473876" cy="2115226"/>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fi-FI" sz="1600" dirty="0">
              <a:solidFill>
                <a:schemeClr val="tx2"/>
              </a:solidFill>
              <a:latin typeface="Neue Haas Unica W1G" panose="020B0504030206020203" pitchFamily="34" charset="0"/>
            </a:endParaRPr>
          </a:p>
        </p:txBody>
      </p:sp>
      <p:sp>
        <p:nvSpPr>
          <p:cNvPr id="9" name="Content Placeholder 4">
            <a:extLst>
              <a:ext uri="{FF2B5EF4-FFF2-40B4-BE49-F238E27FC236}">
                <a16:creationId xmlns:a16="http://schemas.microsoft.com/office/drawing/2014/main" id="{A691BFB8-03F2-8913-8DAB-BC3AA17ADEAD}"/>
              </a:ext>
            </a:extLst>
          </p:cNvPr>
          <p:cNvSpPr txBox="1">
            <a:spLocks/>
          </p:cNvSpPr>
          <p:nvPr/>
        </p:nvSpPr>
        <p:spPr>
          <a:xfrm>
            <a:off x="6553202" y="3429000"/>
            <a:ext cx="4797425" cy="1882429"/>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Vaikka tiedejournalismi ei ollut Marja </a:t>
            </a:r>
            <a:r>
              <a:rPr lang="fi-FI" sz="1600" dirty="0" err="1"/>
              <a:t>Pembertonin</a:t>
            </a:r>
            <a:r>
              <a:rPr lang="fi-FI" sz="1600" dirty="0"/>
              <a:t> unelma, sattuma ohjasi siihen suuntaan. Nyt hän on luotsannut tutkimusta yleistajuistavaa Yliopisto-lehteä pian jo 24 vuotta. Helsingin yliopiston 11 tiedekuntaa on toimitukselle juttuaiheiden valtameri.</a:t>
            </a:r>
            <a:br>
              <a:rPr lang="fi-FI" sz="1600" b="1" dirty="0">
                <a:solidFill>
                  <a:schemeClr val="tx2"/>
                </a:solidFill>
                <a:latin typeface="Neue Haas Unica W1G" panose="020B0504030206020203" pitchFamily="34" charset="0"/>
                <a:cs typeface="Calibri" panose="020F0502020204030204" pitchFamily="34" charset="0"/>
              </a:rPr>
            </a:br>
            <a:br>
              <a:rPr lang="fi-FI" sz="1600" b="1" dirty="0">
                <a:solidFill>
                  <a:schemeClr val="tx2"/>
                </a:solidFill>
                <a:latin typeface="Neue Haas Unica W1G" panose="020B0504030206020203" pitchFamily="34" charset="0"/>
                <a:cs typeface="Calibri" panose="020F0502020204030204" pitchFamily="34" charset="0"/>
              </a:rPr>
            </a:br>
            <a:r>
              <a:rPr lang="fi-FI" sz="1600" b="1" dirty="0">
                <a:solidFill>
                  <a:schemeClr val="tx2"/>
                </a:solidFill>
                <a:latin typeface="Neue Haas Unica W1G" panose="020B0504030206020203" pitchFamily="34" charset="0"/>
                <a:cs typeface="Calibri" panose="020F0502020204030204" pitchFamily="34" charset="0"/>
                <a:hlinkClick r:id="rId3"/>
              </a:rPr>
              <a:t>Lue lisää </a:t>
            </a:r>
            <a:endParaRPr lang="fi-FI" sz="1600" dirty="0">
              <a:solidFill>
                <a:schemeClr val="tx2"/>
              </a:solidFill>
              <a:latin typeface="Neue Haas Unica W1G" panose="020B0504030206020203" pitchFamily="34" charset="0"/>
            </a:endParaRPr>
          </a:p>
        </p:txBody>
      </p:sp>
      <p:pic>
        <p:nvPicPr>
          <p:cNvPr id="5" name="Picture Placeholder 4">
            <a:extLst>
              <a:ext uri="{FF2B5EF4-FFF2-40B4-BE49-F238E27FC236}">
                <a16:creationId xmlns:a16="http://schemas.microsoft.com/office/drawing/2014/main" id="{D0A3AC61-057C-9835-CA7C-F87A174F87D4}"/>
              </a:ext>
            </a:extLst>
          </p:cNvPr>
          <p:cNvPicPr>
            <a:picLocks noGrp="1" noChangeAspect="1"/>
          </p:cNvPicPr>
          <p:nvPr>
            <p:ph type="pic" idx="1"/>
          </p:nvPr>
        </p:nvPicPr>
        <p:blipFill>
          <a:blip r:embed="rId4"/>
          <a:srcRect l="35495" r="18255"/>
          <a:stretch>
            <a:fillRect/>
          </a:stretch>
        </p:blipFill>
        <p:spPr>
          <a:xfrm>
            <a:off x="0" y="0"/>
            <a:ext cx="5638798" cy="6858000"/>
          </a:xfrm>
          <a:prstGeom prst="rect">
            <a:avLst/>
          </a:prstGeom>
        </p:spPr>
      </p:pic>
    </p:spTree>
    <p:extLst>
      <p:ext uri="{BB962C8B-B14F-4D97-AF65-F5344CB8AC3E}">
        <p14:creationId xmlns:p14="http://schemas.microsoft.com/office/powerpoint/2010/main" val="823485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AD3B7E-093E-334C-8CA9-F9E7FF26DA01}"/>
              </a:ext>
            </a:extLst>
          </p:cNvPr>
          <p:cNvSpPr>
            <a:spLocks noGrp="1"/>
          </p:cNvSpPr>
          <p:nvPr>
            <p:ph type="title"/>
          </p:nvPr>
        </p:nvSpPr>
        <p:spPr>
          <a:xfrm>
            <a:off x="6553202" y="1028197"/>
            <a:ext cx="5112325" cy="2101785"/>
          </a:xfrm>
        </p:spPr>
        <p:txBody>
          <a:bodyPr>
            <a:noAutofit/>
          </a:bodyPr>
          <a:lstStyle/>
          <a:p>
            <a:r>
              <a:rPr lang="fi-FI" sz="3000" dirty="0"/>
              <a:t>Reutersin Digital News -raportti: Tekoäly muuttaa uutisten käyttöä myös Suomessa</a:t>
            </a:r>
            <a:endParaRPr lang="fi-FI" sz="3000" noProof="0" dirty="0"/>
          </a:p>
        </p:txBody>
      </p:sp>
      <p:sp>
        <p:nvSpPr>
          <p:cNvPr id="8" name="Content Placeholder 4">
            <a:extLst>
              <a:ext uri="{FF2B5EF4-FFF2-40B4-BE49-F238E27FC236}">
                <a16:creationId xmlns:a16="http://schemas.microsoft.com/office/drawing/2014/main" id="{2A38128D-9433-CBAC-40B7-4DBD48896857}"/>
              </a:ext>
            </a:extLst>
          </p:cNvPr>
          <p:cNvSpPr txBox="1">
            <a:spLocks/>
          </p:cNvSpPr>
          <p:nvPr/>
        </p:nvSpPr>
        <p:spPr>
          <a:xfrm>
            <a:off x="741219" y="3863291"/>
            <a:ext cx="4473876" cy="2115226"/>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fi-FI" sz="1600" dirty="0">
              <a:solidFill>
                <a:schemeClr val="tx2"/>
              </a:solidFill>
              <a:latin typeface="Neue Haas Unica W1G" panose="020B0504030206020203" pitchFamily="34" charset="0"/>
            </a:endParaRPr>
          </a:p>
        </p:txBody>
      </p:sp>
      <p:sp>
        <p:nvSpPr>
          <p:cNvPr id="9" name="Content Placeholder 4">
            <a:hlinkClick r:id="rId3"/>
            <a:extLst>
              <a:ext uri="{FF2B5EF4-FFF2-40B4-BE49-F238E27FC236}">
                <a16:creationId xmlns:a16="http://schemas.microsoft.com/office/drawing/2014/main" id="{A31F6CFF-E538-0FFE-22A0-ED57C74FCA7E}"/>
              </a:ext>
            </a:extLst>
          </p:cNvPr>
          <p:cNvSpPr txBox="1">
            <a:spLocks/>
          </p:cNvSpPr>
          <p:nvPr/>
        </p:nvSpPr>
        <p:spPr>
          <a:xfrm>
            <a:off x="6553202" y="3285222"/>
            <a:ext cx="4797425" cy="1882429"/>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Generatiivinen tekoäly muuttaa tapaa kuluttaa uutisia ja mediaa, selviää Reuters-instituutin kyselytutkimuksesta. Journalismilta odotetaan aiempaa enemmän omaan elämään liittyviä sisältöjä.</a:t>
            </a:r>
            <a:br>
              <a:rPr lang="fi-FI" sz="1600" dirty="0"/>
            </a:br>
            <a:br>
              <a:rPr lang="fi-FI" sz="1600" b="1" dirty="0">
                <a:solidFill>
                  <a:schemeClr val="tx2"/>
                </a:solidFill>
                <a:latin typeface="Neue Haas Unica W1G" panose="020B0504030206020203" pitchFamily="34" charset="0"/>
                <a:cs typeface="Calibri" panose="020F0502020204030204" pitchFamily="34" charset="0"/>
              </a:rPr>
            </a:br>
            <a:r>
              <a:rPr lang="fi-FI" sz="1600" b="1" dirty="0">
                <a:solidFill>
                  <a:schemeClr val="tx2"/>
                </a:solidFill>
                <a:latin typeface="Neue Haas Unica W1G" panose="020B0504030206020203" pitchFamily="34" charset="0"/>
                <a:cs typeface="Calibri" panose="020F0502020204030204" pitchFamily="34" charset="0"/>
                <a:hlinkClick r:id="rId3"/>
              </a:rPr>
              <a:t>Lue lisää </a:t>
            </a:r>
            <a:endParaRPr lang="fi-FI" sz="1600" dirty="0">
              <a:solidFill>
                <a:schemeClr val="tx2"/>
              </a:solidFill>
              <a:latin typeface="Neue Haas Unica W1G" panose="020B0504030206020203" pitchFamily="34" charset="0"/>
            </a:endParaRPr>
          </a:p>
        </p:txBody>
      </p:sp>
      <p:pic>
        <p:nvPicPr>
          <p:cNvPr id="5" name="Picture Placeholder 4">
            <a:extLst>
              <a:ext uri="{FF2B5EF4-FFF2-40B4-BE49-F238E27FC236}">
                <a16:creationId xmlns:a16="http://schemas.microsoft.com/office/drawing/2014/main" id="{ED7C00C6-BF88-8DBC-DC8F-0FDC4E7473F7}"/>
              </a:ext>
            </a:extLst>
          </p:cNvPr>
          <p:cNvPicPr>
            <a:picLocks noGrp="1" noChangeAspect="1"/>
          </p:cNvPicPr>
          <p:nvPr>
            <p:ph type="pic" idx="1"/>
          </p:nvPr>
        </p:nvPicPr>
        <p:blipFill>
          <a:blip r:embed="rId4"/>
          <a:srcRect l="26875" r="26875"/>
          <a:stretch/>
        </p:blipFill>
        <p:spPr>
          <a:prstGeom prst="rect">
            <a:avLst/>
          </a:prstGeom>
        </p:spPr>
      </p:pic>
    </p:spTree>
    <p:extLst>
      <p:ext uri="{BB962C8B-B14F-4D97-AF65-F5344CB8AC3E}">
        <p14:creationId xmlns:p14="http://schemas.microsoft.com/office/powerpoint/2010/main" val="3694643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Placeholder 6" descr="A person sitting on a ramp with a magazine&#10;&#10;Description automatically generated">
            <a:extLst>
              <a:ext uri="{FF2B5EF4-FFF2-40B4-BE49-F238E27FC236}">
                <a16:creationId xmlns:a16="http://schemas.microsoft.com/office/drawing/2014/main" id="{FCAA0E59-8D50-18B5-DB0B-48A8BE51AD2D}"/>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6553202" y="0"/>
            <a:ext cx="5638798" cy="6858000"/>
          </a:xfrm>
        </p:spPr>
      </p:pic>
      <p:sp>
        <p:nvSpPr>
          <p:cNvPr id="2" name="Content Placeholder 4">
            <a:extLst>
              <a:ext uri="{FF2B5EF4-FFF2-40B4-BE49-F238E27FC236}">
                <a16:creationId xmlns:a16="http://schemas.microsoft.com/office/drawing/2014/main" id="{3CA18D5A-8C53-63CA-6D91-6FEC6A4401F4}"/>
              </a:ext>
            </a:extLst>
          </p:cNvPr>
          <p:cNvSpPr txBox="1">
            <a:spLocks/>
          </p:cNvSpPr>
          <p:nvPr/>
        </p:nvSpPr>
        <p:spPr>
          <a:xfrm>
            <a:off x="750355" y="3080870"/>
            <a:ext cx="4473876" cy="1453243"/>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Jos haluat lukea lisää alan kuulumisista, </a:t>
            </a:r>
            <a:br>
              <a:rPr lang="fi-FI" sz="1600" dirty="0"/>
            </a:br>
            <a:r>
              <a:rPr lang="fi-FI" sz="1600" dirty="0"/>
              <a:t>tilaa </a:t>
            </a:r>
            <a:r>
              <a:rPr lang="fi-FI" sz="1600" dirty="0" err="1"/>
              <a:t>aikakausmedioiden</a:t>
            </a:r>
            <a:r>
              <a:rPr lang="fi-FI" sz="1600" dirty="0"/>
              <a:t> ajankohtaiset jutut sähköpostiisi </a:t>
            </a:r>
            <a:r>
              <a:rPr lang="fi-FI" sz="1600" b="1" dirty="0">
                <a:solidFill>
                  <a:schemeClr val="tx2"/>
                </a:solidFill>
                <a:latin typeface="Neue Haas Unica W1G" panose="020B0504030206020203" pitchFamily="34" charset="0"/>
                <a:cs typeface="Calibri" panose="020F0502020204030204" pitchFamily="34" charset="0"/>
                <a:hlinkClick r:id="rId3"/>
              </a:rPr>
              <a:t>täältä</a:t>
            </a:r>
            <a:r>
              <a:rPr lang="fi-FI" sz="1600" dirty="0"/>
              <a:t>!</a:t>
            </a:r>
          </a:p>
        </p:txBody>
      </p:sp>
      <p:sp>
        <p:nvSpPr>
          <p:cNvPr id="3" name="Title 3">
            <a:extLst>
              <a:ext uri="{FF2B5EF4-FFF2-40B4-BE49-F238E27FC236}">
                <a16:creationId xmlns:a16="http://schemas.microsoft.com/office/drawing/2014/main" id="{F9A41F90-2BBA-DC77-87FF-5FA9A4A56BE8}"/>
              </a:ext>
            </a:extLst>
          </p:cNvPr>
          <p:cNvSpPr txBox="1">
            <a:spLocks/>
          </p:cNvSpPr>
          <p:nvPr/>
        </p:nvSpPr>
        <p:spPr>
          <a:xfrm>
            <a:off x="751940" y="1218587"/>
            <a:ext cx="5540301" cy="186228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0" i="0" kern="1200">
                <a:solidFill>
                  <a:srgbClr val="002649"/>
                </a:solidFill>
                <a:latin typeface="Canela Medium" pitchFamily="2" charset="77"/>
                <a:ea typeface="+mj-ea"/>
                <a:cs typeface="+mj-cs"/>
              </a:defRPr>
            </a:lvl1pPr>
          </a:lstStyle>
          <a:p>
            <a:r>
              <a:rPr lang="fi-FI" sz="3800" dirty="0"/>
              <a:t>Lue lisää uutiskirjeestä!</a:t>
            </a:r>
            <a:endParaRPr lang="fi-FI" sz="3800" dirty="0">
              <a:solidFill>
                <a:schemeClr val="accent1"/>
              </a:solidFill>
            </a:endParaRPr>
          </a:p>
        </p:txBody>
      </p:sp>
      <p:sp>
        <p:nvSpPr>
          <p:cNvPr id="9" name="Content Placeholder 4">
            <a:extLst>
              <a:ext uri="{FF2B5EF4-FFF2-40B4-BE49-F238E27FC236}">
                <a16:creationId xmlns:a16="http://schemas.microsoft.com/office/drawing/2014/main" id="{A024485C-6B29-86F8-E961-1800A570FB66}"/>
              </a:ext>
            </a:extLst>
          </p:cNvPr>
          <p:cNvSpPr txBox="1">
            <a:spLocks/>
          </p:cNvSpPr>
          <p:nvPr/>
        </p:nvSpPr>
        <p:spPr>
          <a:xfrm rot="16200000">
            <a:off x="4223912" y="5484877"/>
            <a:ext cx="2243581" cy="342054"/>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i-FI" sz="1000" dirty="0">
                <a:solidFill>
                  <a:schemeClr val="bg1"/>
                </a:solidFill>
              </a:rPr>
              <a:t>Kuva: Anniina Nissinen</a:t>
            </a:r>
          </a:p>
        </p:txBody>
      </p:sp>
      <p:pic>
        <p:nvPicPr>
          <p:cNvPr id="6" name="Picture 5">
            <a:extLst>
              <a:ext uri="{FF2B5EF4-FFF2-40B4-BE49-F238E27FC236}">
                <a16:creationId xmlns:a16="http://schemas.microsoft.com/office/drawing/2014/main" id="{0B0302EC-75F8-528F-9B3F-F3FE9CD1FA0B}"/>
              </a:ext>
            </a:extLst>
          </p:cNvPr>
          <p:cNvPicPr>
            <a:picLocks noChangeAspect="1"/>
          </p:cNvPicPr>
          <p:nvPr/>
        </p:nvPicPr>
        <p:blipFill>
          <a:blip r:embed="rId4"/>
          <a:stretch>
            <a:fillRect/>
          </a:stretch>
        </p:blipFill>
        <p:spPr>
          <a:xfrm>
            <a:off x="750355" y="6389170"/>
            <a:ext cx="1845645" cy="139055"/>
          </a:xfrm>
          <a:prstGeom prst="rect">
            <a:avLst/>
          </a:prstGeom>
        </p:spPr>
      </p:pic>
    </p:spTree>
    <p:extLst>
      <p:ext uri="{BB962C8B-B14F-4D97-AF65-F5344CB8AC3E}">
        <p14:creationId xmlns:p14="http://schemas.microsoft.com/office/powerpoint/2010/main" val="3753194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0" y="229201"/>
            <a:ext cx="7599405" cy="1142400"/>
          </a:xfrm>
        </p:spPr>
        <p:txBody>
          <a:bodyPr>
            <a:normAutofit/>
          </a:bodyPr>
          <a:lstStyle/>
          <a:p>
            <a:r>
              <a:rPr lang="fi-FI" sz="3200" dirty="0"/>
              <a:t>Aikakausmedioiden seuraajamäärä / heinäkuu 2026</a:t>
            </a:r>
            <a:endParaRPr lang="en-FI" sz="3200"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263559" y="532558"/>
            <a:ext cx="3425934" cy="5160832"/>
          </a:xfrm>
        </p:spPr>
        <p:txBody>
          <a:bodyPr anchor="ctr">
            <a:normAutofit/>
          </a:bodyPr>
          <a:lstStyle/>
          <a:p>
            <a:r>
              <a:rPr lang="fi-FI" sz="2000" b="1" dirty="0">
                <a:solidFill>
                  <a:schemeClr val="bg2"/>
                </a:solidFill>
                <a:latin typeface="Neue Haas Unica W1G" panose="020B0504030206020203" pitchFamily="34" charset="0"/>
              </a:rPr>
              <a:t>Muutokset yleisön määrässä heinäkuussa</a:t>
            </a:r>
          </a:p>
          <a:p>
            <a:br>
              <a:rPr lang="fi-FI" sz="1000" dirty="0">
                <a:solidFill>
                  <a:schemeClr val="bg2"/>
                </a:solidFill>
              </a:rPr>
            </a:br>
            <a:r>
              <a:rPr lang="fi-FI" dirty="0">
                <a:solidFill>
                  <a:schemeClr val="bg2"/>
                </a:solidFill>
                <a:latin typeface="Neue Haas Unica W1G" panose="020B0504030206020203" pitchFamily="34" charset="0"/>
              </a:rPr>
              <a:t>Kaikki kanavat	+ 21 737</a:t>
            </a:r>
          </a:p>
          <a:p>
            <a:r>
              <a:rPr lang="fi-FI" dirty="0">
                <a:solidFill>
                  <a:schemeClr val="bg2"/>
                </a:solidFill>
                <a:latin typeface="Neue Haas Unica W1G" panose="020B0504030206020203" pitchFamily="34" charset="0"/>
              </a:rPr>
              <a:t>Facebook  	+ 8 552</a:t>
            </a:r>
          </a:p>
          <a:p>
            <a:r>
              <a:rPr lang="fi-FI" dirty="0">
                <a:solidFill>
                  <a:schemeClr val="bg2"/>
                </a:solidFill>
                <a:latin typeface="Neue Haas Unica W1G" panose="020B0504030206020203" pitchFamily="34" charset="0"/>
              </a:rPr>
              <a:t>Instagram  	+ 9 275</a:t>
            </a:r>
          </a:p>
          <a:p>
            <a:r>
              <a:rPr lang="fi-FI" dirty="0">
                <a:solidFill>
                  <a:schemeClr val="bg2"/>
                </a:solidFill>
                <a:latin typeface="Neue Haas Unica W1G" panose="020B0504030206020203" pitchFamily="34" charset="0"/>
              </a:rPr>
              <a:t>X  		– 349</a:t>
            </a:r>
          </a:p>
          <a:p>
            <a:r>
              <a:rPr lang="fi-FI" dirty="0">
                <a:solidFill>
                  <a:schemeClr val="bg2"/>
                </a:solidFill>
                <a:latin typeface="Neue Haas Unica W1G" panose="020B0504030206020203" pitchFamily="34" charset="0"/>
              </a:rPr>
              <a:t>YouTube		+ 826</a:t>
            </a:r>
          </a:p>
          <a:p>
            <a:r>
              <a:rPr lang="fi-FI" dirty="0">
                <a:solidFill>
                  <a:schemeClr val="bg2"/>
                </a:solidFill>
                <a:latin typeface="Neue Haas Unica W1G" panose="020B0504030206020203" pitchFamily="34" charset="0"/>
              </a:rPr>
              <a:t>TikTok  		+ 2 307</a:t>
            </a:r>
          </a:p>
          <a:p>
            <a:r>
              <a:rPr lang="fi-FI" dirty="0">
                <a:solidFill>
                  <a:schemeClr val="bg2"/>
                </a:solidFill>
                <a:latin typeface="Neue Haas Unica W1G" panose="020B0504030206020203" pitchFamily="34" charset="0"/>
              </a:rPr>
              <a:t>LinkedIn  		+ 833</a:t>
            </a:r>
          </a:p>
          <a:p>
            <a:r>
              <a:rPr lang="fi-FI" dirty="0">
                <a:solidFill>
                  <a:schemeClr val="bg2"/>
                </a:solidFill>
                <a:latin typeface="Neue Haas Unica W1G" panose="020B0504030206020203" pitchFamily="34" charset="0"/>
              </a:rPr>
              <a:t>Threads  		+ 293</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4103509111"/>
              </p:ext>
            </p:extLst>
          </p:nvPr>
        </p:nvGraphicFramePr>
        <p:xfrm>
          <a:off x="502507" y="2067953"/>
          <a:ext cx="7096898" cy="421431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4">
            <a:extLst>
              <a:ext uri="{FF2B5EF4-FFF2-40B4-BE49-F238E27FC236}">
                <a16:creationId xmlns:a16="http://schemas.microsoft.com/office/drawing/2014/main" id="{5ABA7BFB-2EA2-514C-B721-5A905213B22E}"/>
              </a:ext>
            </a:extLst>
          </p:cNvPr>
          <p:cNvSpPr txBox="1">
            <a:spLocks/>
          </p:cNvSpPr>
          <p:nvPr/>
        </p:nvSpPr>
        <p:spPr>
          <a:xfrm>
            <a:off x="590843" y="1413805"/>
            <a:ext cx="6316394" cy="611944"/>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600" b="0" i="0" kern="1200">
                <a:solidFill>
                  <a:schemeClr val="bg1"/>
                </a:solidFill>
                <a:latin typeface="Neue Haas Unica W1G Light" panose="020B0404030206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2"/>
                </a:solidFill>
                <a:latin typeface="Neue Haas Unica W1G Light" panose="020B04040302060202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2"/>
                </a:solidFill>
                <a:latin typeface="Neue Haas Unica W1G Light" panose="020B040403020602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fi-FI" sz="1200" dirty="0">
                <a:solidFill>
                  <a:schemeClr val="accent1"/>
                </a:solidFill>
              </a:rPr>
              <a:t>Kaikkien seurattujen medioiden seuraajat ja tilaajat Facebookissa, Instagramissa, X:ssä, YouTubessa, TikTokissa, LinkedInissa ja Threadsissa. Päällekkäisyyksiä ei ole huomioitu.</a:t>
            </a:r>
          </a:p>
        </p:txBody>
      </p:sp>
    </p:spTree>
    <p:extLst>
      <p:ext uri="{BB962C8B-B14F-4D97-AF65-F5344CB8AC3E}">
        <p14:creationId xmlns:p14="http://schemas.microsoft.com/office/powerpoint/2010/main" val="35168034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654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603503" y="229201"/>
            <a:ext cx="6355081" cy="1142400"/>
          </a:xfrm>
        </p:spPr>
        <p:txBody>
          <a:bodyPr>
            <a:normAutofit/>
          </a:bodyPr>
          <a:lstStyle/>
          <a:p>
            <a:r>
              <a:rPr lang="fi-FI" dirty="0" err="1"/>
              <a:t>Aikakausmedioiden</a:t>
            </a:r>
            <a:r>
              <a:rPr lang="fi-FI" dirty="0"/>
              <a:t> sometilien määrä / heinäkuu 2026</a:t>
            </a:r>
            <a:endParaRPr lang="en-FI"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263559" y="1371601"/>
            <a:ext cx="3425934" cy="4663438"/>
          </a:xfrm>
        </p:spPr>
        <p:txBody>
          <a:bodyPr anchor="ctr">
            <a:normAutofit/>
          </a:bodyPr>
          <a:lstStyle/>
          <a:p>
            <a:pPr algn="ctr"/>
            <a:r>
              <a:rPr lang="fi-FI" sz="2000" dirty="0">
                <a:solidFill>
                  <a:schemeClr val="bg2"/>
                </a:solidFill>
                <a:latin typeface="Neue Haas Unica W1G Medium" panose="020B0504030206020203" pitchFamily="34" charset="0"/>
              </a:rPr>
              <a:t>Seurannassa oli mukana 174 aikakausmediaa, joilla oli käytössään yhteensä 450 sometiliä.</a:t>
            </a:r>
            <a:br>
              <a:rPr lang="fi-FI" sz="2000" dirty="0">
                <a:solidFill>
                  <a:schemeClr val="bg2"/>
                </a:solidFill>
                <a:latin typeface="Neue Haas Unica W1G Medium" panose="020B0504030206020203" pitchFamily="34" charset="0"/>
              </a:rPr>
            </a:br>
            <a:endParaRPr lang="fi-FI" sz="1000" dirty="0">
              <a:solidFill>
                <a:schemeClr val="bg2"/>
              </a:solidFill>
              <a:latin typeface="Neue Haas Unica W1G Medium" panose="020B0504030206020203" pitchFamily="34" charset="0"/>
            </a:endParaRPr>
          </a:p>
          <a:p>
            <a:pPr algn="ctr"/>
            <a:r>
              <a:rPr lang="fi-FI" sz="2000" dirty="0">
                <a:solidFill>
                  <a:schemeClr val="bg2"/>
                </a:solidFill>
                <a:latin typeface="Neue Haas Unica W1G Medium" panose="020B0504030206020203" pitchFamily="34" charset="0"/>
              </a:rPr>
              <a:t>Yhdellä aikakausmedialla on keskimäärin käytössään </a:t>
            </a:r>
          </a:p>
          <a:p>
            <a:pPr algn="ctr"/>
            <a:r>
              <a:rPr lang="fi-FI" sz="4000" b="1" dirty="0">
                <a:solidFill>
                  <a:schemeClr val="bg2"/>
                </a:solidFill>
                <a:latin typeface="Neue Haas Unica W1G" panose="020B0504030206020203" pitchFamily="34" charset="0"/>
              </a:rPr>
              <a:t>2,6</a:t>
            </a:r>
            <a:r>
              <a:rPr lang="fi-FI" sz="2000" b="1" dirty="0">
                <a:solidFill>
                  <a:schemeClr val="bg2"/>
                </a:solidFill>
                <a:latin typeface="Neue Haas Unica W1G" panose="020B0504030206020203" pitchFamily="34" charset="0"/>
              </a:rPr>
              <a:t> </a:t>
            </a:r>
            <a:br>
              <a:rPr lang="fi-FI" sz="2000" dirty="0">
                <a:solidFill>
                  <a:schemeClr val="bg2"/>
                </a:solidFill>
                <a:latin typeface="Neue Haas Unica W1G Medium" panose="020B0504030206020203" pitchFamily="34" charset="0"/>
              </a:rPr>
            </a:br>
            <a:r>
              <a:rPr lang="fi-FI" sz="2000" dirty="0">
                <a:solidFill>
                  <a:schemeClr val="bg2"/>
                </a:solidFill>
                <a:latin typeface="Neue Haas Unica W1G Medium" panose="020B0504030206020203" pitchFamily="34" charset="0"/>
              </a:rPr>
              <a:t>sometiliä.</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1943169060"/>
              </p:ext>
            </p:extLst>
          </p:nvPr>
        </p:nvGraphicFramePr>
        <p:xfrm>
          <a:off x="-1" y="1719777"/>
          <a:ext cx="7599405" cy="39670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7875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0" y="229201"/>
            <a:ext cx="7599405" cy="1142400"/>
          </a:xfrm>
        </p:spPr>
        <p:txBody>
          <a:bodyPr>
            <a:normAutofit/>
          </a:bodyPr>
          <a:lstStyle/>
          <a:p>
            <a:r>
              <a:rPr lang="fi-FI" dirty="0"/>
              <a:t>Yleisön keskimääräinen koko / </a:t>
            </a:r>
            <a:br>
              <a:rPr lang="fi-FI" dirty="0"/>
            </a:br>
            <a:r>
              <a:rPr lang="fi-FI" dirty="0"/>
              <a:t>heinäkuu 2026</a:t>
            </a:r>
            <a:endParaRPr lang="en-FI"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263559" y="1371601"/>
            <a:ext cx="3425934" cy="4663438"/>
          </a:xfrm>
        </p:spPr>
        <p:txBody>
          <a:bodyPr anchor="ctr">
            <a:normAutofit/>
          </a:bodyPr>
          <a:lstStyle/>
          <a:p>
            <a:pPr algn="ctr"/>
            <a:r>
              <a:rPr lang="fi-FI" sz="2000" b="1" dirty="0">
                <a:solidFill>
                  <a:schemeClr val="bg2"/>
                </a:solidFill>
                <a:latin typeface="Neue Haas Unica W1G" panose="020B0504030206020203" pitchFamily="34" charset="0"/>
              </a:rPr>
              <a:t>Yhdellä aikakausmedialla on eri somekanavissa yhteensä keskimäärin</a:t>
            </a:r>
            <a:br>
              <a:rPr lang="fi-FI" sz="2000" b="1" dirty="0">
                <a:solidFill>
                  <a:schemeClr val="bg2"/>
                </a:solidFill>
                <a:latin typeface="Neue Haas Unica W1G" panose="020B0504030206020203" pitchFamily="34" charset="0"/>
              </a:rPr>
            </a:br>
            <a:r>
              <a:rPr lang="fi-FI" sz="2000" b="1" dirty="0">
                <a:solidFill>
                  <a:schemeClr val="bg2"/>
                </a:solidFill>
                <a:latin typeface="Neue Haas Unica W1G" panose="020B0504030206020203" pitchFamily="34" charset="0"/>
              </a:rPr>
              <a:t>31 825</a:t>
            </a:r>
            <a:endParaRPr lang="fi-FI" sz="4000" b="1" dirty="0">
              <a:solidFill>
                <a:schemeClr val="bg2"/>
              </a:solidFill>
              <a:latin typeface="Neue Haas Unica W1G" panose="020B0504030206020203" pitchFamily="34" charset="0"/>
            </a:endParaRPr>
          </a:p>
          <a:p>
            <a:pPr algn="ctr"/>
            <a:r>
              <a:rPr lang="fi-FI" sz="2000" b="1" dirty="0">
                <a:solidFill>
                  <a:schemeClr val="bg2"/>
                </a:solidFill>
                <a:latin typeface="Neue Haas Unica W1G" panose="020B0504030206020203" pitchFamily="34" charset="0"/>
              </a:rPr>
              <a:t>seuraajaa.</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2306776865"/>
              </p:ext>
            </p:extLst>
          </p:nvPr>
        </p:nvGraphicFramePr>
        <p:xfrm>
          <a:off x="0" y="1719777"/>
          <a:ext cx="7599405" cy="39670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2452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1253565479"/>
              </p:ext>
            </p:extLst>
          </p:nvPr>
        </p:nvGraphicFramePr>
        <p:xfrm>
          <a:off x="712694" y="1924556"/>
          <a:ext cx="10515600" cy="421881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3">
            <a:extLst>
              <a:ext uri="{FF2B5EF4-FFF2-40B4-BE49-F238E27FC236}">
                <a16:creationId xmlns:a16="http://schemas.microsoft.com/office/drawing/2014/main" id="{3BB59EEA-1884-69AC-0F74-32C44455CAE6}"/>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kaikissa somekanavissa </a:t>
            </a:r>
            <a:br>
              <a:rPr lang="fi-FI" sz="3200" dirty="0"/>
            </a:br>
            <a:r>
              <a:rPr lang="fi-FI" sz="2600" b="1" dirty="0">
                <a:solidFill>
                  <a:schemeClr val="accent2"/>
                </a:solidFill>
                <a:latin typeface="Neue Haas Unica W1G" panose="020B0504030206020203" pitchFamily="34" charset="0"/>
              </a:rPr>
              <a:t>7/2025 – 7/2026</a:t>
            </a:r>
          </a:p>
        </p:txBody>
      </p:sp>
      <p:sp>
        <p:nvSpPr>
          <p:cNvPr id="6" name="TextBox 5">
            <a:extLst>
              <a:ext uri="{FF2B5EF4-FFF2-40B4-BE49-F238E27FC236}">
                <a16:creationId xmlns:a16="http://schemas.microsoft.com/office/drawing/2014/main" id="{ACE1A8BF-E1A6-BB33-FCE3-1CA73A83E78F}"/>
              </a:ext>
            </a:extLst>
          </p:cNvPr>
          <p:cNvSpPr txBox="1"/>
          <p:nvPr/>
        </p:nvSpPr>
        <p:spPr>
          <a:xfrm>
            <a:off x="1169894" y="1524446"/>
            <a:ext cx="10058400" cy="461665"/>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seuraajat ja kanavan tilaajat Facebookissa, Instagramissa, X:ssä, YouTubessa, TikTokissa, </a:t>
            </a:r>
            <a:r>
              <a:rPr lang="fi-FI" sz="1200" i="1" dirty="0" err="1">
                <a:solidFill>
                  <a:schemeClr val="accent1"/>
                </a:solidFill>
                <a:latin typeface="Neue Haas Unica W1G" panose="020B0504030206020203" pitchFamily="34" charset="0"/>
              </a:rPr>
              <a:t>LinkedInissa</a:t>
            </a:r>
            <a:r>
              <a:rPr lang="fi-FI" sz="1200" i="1" dirty="0">
                <a:solidFill>
                  <a:schemeClr val="accent1"/>
                </a:solidFill>
                <a:latin typeface="Neue Haas Unica W1G" panose="020B0504030206020203" pitchFamily="34" charset="0"/>
              </a:rPr>
              <a:t> ja </a:t>
            </a:r>
            <a:r>
              <a:rPr lang="fi-FI" sz="1200" i="1" dirty="0" err="1">
                <a:solidFill>
                  <a:schemeClr val="accent1"/>
                </a:solidFill>
                <a:latin typeface="Neue Haas Unica W1G" panose="020B0504030206020203" pitchFamily="34" charset="0"/>
              </a:rPr>
              <a:t>Threadsissa</a:t>
            </a:r>
            <a:r>
              <a:rPr lang="fi-FI" sz="1200" i="1" dirty="0">
                <a:solidFill>
                  <a:schemeClr val="accent1"/>
                </a:solidFill>
                <a:latin typeface="Neue Haas Unica W1G" panose="020B0504030206020203" pitchFamily="34" charset="0"/>
              </a:rPr>
              <a:t>. Päällekkäisyyksiä ei ole huomioitu.</a:t>
            </a:r>
          </a:p>
        </p:txBody>
      </p:sp>
    </p:spTree>
    <p:extLst>
      <p:ext uri="{BB962C8B-B14F-4D97-AF65-F5344CB8AC3E}">
        <p14:creationId xmlns:p14="http://schemas.microsoft.com/office/powerpoint/2010/main" val="4257341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2704071512"/>
              </p:ext>
            </p:extLst>
          </p:nvPr>
        </p:nvGraphicFramePr>
        <p:xfrm>
          <a:off x="712694" y="1801445"/>
          <a:ext cx="10515600" cy="4142155"/>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3">
            <a:extLst>
              <a:ext uri="{FF2B5EF4-FFF2-40B4-BE49-F238E27FC236}">
                <a16:creationId xmlns:a16="http://schemas.microsoft.com/office/drawing/2014/main" id="{25569B91-5351-0566-579D-73C5A6CACCC8}"/>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Facebookissa </a:t>
            </a:r>
            <a:br>
              <a:rPr lang="fi-FI" sz="3200" dirty="0"/>
            </a:br>
            <a:r>
              <a:rPr lang="fi-FI" sz="2600" b="1" dirty="0">
                <a:solidFill>
                  <a:schemeClr val="accent2"/>
                </a:solidFill>
                <a:latin typeface="Neue Haas Unica W1G" panose="020B0504030206020203" pitchFamily="34" charset="0"/>
              </a:rPr>
              <a:t>7/2025 – 7/2026</a:t>
            </a:r>
          </a:p>
        </p:txBody>
      </p:sp>
      <p:sp>
        <p:nvSpPr>
          <p:cNvPr id="9" name="TextBox 8">
            <a:extLst>
              <a:ext uri="{FF2B5EF4-FFF2-40B4-BE49-F238E27FC236}">
                <a16:creationId xmlns:a16="http://schemas.microsoft.com/office/drawing/2014/main" id="{965FCC0C-19E5-9B2B-8D64-6A98AC00799F}"/>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Facebook-sivujen seuraajat. Päällekkäisyyksiä ei ole huomioitu.</a:t>
            </a:r>
          </a:p>
        </p:txBody>
      </p:sp>
    </p:spTree>
    <p:extLst>
      <p:ext uri="{BB962C8B-B14F-4D97-AF65-F5344CB8AC3E}">
        <p14:creationId xmlns:p14="http://schemas.microsoft.com/office/powerpoint/2010/main" val="3113325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310157142"/>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3">
            <a:extLst>
              <a:ext uri="{FF2B5EF4-FFF2-40B4-BE49-F238E27FC236}">
                <a16:creationId xmlns:a16="http://schemas.microsoft.com/office/drawing/2014/main" id="{06B8B113-1EB0-DBE6-A6F4-C9BDF0433081}"/>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Instagramissa </a:t>
            </a:r>
            <a:br>
              <a:rPr lang="fi-FI" sz="3200" dirty="0"/>
            </a:br>
            <a:r>
              <a:rPr lang="fi-FI" sz="2600" b="1" dirty="0">
                <a:solidFill>
                  <a:schemeClr val="accent2"/>
                </a:solidFill>
                <a:latin typeface="Neue Haas Unica W1G" panose="020B0504030206020203" pitchFamily="34" charset="0"/>
              </a:rPr>
              <a:t>7/2025 – 7/2026</a:t>
            </a:r>
          </a:p>
        </p:txBody>
      </p:sp>
      <p:sp>
        <p:nvSpPr>
          <p:cNvPr id="6" name="TextBox 5">
            <a:extLst>
              <a:ext uri="{FF2B5EF4-FFF2-40B4-BE49-F238E27FC236}">
                <a16:creationId xmlns:a16="http://schemas.microsoft.com/office/drawing/2014/main" id="{9D2CE731-BA61-EEEB-24B2-F693812C54FE}"/>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Instagram-seuraajat. Päällekkäisyyksiä ei ole huomioitu.</a:t>
            </a:r>
          </a:p>
        </p:txBody>
      </p:sp>
    </p:spTree>
    <p:extLst>
      <p:ext uri="{BB962C8B-B14F-4D97-AF65-F5344CB8AC3E}">
        <p14:creationId xmlns:p14="http://schemas.microsoft.com/office/powerpoint/2010/main" val="2015413263"/>
      </p:ext>
    </p:extLst>
  </p:cSld>
  <p:clrMapOvr>
    <a:masterClrMapping/>
  </p:clrMapOvr>
</p:sld>
</file>

<file path=ppt/theme/theme1.xml><?xml version="1.0" encoding="utf-8"?>
<a:theme xmlns:a="http://schemas.openxmlformats.org/drawingml/2006/main" name="Office Theme">
  <a:themeElements>
    <a:clrScheme name="Aikakausmedia värit">
      <a:dk1>
        <a:srgbClr val="000000"/>
      </a:dk1>
      <a:lt1>
        <a:srgbClr val="FFFFFF"/>
      </a:lt1>
      <a:dk2>
        <a:srgbClr val="002649"/>
      </a:dk2>
      <a:lt2>
        <a:srgbClr val="FEFCFF"/>
      </a:lt2>
      <a:accent1>
        <a:srgbClr val="002649"/>
      </a:accent1>
      <a:accent2>
        <a:srgbClr val="FF6464"/>
      </a:accent2>
      <a:accent3>
        <a:srgbClr val="F3CF67"/>
      </a:accent3>
      <a:accent4>
        <a:srgbClr val="43FFED"/>
      </a:accent4>
      <a:accent5>
        <a:srgbClr val="00599E"/>
      </a:accent5>
      <a:accent6>
        <a:srgbClr val="B2B2B2"/>
      </a:accent6>
      <a:hlink>
        <a:srgbClr val="FF6464"/>
      </a:hlink>
      <a:folHlink>
        <a:srgbClr val="FF646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latin typeface="Neue Haas Unica W1G" panose="020B0504030206020203" pitchFamily="34" charset="0"/>
          </a:defRPr>
        </a:defPPr>
      </a:lstStyle>
    </a:txDef>
  </a:objectDefaults>
  <a:extraClrSchemeLst/>
  <a:extLst>
    <a:ext uri="{05A4C25C-085E-4340-85A3-A5531E510DB2}">
      <thm15:themeFamily xmlns:thm15="http://schemas.microsoft.com/office/thememl/2012/main" name="Aikakausmedia-presepohja" id="{27F49DBD-B064-444B-96FB-3C48DEE958D5}" vid="{92DBE8E4-D1B9-4240-B326-D810776610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3F551B6AE0A94F47AE516944E2F00FE5" ma:contentTypeVersion="8" ma:contentTypeDescription="Luo uusi asiakirja." ma:contentTypeScope="" ma:versionID="0b2d0627081c63db6a69bd3df2a8ae42">
  <xsd:schema xmlns:xsd="http://www.w3.org/2001/XMLSchema" xmlns:xs="http://www.w3.org/2001/XMLSchema" xmlns:p="http://schemas.microsoft.com/office/2006/metadata/properties" xmlns:ns2="b8458977-e6f2-40e9-9621-96f4298c6bbe" targetNamespace="http://schemas.microsoft.com/office/2006/metadata/properties" ma:root="true" ma:fieldsID="51fe2a09710c29757513715f4c2684b4" ns2:_="">
    <xsd:import namespace="b8458977-e6f2-40e9-9621-96f4298c6bb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458977-e6f2-40e9-9621-96f4298c6b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304110-C6AC-4B92-8A9D-4AE7E98349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458977-e6f2-40e9-9621-96f4298c6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BD3844-D0FB-414D-A452-15FC55E58783}">
  <ds:schemaRefs>
    <ds:schemaRef ds:uri="http://schemas.microsoft.com/sharepoint/v3/contenttype/forms"/>
  </ds:schemaRefs>
</ds:datastoreItem>
</file>

<file path=customXml/itemProps3.xml><?xml version="1.0" encoding="utf-8"?>
<ds:datastoreItem xmlns:ds="http://schemas.openxmlformats.org/officeDocument/2006/customXml" ds:itemID="{95B21824-3573-4170-BB97-352BE88B69B2}">
  <ds:schemaRef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b8458977-e6f2-40e9-9621-96f4298c6bbe"/>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24549</TotalTime>
  <Words>2652</Words>
  <Application>Microsoft Macintosh PowerPoint</Application>
  <PresentationFormat>Widescreen</PresentationFormat>
  <Paragraphs>809</Paragraphs>
  <Slides>40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Neue Haas Unica W1G Medium</vt:lpstr>
      <vt:lpstr>Neue Haas Unica Pro</vt:lpstr>
      <vt:lpstr>Canela Medium</vt:lpstr>
      <vt:lpstr>Clattering</vt:lpstr>
      <vt:lpstr>Arial</vt:lpstr>
      <vt:lpstr>Neue Haas Unica W1G</vt:lpstr>
      <vt:lpstr>Neue Haas Unica W1G Light</vt:lpstr>
      <vt:lpstr>Office Theme</vt:lpstr>
      <vt:lpstr>PowerPoint Presentation</vt:lpstr>
      <vt:lpstr>Seiska nousi somen suurimmaksi </vt:lpstr>
      <vt:lpstr>Aikakausmedioiden someyleisö /  heinäkuu 2026</vt:lpstr>
      <vt:lpstr>Aikakausmedioiden seuraajamäärä / heinäkuu 2026</vt:lpstr>
      <vt:lpstr>Aikakausmedioiden sometilien määrä / heinäkuu 2026</vt:lpstr>
      <vt:lpstr>Yleisön keskimääräinen koko /  heinäkuu 2026</vt:lpstr>
      <vt:lpstr>Yleisömäärä kaikissa somekanavissa  7/2025 – 7/2026</vt:lpstr>
      <vt:lpstr>Yleisömäärä Facebookissa  7/2025 – 7/2026</vt:lpstr>
      <vt:lpstr>Yleisömäärä Instagramissa  7/2025 – 7/2026</vt:lpstr>
      <vt:lpstr>Yleisömäärä X:ssä  7/2025 – 7/2026</vt:lpstr>
      <vt:lpstr>Yleisömäärä YouTubessa  7/2025 – 7/2026</vt:lpstr>
      <vt:lpstr>Yleisömäärä TikTokissa  7/2025 – 7/2026</vt:lpstr>
      <vt:lpstr>Yleisömäärä LinkedInissa  7/2025 – 7/2026</vt:lpstr>
      <vt:lpstr>Yleisömäärä Threadsissa  7/2025 – 7/2026</vt:lpstr>
      <vt:lpstr>Somen suurimmat</vt:lpstr>
      <vt:lpstr>Eniten seuraajia kaikissa kanavissa TOP 20 / heinäkuu 2026</vt:lpstr>
      <vt:lpstr>Eniten seuraajia Facebookissa TOP 20 / heinäkuu 2026</vt:lpstr>
      <vt:lpstr>Eniten seuraajia Instagramissa TOP 20 / heinäkuu 2026</vt:lpstr>
      <vt:lpstr>Eniten seuraajia X:ssä TOP 20 / heinäkuu 2026</vt:lpstr>
      <vt:lpstr>Eniten seuraajia YouTubessa ja TikTokissa TOP 10 /  heinäkuu 2026</vt:lpstr>
      <vt:lpstr>Eniten seuraajia LinkedInissa ja Threadsissa  TOP 10 /  heinäkuu 2026</vt:lpstr>
      <vt:lpstr>Eniten yleisöään  kasvattaneet</vt:lpstr>
      <vt:lpstr>Eniten uusia seuraajia kaikissa kanavissa TOP 20 / heinäkuu 2026</vt:lpstr>
      <vt:lpstr>Eniten uusia seuraajia Facebookissa TOP 10 / heinäkuu 2026</vt:lpstr>
      <vt:lpstr>Eniten uusia seuraajia Instagramissa TOP 10 / heinäkuu 2026</vt:lpstr>
      <vt:lpstr>Eniten uusia seuraajia X:ssä TOP 10 / heinäkuu 2026</vt:lpstr>
      <vt:lpstr>Eniten uusia seuraajia YouTubessa TOP 10 / heinäkuu 2026</vt:lpstr>
      <vt:lpstr>Eniten uusia seuraajia Tiktokissa TOP 10 / heinäkuu 2026</vt:lpstr>
      <vt:lpstr>Eniten uusia seuraajia Threadsissa  TOP 5 / heinäkuu 2026</vt:lpstr>
      <vt:lpstr>Eniten uusia seuraajia Linkedinissa TOP 5 / heinäkuu 2026</vt:lpstr>
      <vt:lpstr>Seuratut mediat</vt:lpstr>
      <vt:lpstr>Seurannassa olleet mediat (174 kpl) / heinäkuu 2026</vt:lpstr>
      <vt:lpstr>Seurannassa olleet mediat (174 kpl) / heinäkuu 2026</vt:lpstr>
      <vt:lpstr>Seurantaan lisätyt ja siitä poistuneet kanavat / heinäkuu 2026</vt:lpstr>
      <vt:lpstr>Ajankohtaista  aikakausmedioista</vt:lpstr>
      <vt:lpstr>Aikakausmedian vuoden 2026 tutkimusapurahat ovat pian haettavissa</vt:lpstr>
      <vt:lpstr>Päätoimittaja Marja Pemberton: "Yliopisto-lehti on tutkimusmaailman Yleisradio"</vt:lpstr>
      <vt:lpstr>Reutersin Digital News -raportti: Tekoäly muuttaa uutisten käyttöä myös Suomessa</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Aikakausmedia</dc:creator>
  <cp:keywords/>
  <dc:description/>
  <cp:lastModifiedBy>Anniina Nissinen</cp:lastModifiedBy>
  <cp:revision>991</cp:revision>
  <dcterms:created xsi:type="dcterms:W3CDTF">2021-01-05T09:04:45Z</dcterms:created>
  <dcterms:modified xsi:type="dcterms:W3CDTF">2026-08-05T11:41:46Z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0x0101003F551B6AE0A94F47AE516944E2F00FE5</vt:lpwstr>
  </property>
</Properties>
</file>