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8.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9.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0.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44"/>
  </p:notesMasterIdLst>
  <p:handoutMasterIdLst>
    <p:handoutMasterId r:id="rId45"/>
  </p:handoutMasterIdLst>
  <p:sldIdLst>
    <p:sldId id="1310" r:id="rId5"/>
    <p:sldId id="1258" r:id="rId6"/>
    <p:sldId id="1259" r:id="rId7"/>
    <p:sldId id="1260" r:id="rId8"/>
    <p:sldId id="1261" r:id="rId9"/>
    <p:sldId id="1262" r:id="rId10"/>
    <p:sldId id="1263" r:id="rId11"/>
    <p:sldId id="1264" r:id="rId12"/>
    <p:sldId id="1265" r:id="rId13"/>
    <p:sldId id="1266" r:id="rId14"/>
    <p:sldId id="1267" r:id="rId15"/>
    <p:sldId id="1269" r:id="rId16"/>
    <p:sldId id="1288" r:id="rId17"/>
    <p:sldId id="1295" r:id="rId18"/>
    <p:sldId id="1270" r:id="rId19"/>
    <p:sldId id="1203" r:id="rId20"/>
    <p:sldId id="1204" r:id="rId21"/>
    <p:sldId id="1205" r:id="rId22"/>
    <p:sldId id="1206" r:id="rId23"/>
    <p:sldId id="1207" r:id="rId24"/>
    <p:sldId id="1289" r:id="rId25"/>
    <p:sldId id="1271" r:id="rId26"/>
    <p:sldId id="1272" r:id="rId27"/>
    <p:sldId id="1273" r:id="rId28"/>
    <p:sldId id="1274" r:id="rId29"/>
    <p:sldId id="1275" r:id="rId30"/>
    <p:sldId id="1296" r:id="rId31"/>
    <p:sldId id="1297" r:id="rId32"/>
    <p:sldId id="1298" r:id="rId33"/>
    <p:sldId id="1299" r:id="rId34"/>
    <p:sldId id="1276" r:id="rId35"/>
    <p:sldId id="1277" r:id="rId36"/>
    <p:sldId id="1278" r:id="rId37"/>
    <p:sldId id="1280" r:id="rId38"/>
    <p:sldId id="1281" r:id="rId39"/>
    <p:sldId id="1307" r:id="rId40"/>
    <p:sldId id="1306" r:id="rId41"/>
    <p:sldId id="1285" r:id="rId42"/>
    <p:sldId id="1286" r:id="rId43"/>
  </p:sldIdLst>
  <p:sldSz cx="12192000" cy="6858000"/>
  <p:notesSz cx="6858000" cy="9144000"/>
  <p:embeddedFontLst>
    <p:embeddedFont>
      <p:font typeface="Canela Medium" pitchFamily="2" charset="77"/>
      <p:regular r:id="rId46"/>
    </p:embeddedFont>
    <p:embeddedFont>
      <p:font typeface="Clattering" pitchFamily="2" charset="0"/>
      <p:regular r:id="rId47"/>
    </p:embeddedFont>
    <p:embeddedFont>
      <p:font typeface="Neue Haas Unica Pro" panose="020B0504030206020203" pitchFamily="34" charset="77"/>
      <p:regular r:id="rId48"/>
      <p:bold r:id="rId49"/>
      <p:italic r:id="rId50"/>
      <p:boldItalic r:id="rId51"/>
    </p:embeddedFont>
    <p:embeddedFont>
      <p:font typeface="Neue Haas Unica Pro Medium" panose="020B0504030206020203" pitchFamily="34" charset="77"/>
      <p:regular r:id="rId52"/>
      <p:italic r:id="rId53"/>
    </p:embeddedFont>
    <p:embeddedFont>
      <p:font typeface="Neue Haas Unica W1G" panose="020B0404030206020203" pitchFamily="34" charset="0"/>
      <p:regular r:id="rId54"/>
      <p:bold r:id="rId55"/>
      <p:italic r:id="rId56"/>
      <p:boldItalic r:id="rId57"/>
    </p:embeddedFont>
    <p:embeddedFont>
      <p:font typeface="Neue Haas Unica W1G Light" panose="020B0404030206020203" pitchFamily="34" charset="0"/>
      <p:regular r:id="rId58"/>
      <p:italic r:id="rId59"/>
    </p:embeddedFont>
    <p:embeddedFont>
      <p:font typeface="Neue Haas Unica W1G Medium" panose="020B0404030206020203" pitchFamily="34" charset="0"/>
      <p:regular r:id="rId60"/>
      <p:italic r:id="rId61"/>
    </p:embeddedFont>
  </p:embeddedFontLst>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649"/>
    <a:srgbClr val="0E2649"/>
    <a:srgbClr val="D1D1D1"/>
    <a:srgbClr val="FFC1C1"/>
    <a:srgbClr val="FF6464"/>
    <a:srgbClr val="D9D9D9"/>
    <a:srgbClr val="9CFFF8"/>
    <a:srgbClr val="F4CF67"/>
    <a:srgbClr val="FFF6FA"/>
    <a:srgbClr val="F5F4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50" autoAdjust="0"/>
    <p:restoredTop sz="96164" autoAdjust="0"/>
  </p:normalViewPr>
  <p:slideViewPr>
    <p:cSldViewPr snapToGrid="0" snapToObjects="1">
      <p:cViewPr varScale="1">
        <p:scale>
          <a:sx n="102" d="100"/>
          <a:sy n="102" d="100"/>
        </p:scale>
        <p:origin x="216" y="616"/>
      </p:cViewPr>
      <p:guideLst/>
    </p:cSldViewPr>
  </p:slideViewPr>
  <p:notesTextViewPr>
    <p:cViewPr>
      <p:scale>
        <a:sx n="75" d="100"/>
        <a:sy n="75" d="100"/>
      </p:scale>
      <p:origin x="0" y="0"/>
    </p:cViewPr>
  </p:notesTextViewPr>
  <p:sorterViewPr>
    <p:cViewPr>
      <p:scale>
        <a:sx n="80" d="100"/>
        <a:sy n="80" d="100"/>
      </p:scale>
      <p:origin x="0" y="0"/>
    </p:cViewPr>
  </p:sorterViewPr>
  <p:notesViewPr>
    <p:cSldViewPr snapToGrid="0" snapToObjects="1">
      <p:cViewPr varScale="1">
        <p:scale>
          <a:sx n="135" d="100"/>
          <a:sy n="135" d="100"/>
        </p:scale>
        <p:origin x="3560"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3" Type="http://schemas.openxmlformats.org/officeDocument/2006/relationships/font" Target="fonts/font8.fntdata"/><Relationship Id="rId58" Type="http://schemas.openxmlformats.org/officeDocument/2006/relationships/font" Target="fonts/font13.fntdata"/><Relationship Id="rId5" Type="http://schemas.openxmlformats.org/officeDocument/2006/relationships/slide" Target="slides/slide1.xml"/><Relationship Id="rId61" Type="http://schemas.openxmlformats.org/officeDocument/2006/relationships/font" Target="fonts/font16.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3.fntdata"/><Relationship Id="rId56" Type="http://schemas.openxmlformats.org/officeDocument/2006/relationships/font" Target="fonts/font11.fntdata"/><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6.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1.fntdata"/><Relationship Id="rId59" Type="http://schemas.openxmlformats.org/officeDocument/2006/relationships/font" Target="fonts/font14.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9.fntdata"/><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310410486084113"/>
          <c:y val="0.20910698454671905"/>
          <c:w val="0.50136964670260364"/>
          <c:h val="0.77371865972276088"/>
        </c:manualLayout>
      </c:layout>
      <c:doughnutChart>
        <c:varyColors val="1"/>
        <c:ser>
          <c:idx val="0"/>
          <c:order val="0"/>
          <c:tx>
            <c:strRef>
              <c:f>Sheet1!$B$2</c:f>
              <c:strCache>
                <c:ptCount val="1"/>
                <c:pt idx="0">
                  <c:v>2 708 317</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140B-734D-93E7-21C5B1CA5F1D}"/>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140B-734D-93E7-21C5B1CA5F1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40B-734D-93E7-21C5B1CA5F1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40B-734D-93E7-21C5B1CA5F1D}"/>
              </c:ext>
            </c:extLst>
          </c:dPt>
          <c:dPt>
            <c:idx val="4"/>
            <c:bubble3D val="0"/>
            <c:spPr>
              <a:solidFill>
                <a:schemeClr val="tx1"/>
              </a:solidFill>
              <a:ln w="19050">
                <a:solidFill>
                  <a:schemeClr val="lt1"/>
                </a:solidFill>
              </a:ln>
              <a:effectLst/>
            </c:spPr>
            <c:extLst>
              <c:ext xmlns:c16="http://schemas.microsoft.com/office/drawing/2014/chart" uri="{C3380CC4-5D6E-409C-BE32-E72D297353CC}">
                <c16:uniqueId val="{00000009-F2A1-F046-A0A2-3730BFE713C2}"/>
              </c:ext>
            </c:extLst>
          </c:dPt>
          <c:dPt>
            <c:idx val="5"/>
            <c:bubble3D val="0"/>
            <c:spPr>
              <a:solidFill>
                <a:schemeClr val="accent2">
                  <a:lumMod val="20000"/>
                  <a:lumOff val="80000"/>
                </a:schemeClr>
              </a:solidFill>
              <a:ln w="19050">
                <a:solidFill>
                  <a:schemeClr val="lt1"/>
                </a:solidFill>
              </a:ln>
              <a:effectLst/>
            </c:spPr>
            <c:extLst>
              <c:ext xmlns:c16="http://schemas.microsoft.com/office/drawing/2014/chart" uri="{C3380CC4-5D6E-409C-BE32-E72D297353CC}">
                <c16:uniqueId val="{0000000B-B715-4D6D-A322-ED98AB6F2DBC}"/>
              </c:ext>
            </c:extLst>
          </c:dPt>
          <c:dPt>
            <c:idx val="6"/>
            <c:bubble3D val="0"/>
            <c:spPr>
              <a:solidFill>
                <a:schemeClr val="accent6"/>
              </a:solidFill>
              <a:ln w="19050">
                <a:solidFill>
                  <a:schemeClr val="lt1"/>
                </a:solidFill>
              </a:ln>
              <a:effectLst/>
            </c:spPr>
            <c:extLst>
              <c:ext xmlns:c16="http://schemas.microsoft.com/office/drawing/2014/chart" uri="{C3380CC4-5D6E-409C-BE32-E72D297353CC}">
                <c16:uniqueId val="{0000000D-AD71-4A10-95CA-A8F89AAADCB0}"/>
              </c:ext>
            </c:extLst>
          </c:dPt>
          <c:dLbls>
            <c:dLbl>
              <c:idx val="0"/>
              <c:layout>
                <c:manualLayout>
                  <c:x val="0.1654471632976528"/>
                  <c:y val="-1.2858382743611728E-3"/>
                </c:manualLayout>
              </c:layout>
              <c:showLegendKey val="1"/>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40B-734D-93E7-21C5B1CA5F1D}"/>
                </c:ext>
              </c:extLst>
            </c:dLbl>
            <c:dLbl>
              <c:idx val="1"/>
              <c:layout>
                <c:manualLayout>
                  <c:x val="-0.17046071370061208"/>
                  <c:y val="9.2045063635998015E-2"/>
                </c:manualLayout>
              </c:layout>
              <c:showLegendKey val="1"/>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40B-734D-93E7-21C5B1CA5F1D}"/>
                </c:ext>
              </c:extLst>
            </c:dLbl>
            <c:dLbl>
              <c:idx val="2"/>
              <c:layout>
                <c:manualLayout>
                  <c:x val="-0.19552846571540802"/>
                  <c:y val="6.6076962612536816E-2"/>
                </c:manualLayout>
              </c:layout>
              <c:showLegendKey val="1"/>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40B-734D-93E7-21C5B1CA5F1D}"/>
                </c:ext>
              </c:extLst>
            </c:dLbl>
            <c:dLbl>
              <c:idx val="3"/>
              <c:layout>
                <c:manualLayout>
                  <c:x val="-0.25151317767641018"/>
                  <c:y val="-3.1621142411690076E-2"/>
                </c:manualLayout>
              </c:layout>
              <c:showLegendKey val="1"/>
              <c:showVal val="0"/>
              <c:showCatName val="1"/>
              <c:showSerName val="0"/>
              <c:showPercent val="1"/>
              <c:showBubbleSize val="0"/>
              <c:extLst>
                <c:ext xmlns:c15="http://schemas.microsoft.com/office/drawing/2012/chart" uri="{CE6537A1-D6FC-4f65-9D91-7224C49458BB}">
                  <c15:layout>
                    <c:manualLayout>
                      <c:w val="0.21030264869420695"/>
                      <c:h val="0.15526673532244012"/>
                    </c:manualLayout>
                  </c15:layout>
                </c:ext>
                <c:ext xmlns:c16="http://schemas.microsoft.com/office/drawing/2014/chart" uri="{C3380CC4-5D6E-409C-BE32-E72D297353CC}">
                  <c16:uniqueId val="{00000007-140B-734D-93E7-21C5B1CA5F1D}"/>
                </c:ext>
              </c:extLst>
            </c:dLbl>
            <c:dLbl>
              <c:idx val="4"/>
              <c:layout>
                <c:manualLayout>
                  <c:x val="-0.15876242942704066"/>
                  <c:y val="-0.15772358344924567"/>
                </c:manualLayout>
              </c:layout>
              <c:showLegendKey val="1"/>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2A1-F046-A0A2-3730BFE713C2}"/>
                </c:ext>
              </c:extLst>
            </c:dLbl>
            <c:dLbl>
              <c:idx val="5"/>
              <c:layout>
                <c:manualLayout>
                  <c:x val="-3.2588077619234726E-2"/>
                  <c:y val="-0.19304205898537211"/>
                </c:manualLayout>
              </c:layout>
              <c:showLegendKey val="1"/>
              <c:showVal val="0"/>
              <c:showCatName val="1"/>
              <c:showSerName val="0"/>
              <c:showPercent val="1"/>
              <c:showBubbleSize val="0"/>
              <c:extLst>
                <c:ext xmlns:c15="http://schemas.microsoft.com/office/drawing/2012/chart" uri="{CE6537A1-D6FC-4f65-9D91-7224C49458BB}">
                  <c15:layout>
                    <c:manualLayout>
                      <c:w val="0.14083984206658284"/>
                      <c:h val="0.15526673532244012"/>
                    </c:manualLayout>
                  </c15:layout>
                </c:ext>
                <c:ext xmlns:c16="http://schemas.microsoft.com/office/drawing/2014/chart" uri="{C3380CC4-5D6E-409C-BE32-E72D297353CC}">
                  <c16:uniqueId val="{0000000B-B715-4D6D-A322-ED98AB6F2DBC}"/>
                </c:ext>
              </c:extLst>
            </c:dLbl>
            <c:dLbl>
              <c:idx val="6"/>
              <c:layout>
                <c:manualLayout>
                  <c:x val="0.15040651208877537"/>
                  <c:y val="-0.18993200976720725"/>
                </c:manualLayout>
              </c:layout>
              <c:showLegendKey val="1"/>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AD71-4A10-95CA-A8F89AAADCB0}"/>
                </c:ext>
              </c:extLst>
            </c:dLbl>
            <c:numFmt formatCode="0.0\ %" sourceLinked="0"/>
            <c:spPr>
              <a:noFill/>
              <a:ln>
                <a:noFill/>
              </a:ln>
              <a:effectLst/>
            </c:spPr>
            <c:txPr>
              <a:bodyPr rot="0" spcFirstLastPara="1" vertOverflow="ellipsis" vert="horz" wrap="square" lIns="38100" tIns="19050" rIns="38100" bIns="19050" anchor="ctr" anchorCtr="0">
                <a:spAutoFit/>
              </a:bodyPr>
              <a:lstStyle/>
              <a:p>
                <a:pPr algn="ctr">
                  <a:defRPr sz="1600" b="0" i="0" u="none" strike="noStrike" kern="1200" baseline="0">
                    <a:solidFill>
                      <a:schemeClr val="tx2"/>
                    </a:solidFill>
                    <a:latin typeface="Neue Haas Unica W1G Medium" panose="020B0504030206020203" pitchFamily="34" charset="0"/>
                    <a:ea typeface="+mn-ea"/>
                    <a:cs typeface="+mn-cs"/>
                  </a:defRPr>
                </a:pPr>
                <a:endParaRPr lang="fi-FI"/>
              </a:p>
            </c:txPr>
            <c:showLegendKey val="1"/>
            <c:showVal val="0"/>
            <c:showCatName val="1"/>
            <c:showSerName val="0"/>
            <c:showPercent val="1"/>
            <c:showBubbleSize val="0"/>
            <c:showLeaderLines val="1"/>
            <c:leaderLines>
              <c:spPr>
                <a:ln w="9525" cap="flat" cmpd="sng" algn="ctr">
                  <a:solidFill>
                    <a:schemeClr val="accent1"/>
                  </a:solidFill>
                  <a:prstDash val="dash"/>
                  <a:round/>
                </a:ln>
                <a:effectLst/>
              </c:spPr>
            </c:leaderLines>
            <c:extLst>
              <c:ext xmlns:c15="http://schemas.microsoft.com/office/drawing/2012/chart" uri="{CE6537A1-D6FC-4f65-9D91-7224C49458BB}"/>
            </c:extLst>
          </c:dLbls>
          <c:cat>
            <c:strRef>
              <c:f>Sheet1!$A$2:$A$8</c:f>
              <c:strCache>
                <c:ptCount val="7"/>
                <c:pt idx="0">
                  <c:v>Facebook</c:v>
                </c:pt>
                <c:pt idx="1">
                  <c:v>Instagram</c:v>
                </c:pt>
                <c:pt idx="2">
                  <c:v>X</c:v>
                </c:pt>
                <c:pt idx="3">
                  <c:v>YouTube</c:v>
                </c:pt>
                <c:pt idx="4">
                  <c:v>TikTok</c:v>
                </c:pt>
                <c:pt idx="5">
                  <c:v>LinkedIn</c:v>
                </c:pt>
                <c:pt idx="6">
                  <c:v>Threads</c:v>
                </c:pt>
              </c:strCache>
            </c:strRef>
          </c:cat>
          <c:val>
            <c:numRef>
              <c:f>Sheet1!$B$2:$B$8</c:f>
              <c:numCache>
                <c:formatCode>#,##0</c:formatCode>
                <c:ptCount val="7"/>
                <c:pt idx="0">
                  <c:v>2708317</c:v>
                </c:pt>
                <c:pt idx="1">
                  <c:v>1811806</c:v>
                </c:pt>
                <c:pt idx="2">
                  <c:v>493428</c:v>
                </c:pt>
                <c:pt idx="3">
                  <c:v>166301</c:v>
                </c:pt>
                <c:pt idx="4">
                  <c:v>162556</c:v>
                </c:pt>
                <c:pt idx="5">
                  <c:v>122571</c:v>
                </c:pt>
                <c:pt idx="6">
                  <c:v>96049</c:v>
                </c:pt>
              </c:numCache>
            </c:numRef>
          </c:val>
          <c:extLst>
            <c:ext xmlns:c16="http://schemas.microsoft.com/office/drawing/2014/chart" uri="{C3380CC4-5D6E-409C-BE32-E72D297353CC}">
              <c16:uniqueId val="{00000008-140B-734D-93E7-21C5B1CA5F1D}"/>
            </c:ext>
          </c:extLst>
        </c:ser>
        <c:dLbls>
          <c:showLegendKey val="0"/>
          <c:showVal val="1"/>
          <c:showCatName val="0"/>
          <c:showSerName val="0"/>
          <c:showPercent val="0"/>
          <c:showBubbleSize val="0"/>
          <c:showLeaderLines val="1"/>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i-FI"/>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24817068321005"/>
          <c:y val="0.12995098289270493"/>
          <c:w val="0.71851785572258009"/>
          <c:h val="0.63669558846034346"/>
        </c:manualLayout>
      </c:layout>
      <c:barChart>
        <c:barDir val="col"/>
        <c:grouping val="clustered"/>
        <c:varyColors val="0"/>
        <c:ser>
          <c:idx val="0"/>
          <c:order val="0"/>
          <c:tx>
            <c:strRef>
              <c:f>Sheet1!$B$1</c:f>
              <c:strCache>
                <c:ptCount val="1"/>
                <c:pt idx="0">
                  <c:v>Tiktok</c:v>
                </c:pt>
              </c:strCache>
            </c:strRef>
          </c:tx>
          <c:spPr>
            <a:solidFill>
              <a:schemeClr val="tx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2"/>
                    </a:solidFill>
                    <a:latin typeface="Neue Haas Unica W1G Medium" panose="020B0504030206020203" pitchFamily="34"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8/2025</c:v>
                </c:pt>
                <c:pt idx="1">
                  <c:v>9/2025</c:v>
                </c:pt>
                <c:pt idx="2">
                  <c:v>10/2025</c:v>
                </c:pt>
                <c:pt idx="3">
                  <c:v>11/2025</c:v>
                </c:pt>
                <c:pt idx="4">
                  <c:v>12/2025</c:v>
                </c:pt>
                <c:pt idx="5">
                  <c:v>1/2026</c:v>
                </c:pt>
                <c:pt idx="6">
                  <c:v>2/2026</c:v>
                </c:pt>
                <c:pt idx="7">
                  <c:v>3/2026</c:v>
                </c:pt>
                <c:pt idx="8">
                  <c:v>4/2026</c:v>
                </c:pt>
                <c:pt idx="9">
                  <c:v>5/2026</c:v>
                </c:pt>
                <c:pt idx="10">
                  <c:v>6/2026</c:v>
                </c:pt>
                <c:pt idx="11">
                  <c:v>7/2026</c:v>
                </c:pt>
                <c:pt idx="12">
                  <c:v>8/2026</c:v>
                </c:pt>
              </c:strCache>
            </c:strRef>
          </c:cat>
          <c:val>
            <c:numRef>
              <c:f>Sheet1!$B$2:$B$14</c:f>
              <c:numCache>
                <c:formatCode>#,##0</c:formatCode>
                <c:ptCount val="13"/>
                <c:pt idx="0">
                  <c:v>141229</c:v>
                </c:pt>
                <c:pt idx="1">
                  <c:v>143257</c:v>
                </c:pt>
                <c:pt idx="2">
                  <c:v>145617</c:v>
                </c:pt>
                <c:pt idx="3">
                  <c:v>148431</c:v>
                </c:pt>
                <c:pt idx="4">
                  <c:v>150767</c:v>
                </c:pt>
                <c:pt idx="5">
                  <c:v>148401</c:v>
                </c:pt>
                <c:pt idx="6">
                  <c:v>151059</c:v>
                </c:pt>
                <c:pt idx="7">
                  <c:v>153269</c:v>
                </c:pt>
                <c:pt idx="8">
                  <c:v>155376</c:v>
                </c:pt>
                <c:pt idx="9">
                  <c:v>157067</c:v>
                </c:pt>
                <c:pt idx="10">
                  <c:v>158974</c:v>
                </c:pt>
                <c:pt idx="11">
                  <c:v>161281</c:v>
                </c:pt>
                <c:pt idx="12">
                  <c:v>162556</c:v>
                </c:pt>
              </c:numCache>
            </c:numRef>
          </c:val>
          <c:extLst>
            <c:ext xmlns:c16="http://schemas.microsoft.com/office/drawing/2014/chart" uri="{C3380CC4-5D6E-409C-BE32-E72D297353CC}">
              <c16:uniqueId val="{00000000-0475-5449-96BE-C70CF79F4F3C}"/>
            </c:ext>
          </c:extLst>
        </c:ser>
        <c:dLbls>
          <c:showLegendKey val="0"/>
          <c:showVal val="0"/>
          <c:showCatName val="0"/>
          <c:showSerName val="0"/>
          <c:showPercent val="0"/>
          <c:showBubbleSize val="0"/>
        </c:dLbls>
        <c:gapWidth val="150"/>
        <c:axId val="1890891712"/>
        <c:axId val="1869618640"/>
      </c:barChart>
      <c:catAx>
        <c:axId val="1890891712"/>
        <c:scaling>
          <c:orientation val="minMax"/>
        </c:scaling>
        <c:delete val="0"/>
        <c:axPos val="b"/>
        <c:numFmt formatCode="mm\/yyyy" sourceLinked="0"/>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69618640"/>
        <c:crosses val="autoZero"/>
        <c:auto val="1"/>
        <c:lblAlgn val="ctr"/>
        <c:lblOffset val="100"/>
        <c:noMultiLvlLbl val="1"/>
      </c:catAx>
      <c:valAx>
        <c:axId val="1869618640"/>
        <c:scaling>
          <c:orientation val="minMax"/>
          <c:min val="100000"/>
        </c:scaling>
        <c:delete val="0"/>
        <c:axPos val="l"/>
        <c:majorGridlines>
          <c:spPr>
            <a:ln w="12700" cap="rnd" cmpd="sng" algn="ctr">
              <a:solidFill>
                <a:schemeClr val="bg1">
                  <a:lumMod val="85000"/>
                </a:schemeClr>
              </a:solidFill>
              <a:prstDash val="dash"/>
              <a:round/>
            </a:ln>
            <a:effectLst/>
          </c:spPr>
        </c:majorGridlines>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90891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0" i="0">
          <a:solidFill>
            <a:schemeClr val="tx2"/>
          </a:solidFill>
          <a:latin typeface="Neue Haas Unica W1G Medium" panose="020B0504030206020203" pitchFamily="34" charset="0"/>
        </a:defRPr>
      </a:pPr>
      <a:endParaRPr lang="fi-FI"/>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24817068321005"/>
          <c:y val="0.12995098289270493"/>
          <c:w val="0.71851785572258009"/>
          <c:h val="0.63669558846034346"/>
        </c:manualLayout>
      </c:layout>
      <c:barChart>
        <c:barDir val="col"/>
        <c:grouping val="clustered"/>
        <c:varyColors val="0"/>
        <c:ser>
          <c:idx val="0"/>
          <c:order val="0"/>
          <c:tx>
            <c:strRef>
              <c:f>Sheet1!$B$1</c:f>
              <c:strCache>
                <c:ptCount val="1"/>
                <c:pt idx="0">
                  <c:v>LinkedIn</c:v>
                </c:pt>
              </c:strCache>
            </c:strRef>
          </c:tx>
          <c:spPr>
            <a:solidFill>
              <a:schemeClr val="accent2">
                <a:lumMod val="40000"/>
                <a:lumOff val="60000"/>
              </a:schemeClr>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2"/>
                    </a:solidFill>
                    <a:latin typeface="Neue Haas Unica W1G Medium" panose="020B0504030206020203" pitchFamily="34"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8/2025</c:v>
                </c:pt>
                <c:pt idx="1">
                  <c:v>9/2025</c:v>
                </c:pt>
                <c:pt idx="2">
                  <c:v>10/2025</c:v>
                </c:pt>
                <c:pt idx="3">
                  <c:v>11/2025</c:v>
                </c:pt>
                <c:pt idx="4">
                  <c:v>12/2025</c:v>
                </c:pt>
                <c:pt idx="5">
                  <c:v>1/2026</c:v>
                </c:pt>
                <c:pt idx="6">
                  <c:v>2/2026</c:v>
                </c:pt>
                <c:pt idx="7">
                  <c:v>3/2026</c:v>
                </c:pt>
                <c:pt idx="8">
                  <c:v>4/2026</c:v>
                </c:pt>
                <c:pt idx="9">
                  <c:v>5/2026</c:v>
                </c:pt>
                <c:pt idx="10">
                  <c:v>6/2026</c:v>
                </c:pt>
                <c:pt idx="11">
                  <c:v>7/2026</c:v>
                </c:pt>
                <c:pt idx="12">
                  <c:v>8/2026</c:v>
                </c:pt>
              </c:strCache>
            </c:strRef>
          </c:cat>
          <c:val>
            <c:numRef>
              <c:f>Sheet1!$B$2:$B$14</c:f>
              <c:numCache>
                <c:formatCode>#,##0</c:formatCode>
                <c:ptCount val="13"/>
                <c:pt idx="0">
                  <c:v>97240</c:v>
                </c:pt>
                <c:pt idx="1">
                  <c:v>98235</c:v>
                </c:pt>
                <c:pt idx="2">
                  <c:v>99426</c:v>
                </c:pt>
                <c:pt idx="3">
                  <c:v>100619</c:v>
                </c:pt>
                <c:pt idx="4">
                  <c:v>101620</c:v>
                </c:pt>
                <c:pt idx="5">
                  <c:v>114068</c:v>
                </c:pt>
                <c:pt idx="6">
                  <c:v>115388</c:v>
                </c:pt>
                <c:pt idx="7">
                  <c:v>116708</c:v>
                </c:pt>
                <c:pt idx="8">
                  <c:v>117845</c:v>
                </c:pt>
                <c:pt idx="9">
                  <c:v>119158</c:v>
                </c:pt>
                <c:pt idx="10">
                  <c:v>120397</c:v>
                </c:pt>
                <c:pt idx="11">
                  <c:v>121230</c:v>
                </c:pt>
                <c:pt idx="12">
                  <c:v>122571</c:v>
                </c:pt>
              </c:numCache>
            </c:numRef>
          </c:val>
          <c:extLst>
            <c:ext xmlns:c16="http://schemas.microsoft.com/office/drawing/2014/chart" uri="{C3380CC4-5D6E-409C-BE32-E72D297353CC}">
              <c16:uniqueId val="{00000000-D827-1747-B990-BA326EEA4CCD}"/>
            </c:ext>
          </c:extLst>
        </c:ser>
        <c:dLbls>
          <c:showLegendKey val="0"/>
          <c:showVal val="0"/>
          <c:showCatName val="0"/>
          <c:showSerName val="0"/>
          <c:showPercent val="0"/>
          <c:showBubbleSize val="0"/>
        </c:dLbls>
        <c:gapWidth val="150"/>
        <c:axId val="1890891712"/>
        <c:axId val="1869618640"/>
      </c:barChart>
      <c:catAx>
        <c:axId val="1890891712"/>
        <c:scaling>
          <c:orientation val="minMax"/>
        </c:scaling>
        <c:delete val="0"/>
        <c:axPos val="b"/>
        <c:numFmt formatCode="mm\/yyyy" sourceLinked="0"/>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69618640"/>
        <c:crosses val="autoZero"/>
        <c:auto val="1"/>
        <c:lblAlgn val="ctr"/>
        <c:lblOffset val="100"/>
        <c:noMultiLvlLbl val="1"/>
      </c:catAx>
      <c:valAx>
        <c:axId val="1869618640"/>
        <c:scaling>
          <c:orientation val="minMax"/>
          <c:min val="80000"/>
        </c:scaling>
        <c:delete val="0"/>
        <c:axPos val="l"/>
        <c:majorGridlines>
          <c:spPr>
            <a:ln w="12700" cap="rnd" cmpd="sng" algn="ctr">
              <a:solidFill>
                <a:schemeClr val="bg1">
                  <a:lumMod val="85000"/>
                </a:schemeClr>
              </a:solidFill>
              <a:prstDash val="dash"/>
              <a:round/>
            </a:ln>
            <a:effectLst/>
          </c:spPr>
        </c:majorGridlines>
        <c:numFmt formatCode="#,##0" sourceLinked="0"/>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90891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0" i="0">
          <a:solidFill>
            <a:schemeClr val="tx2"/>
          </a:solidFill>
          <a:latin typeface="Neue Haas Unica W1G Medium" panose="020B0504030206020203" pitchFamily="34" charset="0"/>
        </a:defRPr>
      </a:pPr>
      <a:endParaRPr lang="fi-FI"/>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24817068321005"/>
          <c:y val="0.12995098289270493"/>
          <c:w val="0.71851785572258009"/>
          <c:h val="0.63669558846034346"/>
        </c:manualLayout>
      </c:layout>
      <c:barChart>
        <c:barDir val="col"/>
        <c:grouping val="clustered"/>
        <c:varyColors val="0"/>
        <c:ser>
          <c:idx val="0"/>
          <c:order val="0"/>
          <c:tx>
            <c:strRef>
              <c:f>Sheet1!$B$1</c:f>
              <c:strCache>
                <c:ptCount val="1"/>
                <c:pt idx="0">
                  <c:v>Threads</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2"/>
                    </a:solidFill>
                    <a:latin typeface="Neue Haas Unica W1G Medium" panose="020B0504030206020203" pitchFamily="34"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8/2025</c:v>
                </c:pt>
                <c:pt idx="1">
                  <c:v>9/2025</c:v>
                </c:pt>
                <c:pt idx="2">
                  <c:v>10/2025</c:v>
                </c:pt>
                <c:pt idx="3">
                  <c:v>11/2025</c:v>
                </c:pt>
                <c:pt idx="4">
                  <c:v>12/2025</c:v>
                </c:pt>
                <c:pt idx="5">
                  <c:v>1/2026</c:v>
                </c:pt>
                <c:pt idx="6">
                  <c:v>2/2026</c:v>
                </c:pt>
                <c:pt idx="7">
                  <c:v>3/2026</c:v>
                </c:pt>
                <c:pt idx="8">
                  <c:v>4/2026</c:v>
                </c:pt>
                <c:pt idx="9">
                  <c:v>5/2026</c:v>
                </c:pt>
                <c:pt idx="10">
                  <c:v>6/2026</c:v>
                </c:pt>
                <c:pt idx="11">
                  <c:v>7/2026</c:v>
                </c:pt>
                <c:pt idx="12">
                  <c:v>8/2026</c:v>
                </c:pt>
              </c:strCache>
            </c:strRef>
          </c:cat>
          <c:val>
            <c:numRef>
              <c:f>Sheet1!$B$2:$B$14</c:f>
              <c:numCache>
                <c:formatCode>#,##0</c:formatCode>
                <c:ptCount val="13"/>
                <c:pt idx="0">
                  <c:v>87773</c:v>
                </c:pt>
                <c:pt idx="1">
                  <c:v>89293</c:v>
                </c:pt>
                <c:pt idx="2">
                  <c:v>89705</c:v>
                </c:pt>
                <c:pt idx="3">
                  <c:v>90363</c:v>
                </c:pt>
                <c:pt idx="4">
                  <c:v>91084</c:v>
                </c:pt>
                <c:pt idx="5">
                  <c:v>87972</c:v>
                </c:pt>
                <c:pt idx="6">
                  <c:v>89332</c:v>
                </c:pt>
                <c:pt idx="7">
                  <c:v>92071</c:v>
                </c:pt>
                <c:pt idx="8">
                  <c:v>94085</c:v>
                </c:pt>
                <c:pt idx="9">
                  <c:v>95085</c:v>
                </c:pt>
                <c:pt idx="10">
                  <c:v>95374</c:v>
                </c:pt>
                <c:pt idx="11">
                  <c:v>95667</c:v>
                </c:pt>
                <c:pt idx="12">
                  <c:v>96049</c:v>
                </c:pt>
              </c:numCache>
            </c:numRef>
          </c:val>
          <c:extLst>
            <c:ext xmlns:c16="http://schemas.microsoft.com/office/drawing/2014/chart" uri="{C3380CC4-5D6E-409C-BE32-E72D297353CC}">
              <c16:uniqueId val="{00000000-D827-1747-B990-BA326EEA4CCD}"/>
            </c:ext>
          </c:extLst>
        </c:ser>
        <c:dLbls>
          <c:showLegendKey val="0"/>
          <c:showVal val="0"/>
          <c:showCatName val="0"/>
          <c:showSerName val="0"/>
          <c:showPercent val="0"/>
          <c:showBubbleSize val="0"/>
        </c:dLbls>
        <c:gapWidth val="150"/>
        <c:axId val="1890891712"/>
        <c:axId val="1869618640"/>
      </c:barChart>
      <c:catAx>
        <c:axId val="1890891712"/>
        <c:scaling>
          <c:orientation val="minMax"/>
        </c:scaling>
        <c:delete val="0"/>
        <c:axPos val="b"/>
        <c:numFmt formatCode="mm\/yyyy" sourceLinked="0"/>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69618640"/>
        <c:crosses val="autoZero"/>
        <c:auto val="1"/>
        <c:lblAlgn val="ctr"/>
        <c:lblOffset val="100"/>
        <c:noMultiLvlLbl val="1"/>
      </c:catAx>
      <c:valAx>
        <c:axId val="1869618640"/>
        <c:scaling>
          <c:orientation val="minMax"/>
          <c:min val="70000"/>
        </c:scaling>
        <c:delete val="0"/>
        <c:axPos val="l"/>
        <c:majorGridlines>
          <c:spPr>
            <a:ln w="12700" cap="rnd" cmpd="sng" algn="ctr">
              <a:solidFill>
                <a:schemeClr val="bg1">
                  <a:lumMod val="85000"/>
                </a:schemeClr>
              </a:solidFill>
              <a:prstDash val="dash"/>
              <a:round/>
            </a:ln>
            <a:effectLst/>
          </c:spPr>
        </c:majorGridlines>
        <c:numFmt formatCode="#,##0" sourceLinked="0"/>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90891712"/>
        <c:crosses val="autoZero"/>
        <c:crossBetween val="between"/>
        <c:majorUnit val="50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0" i="0">
          <a:solidFill>
            <a:schemeClr val="tx2"/>
          </a:solidFill>
          <a:latin typeface="Neue Haas Unica W1G Medium" panose="020B0504030206020203" pitchFamily="34" charset="0"/>
        </a:defRPr>
      </a:pPr>
      <a:endParaRPr lang="fi-F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839135351811452"/>
          <c:y val="8.6377024944008007E-2"/>
          <c:w val="0.51822895016949655"/>
          <c:h val="0.83774559909858248"/>
        </c:manualLayout>
      </c:layout>
      <c:barChart>
        <c:barDir val="bar"/>
        <c:grouping val="clustered"/>
        <c:varyColors val="0"/>
        <c:ser>
          <c:idx val="0"/>
          <c:order val="0"/>
          <c:spPr>
            <a:solidFill>
              <a:schemeClr val="accent2"/>
            </a:solidFill>
            <a:ln w="19050">
              <a:noFill/>
            </a:ln>
            <a:effectLst/>
          </c:spPr>
          <c:invertIfNegative val="0"/>
          <c:dPt>
            <c:idx val="0"/>
            <c:invertIfNegative val="0"/>
            <c:bubble3D val="0"/>
            <c:spPr>
              <a:solidFill>
                <a:schemeClr val="accent1"/>
              </a:solidFill>
              <a:ln w="19050">
                <a:noFill/>
              </a:ln>
              <a:effectLst/>
            </c:spPr>
            <c:extLst>
              <c:ext xmlns:c16="http://schemas.microsoft.com/office/drawing/2014/chart" uri="{C3380CC4-5D6E-409C-BE32-E72D297353CC}">
                <c16:uniqueId val="{00000001-140B-734D-93E7-21C5B1CA5F1D}"/>
              </c:ext>
            </c:extLst>
          </c:dPt>
          <c:dPt>
            <c:idx val="1"/>
            <c:invertIfNegative val="0"/>
            <c:bubble3D val="0"/>
            <c:extLst>
              <c:ext xmlns:c16="http://schemas.microsoft.com/office/drawing/2014/chart" uri="{C3380CC4-5D6E-409C-BE32-E72D297353CC}">
                <c16:uniqueId val="{00000003-140B-734D-93E7-21C5B1CA5F1D}"/>
              </c:ext>
            </c:extLst>
          </c:dPt>
          <c:dPt>
            <c:idx val="2"/>
            <c:invertIfNegative val="0"/>
            <c:bubble3D val="0"/>
            <c:extLst>
              <c:ext xmlns:c16="http://schemas.microsoft.com/office/drawing/2014/chart" uri="{C3380CC4-5D6E-409C-BE32-E72D297353CC}">
                <c16:uniqueId val="{00000005-140B-734D-93E7-21C5B1CA5F1D}"/>
              </c:ext>
            </c:extLst>
          </c:dPt>
          <c:dPt>
            <c:idx val="3"/>
            <c:invertIfNegative val="0"/>
            <c:bubble3D val="0"/>
            <c:extLst>
              <c:ext xmlns:c16="http://schemas.microsoft.com/office/drawing/2014/chart" uri="{C3380CC4-5D6E-409C-BE32-E72D297353CC}">
                <c16:uniqueId val="{00000007-140B-734D-93E7-21C5B1CA5F1D}"/>
              </c:ext>
            </c:extLst>
          </c:dPt>
          <c:dPt>
            <c:idx val="4"/>
            <c:invertIfNegative val="0"/>
            <c:bubble3D val="0"/>
            <c:extLst>
              <c:ext xmlns:c16="http://schemas.microsoft.com/office/drawing/2014/chart" uri="{C3380CC4-5D6E-409C-BE32-E72D297353CC}">
                <c16:uniqueId val="{00000009-F2A1-F046-A0A2-3730BFE713C2}"/>
              </c:ext>
            </c:extLst>
          </c:dPt>
          <c:dPt>
            <c:idx val="7"/>
            <c:invertIfNegative val="0"/>
            <c:bubble3D val="0"/>
            <c:extLst>
              <c:ext xmlns:c16="http://schemas.microsoft.com/office/drawing/2014/chart" uri="{C3380CC4-5D6E-409C-BE32-E72D297353CC}">
                <c16:uniqueId val="{00000006-9A40-449D-8278-D1CC4A182CD3}"/>
              </c:ext>
            </c:extLst>
          </c:dPt>
          <c:dLbls>
            <c:dLbl>
              <c:idx val="7"/>
              <c:layout>
                <c:manualLayout>
                  <c:x val="-1.0737085413937253E-2"/>
                  <c:y val="1.1864327146524733E-7"/>
                </c:manualLayout>
              </c:layout>
              <c:spPr>
                <a:noFill/>
                <a:ln>
                  <a:noFill/>
                </a:ln>
                <a:effectLst/>
              </c:spPr>
              <c:txPr>
                <a:bodyPr rot="0" spcFirstLastPara="1" vertOverflow="ellipsis" vert="horz" wrap="square" lIns="38100" tIns="19050" rIns="38100" bIns="19050" anchor="ctr" anchorCtr="0">
                  <a:noAutofit/>
                </a:bodyPr>
                <a:lstStyle/>
                <a:p>
                  <a:pPr algn="ctr">
                    <a:defRPr sz="1600" b="0" i="0" u="none" strike="noStrike" kern="1200" baseline="0">
                      <a:solidFill>
                        <a:schemeClr val="tx2"/>
                      </a:solidFill>
                      <a:latin typeface="Neue Haas Unica W1G Medium" panose="020B0504030206020203" pitchFamily="34" charset="0"/>
                      <a:ea typeface="+mn-ea"/>
                      <a:cs typeface="+mn-cs"/>
                    </a:defRPr>
                  </a:pPr>
                  <a:endParaRPr lang="fi-FI"/>
                </a:p>
              </c:txPr>
              <c:dLblPos val="outEnd"/>
              <c:showLegendKey val="0"/>
              <c:showVal val="1"/>
              <c:showCatName val="0"/>
              <c:showSerName val="0"/>
              <c:showPercent val="0"/>
              <c:showBubbleSize val="0"/>
              <c:separator>, </c:separator>
              <c:extLst>
                <c:ext xmlns:c15="http://schemas.microsoft.com/office/drawing/2012/chart" uri="{CE6537A1-D6FC-4f65-9D91-7224C49458BB}">
                  <c15:layout>
                    <c:manualLayout>
                      <c:w val="0.12125889367439126"/>
                      <c:h val="7.0338612642532078E-2"/>
                    </c:manualLayout>
                  </c15:layout>
                </c:ext>
                <c:ext xmlns:c16="http://schemas.microsoft.com/office/drawing/2014/chart" uri="{C3380CC4-5D6E-409C-BE32-E72D297353CC}">
                  <c16:uniqueId val="{00000006-9A40-449D-8278-D1CC4A182CD3}"/>
                </c:ext>
              </c:extLst>
            </c:dLbl>
            <c:spPr>
              <a:noFill/>
              <a:ln>
                <a:noFill/>
              </a:ln>
              <a:effectLst/>
            </c:spPr>
            <c:txPr>
              <a:bodyPr rot="0" spcFirstLastPara="1" vertOverflow="ellipsis" vert="horz" wrap="square" lIns="38100" tIns="19050" rIns="38100" bIns="19050" anchor="ctr" anchorCtr="0">
                <a:spAutoFit/>
              </a:bodyPr>
              <a:lstStyle/>
              <a:p>
                <a:pPr algn="ctr">
                  <a:defRPr sz="1600" b="0" i="0" u="none" strike="noStrike" kern="1200" baseline="0">
                    <a:solidFill>
                      <a:schemeClr val="tx2"/>
                    </a:solidFill>
                    <a:latin typeface="Neue Haas Unica W1G Medium" panose="020B0504030206020203" pitchFamily="34" charset="0"/>
                    <a:ea typeface="+mn-ea"/>
                    <a:cs typeface="+mn-cs"/>
                  </a:defRPr>
                </a:pPr>
                <a:endParaRPr lang="fi-FI"/>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Sheet1!$A$2:$A$9</c:f>
              <c:strCache>
                <c:ptCount val="8"/>
                <c:pt idx="0">
                  <c:v>Kaikki kanavat yhteensä</c:v>
                </c:pt>
                <c:pt idx="1">
                  <c:v>Facebook</c:v>
                </c:pt>
                <c:pt idx="2">
                  <c:v>Instagram</c:v>
                </c:pt>
                <c:pt idx="3">
                  <c:v>X</c:v>
                </c:pt>
                <c:pt idx="4">
                  <c:v>YouTube</c:v>
                </c:pt>
                <c:pt idx="5">
                  <c:v>TikTok</c:v>
                </c:pt>
                <c:pt idx="6">
                  <c:v>LinkedIn</c:v>
                </c:pt>
                <c:pt idx="7">
                  <c:v>Threads</c:v>
                </c:pt>
              </c:strCache>
            </c:strRef>
          </c:cat>
          <c:val>
            <c:numRef>
              <c:f>Sheet1!$B$2:$B$9</c:f>
              <c:numCache>
                <c:formatCode>#,##0</c:formatCode>
                <c:ptCount val="8"/>
                <c:pt idx="0">
                  <c:v>5561028</c:v>
                </c:pt>
                <c:pt idx="1">
                  <c:v>2708317</c:v>
                </c:pt>
                <c:pt idx="2">
                  <c:v>1811806</c:v>
                </c:pt>
                <c:pt idx="3">
                  <c:v>493428</c:v>
                </c:pt>
                <c:pt idx="4">
                  <c:v>166301</c:v>
                </c:pt>
                <c:pt idx="5">
                  <c:v>162556</c:v>
                </c:pt>
                <c:pt idx="6">
                  <c:v>122571</c:v>
                </c:pt>
                <c:pt idx="7">
                  <c:v>96049</c:v>
                </c:pt>
              </c:numCache>
            </c:numRef>
          </c:val>
          <c:extLst>
            <c:ext xmlns:c16="http://schemas.microsoft.com/office/drawing/2014/chart" uri="{C3380CC4-5D6E-409C-BE32-E72D297353CC}">
              <c16:uniqueId val="{00000008-140B-734D-93E7-21C5B1CA5F1D}"/>
            </c:ext>
          </c:extLst>
        </c:ser>
        <c:dLbls>
          <c:showLegendKey val="0"/>
          <c:showVal val="0"/>
          <c:showCatName val="0"/>
          <c:showSerName val="0"/>
          <c:showPercent val="0"/>
          <c:showBubbleSize val="0"/>
        </c:dLbls>
        <c:gapWidth val="100"/>
        <c:axId val="1015409743"/>
        <c:axId val="995595535"/>
      </c:barChart>
      <c:valAx>
        <c:axId val="995595535"/>
        <c:scaling>
          <c:orientation val="minMax"/>
        </c:scaling>
        <c:delete val="0"/>
        <c:axPos val="b"/>
        <c:majorGridlines>
          <c:spPr>
            <a:ln w="12700" cap="flat" cmpd="sng" algn="ctr">
              <a:solidFill>
                <a:schemeClr val="tx1">
                  <a:lumMod val="15000"/>
                  <a:lumOff val="85000"/>
                </a:schemeClr>
              </a:solidFill>
              <a:prstDash val="dash"/>
              <a:round/>
            </a:ln>
            <a:effectLst/>
          </c:spPr>
        </c:majorGridlines>
        <c:numFmt formatCode="#,##0" sourceLinked="1"/>
        <c:majorTickMark val="out"/>
        <c:minorTickMark val="none"/>
        <c:tickLblPos val="nextTo"/>
        <c:spPr>
          <a:noFill/>
          <a:ln>
            <a:noFill/>
          </a:ln>
          <a:effectLst/>
        </c:spPr>
        <c:txPr>
          <a:bodyPr rot="-21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1015409743"/>
        <c:crosses val="autoZero"/>
        <c:crossBetween val="between"/>
      </c:valAx>
      <c:catAx>
        <c:axId val="101540974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accent1"/>
                </a:solidFill>
                <a:latin typeface="Neue Haas Unica W1G" panose="020B0504030206020203" pitchFamily="34" charset="0"/>
                <a:ea typeface="+mn-ea"/>
                <a:cs typeface="+mn-cs"/>
              </a:defRPr>
            </a:pPr>
            <a:endParaRPr lang="fi-FI"/>
          </a:p>
        </c:txPr>
        <c:crossAx val="995595535"/>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i-FI"/>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360651919459482"/>
          <c:y val="8.6377024944008007E-2"/>
          <c:w val="0.4930137293643384"/>
          <c:h val="0.83774559909858248"/>
        </c:manualLayout>
      </c:layout>
      <c:barChart>
        <c:barDir val="bar"/>
        <c:grouping val="clustered"/>
        <c:varyColors val="0"/>
        <c:ser>
          <c:idx val="0"/>
          <c:order val="0"/>
          <c:tx>
            <c:strRef>
              <c:f>Sheet1!$B$3</c:f>
              <c:strCache>
                <c:ptCount val="1"/>
                <c:pt idx="0">
                  <c:v>158</c:v>
                </c:pt>
              </c:strCache>
            </c:strRef>
          </c:tx>
          <c:spPr>
            <a:solidFill>
              <a:schemeClr val="accent2"/>
            </a:solidFill>
            <a:ln w="19050">
              <a:noFill/>
            </a:ln>
            <a:effectLst/>
          </c:spPr>
          <c:invertIfNegative val="0"/>
          <c:dPt>
            <c:idx val="0"/>
            <c:invertIfNegative val="0"/>
            <c:bubble3D val="0"/>
            <c:spPr>
              <a:solidFill>
                <a:schemeClr val="accent1"/>
              </a:solidFill>
              <a:ln w="19050">
                <a:noFill/>
              </a:ln>
              <a:effectLst/>
            </c:spPr>
            <c:extLst>
              <c:ext xmlns:c16="http://schemas.microsoft.com/office/drawing/2014/chart" uri="{C3380CC4-5D6E-409C-BE32-E72D297353CC}">
                <c16:uniqueId val="{00000001-140B-734D-93E7-21C5B1CA5F1D}"/>
              </c:ext>
            </c:extLst>
          </c:dPt>
          <c:dPt>
            <c:idx val="1"/>
            <c:invertIfNegative val="0"/>
            <c:bubble3D val="0"/>
            <c:extLst>
              <c:ext xmlns:c16="http://schemas.microsoft.com/office/drawing/2014/chart" uri="{C3380CC4-5D6E-409C-BE32-E72D297353CC}">
                <c16:uniqueId val="{00000003-140B-734D-93E7-21C5B1CA5F1D}"/>
              </c:ext>
            </c:extLst>
          </c:dPt>
          <c:dPt>
            <c:idx val="2"/>
            <c:invertIfNegative val="0"/>
            <c:bubble3D val="0"/>
            <c:extLst>
              <c:ext xmlns:c16="http://schemas.microsoft.com/office/drawing/2014/chart" uri="{C3380CC4-5D6E-409C-BE32-E72D297353CC}">
                <c16:uniqueId val="{00000005-140B-734D-93E7-21C5B1CA5F1D}"/>
              </c:ext>
            </c:extLst>
          </c:dPt>
          <c:dPt>
            <c:idx val="3"/>
            <c:invertIfNegative val="0"/>
            <c:bubble3D val="0"/>
            <c:extLst>
              <c:ext xmlns:c16="http://schemas.microsoft.com/office/drawing/2014/chart" uri="{C3380CC4-5D6E-409C-BE32-E72D297353CC}">
                <c16:uniqueId val="{00000007-140B-734D-93E7-21C5B1CA5F1D}"/>
              </c:ext>
            </c:extLst>
          </c:dPt>
          <c:dPt>
            <c:idx val="4"/>
            <c:invertIfNegative val="0"/>
            <c:bubble3D val="0"/>
            <c:extLst>
              <c:ext xmlns:c16="http://schemas.microsoft.com/office/drawing/2014/chart" uri="{C3380CC4-5D6E-409C-BE32-E72D297353CC}">
                <c16:uniqueId val="{00000009-F2A1-F046-A0A2-3730BFE713C2}"/>
              </c:ext>
            </c:extLst>
          </c:dPt>
          <c:dPt>
            <c:idx val="7"/>
            <c:invertIfNegative val="0"/>
            <c:bubble3D val="0"/>
            <c:extLst>
              <c:ext xmlns:c16="http://schemas.microsoft.com/office/drawing/2014/chart" uri="{C3380CC4-5D6E-409C-BE32-E72D297353CC}">
                <c16:uniqueId val="{00000006-409F-4A4D-AD24-F62380819FA6}"/>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002649"/>
                    </a:solidFill>
                    <a:latin typeface="Neue Haas Unica W1G Medium" panose="020B0604030206020203" pitchFamily="34" charset="0"/>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Yhteensä</c:v>
                </c:pt>
                <c:pt idx="1">
                  <c:v>Facebook</c:v>
                </c:pt>
                <c:pt idx="2">
                  <c:v>Instagram</c:v>
                </c:pt>
                <c:pt idx="3">
                  <c:v>X</c:v>
                </c:pt>
                <c:pt idx="4">
                  <c:v>YouTube</c:v>
                </c:pt>
                <c:pt idx="5">
                  <c:v>LinkedIn</c:v>
                </c:pt>
                <c:pt idx="6">
                  <c:v>TikTok</c:v>
                </c:pt>
                <c:pt idx="7">
                  <c:v>Threads</c:v>
                </c:pt>
              </c:strCache>
            </c:strRef>
          </c:cat>
          <c:val>
            <c:numRef>
              <c:f>Sheet1!$B$2:$B$9</c:f>
              <c:numCache>
                <c:formatCode>#\ ##0;\-#\ ##0;;@</c:formatCode>
                <c:ptCount val="8"/>
                <c:pt idx="0">
                  <c:v>450</c:v>
                </c:pt>
                <c:pt idx="1">
                  <c:v>158</c:v>
                </c:pt>
                <c:pt idx="2">
                  <c:v>135</c:v>
                </c:pt>
                <c:pt idx="3">
                  <c:v>44</c:v>
                </c:pt>
                <c:pt idx="4">
                  <c:v>41</c:v>
                </c:pt>
                <c:pt idx="5">
                  <c:v>34</c:v>
                </c:pt>
                <c:pt idx="6">
                  <c:v>20</c:v>
                </c:pt>
                <c:pt idx="7">
                  <c:v>18</c:v>
                </c:pt>
              </c:numCache>
            </c:numRef>
          </c:val>
          <c:extLst>
            <c:ext xmlns:c16="http://schemas.microsoft.com/office/drawing/2014/chart" uri="{C3380CC4-5D6E-409C-BE32-E72D297353CC}">
              <c16:uniqueId val="{00000008-140B-734D-93E7-21C5B1CA5F1D}"/>
            </c:ext>
          </c:extLst>
        </c:ser>
        <c:dLbls>
          <c:dLblPos val="outEnd"/>
          <c:showLegendKey val="0"/>
          <c:showVal val="1"/>
          <c:showCatName val="0"/>
          <c:showSerName val="0"/>
          <c:showPercent val="0"/>
          <c:showBubbleSize val="0"/>
        </c:dLbls>
        <c:gapWidth val="100"/>
        <c:axId val="1015409743"/>
        <c:axId val="995595535"/>
      </c:barChart>
      <c:valAx>
        <c:axId val="995595535"/>
        <c:scaling>
          <c:orientation val="minMax"/>
        </c:scaling>
        <c:delete val="0"/>
        <c:axPos val="b"/>
        <c:majorGridlines>
          <c:spPr>
            <a:ln w="12700" cap="flat" cmpd="sng" algn="ctr">
              <a:solidFill>
                <a:schemeClr val="tx1">
                  <a:lumMod val="15000"/>
                  <a:lumOff val="85000"/>
                </a:schemeClr>
              </a:solidFill>
              <a:prstDash val="dash"/>
              <a:round/>
            </a:ln>
            <a:effectLst/>
          </c:spPr>
        </c:majorGridlines>
        <c:numFmt formatCode="#\ ##0;\-#\ ##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1015409743"/>
        <c:crosses val="autoZero"/>
        <c:crossBetween val="between"/>
      </c:valAx>
      <c:catAx>
        <c:axId val="101540974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accent1"/>
                </a:solidFill>
                <a:latin typeface="Neue Haas Unica W1G" panose="020B0504030206020203" pitchFamily="34" charset="0"/>
                <a:ea typeface="+mn-ea"/>
                <a:cs typeface="+mn-cs"/>
              </a:defRPr>
            </a:pPr>
            <a:endParaRPr lang="fi-FI"/>
          </a:p>
        </c:txPr>
        <c:crossAx val="995595535"/>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i-FI"/>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700308774173766"/>
          <c:y val="8.6377024944008007E-2"/>
          <c:w val="0.46961716081719557"/>
          <c:h val="0.83774559909858248"/>
        </c:manualLayout>
      </c:layout>
      <c:barChart>
        <c:barDir val="bar"/>
        <c:grouping val="clustered"/>
        <c:varyColors val="0"/>
        <c:ser>
          <c:idx val="0"/>
          <c:order val="0"/>
          <c:tx>
            <c:strRef>
              <c:f>Sheet1!$B$3</c:f>
              <c:strCache>
                <c:ptCount val="1"/>
                <c:pt idx="0">
                  <c:v>17 141</c:v>
                </c:pt>
              </c:strCache>
            </c:strRef>
          </c:tx>
          <c:spPr>
            <a:solidFill>
              <a:schemeClr val="accent2"/>
            </a:solidFill>
            <a:ln w="19050">
              <a:noFill/>
            </a:ln>
            <a:effectLst/>
          </c:spPr>
          <c:invertIfNegative val="0"/>
          <c:dPt>
            <c:idx val="0"/>
            <c:invertIfNegative val="0"/>
            <c:bubble3D val="0"/>
            <c:spPr>
              <a:solidFill>
                <a:schemeClr val="accent1"/>
              </a:solidFill>
              <a:ln w="19050">
                <a:noFill/>
              </a:ln>
              <a:effectLst/>
            </c:spPr>
            <c:extLst>
              <c:ext xmlns:c16="http://schemas.microsoft.com/office/drawing/2014/chart" uri="{C3380CC4-5D6E-409C-BE32-E72D297353CC}">
                <c16:uniqueId val="{00000001-140B-734D-93E7-21C5B1CA5F1D}"/>
              </c:ext>
            </c:extLst>
          </c:dPt>
          <c:dPt>
            <c:idx val="1"/>
            <c:invertIfNegative val="0"/>
            <c:bubble3D val="0"/>
            <c:extLst>
              <c:ext xmlns:c16="http://schemas.microsoft.com/office/drawing/2014/chart" uri="{C3380CC4-5D6E-409C-BE32-E72D297353CC}">
                <c16:uniqueId val="{00000003-140B-734D-93E7-21C5B1CA5F1D}"/>
              </c:ext>
            </c:extLst>
          </c:dPt>
          <c:dPt>
            <c:idx val="2"/>
            <c:invertIfNegative val="0"/>
            <c:bubble3D val="0"/>
            <c:extLst>
              <c:ext xmlns:c16="http://schemas.microsoft.com/office/drawing/2014/chart" uri="{C3380CC4-5D6E-409C-BE32-E72D297353CC}">
                <c16:uniqueId val="{00000005-140B-734D-93E7-21C5B1CA5F1D}"/>
              </c:ext>
            </c:extLst>
          </c:dPt>
          <c:dPt>
            <c:idx val="3"/>
            <c:invertIfNegative val="0"/>
            <c:bubble3D val="0"/>
            <c:extLst>
              <c:ext xmlns:c16="http://schemas.microsoft.com/office/drawing/2014/chart" uri="{C3380CC4-5D6E-409C-BE32-E72D297353CC}">
                <c16:uniqueId val="{00000007-140B-734D-93E7-21C5B1CA5F1D}"/>
              </c:ext>
            </c:extLst>
          </c:dPt>
          <c:dPt>
            <c:idx val="5"/>
            <c:invertIfNegative val="0"/>
            <c:bubble3D val="0"/>
            <c:extLst>
              <c:ext xmlns:c16="http://schemas.microsoft.com/office/drawing/2014/chart" uri="{C3380CC4-5D6E-409C-BE32-E72D297353CC}">
                <c16:uniqueId val="{00000005-C6A3-439E-9228-A0EB74338EDA}"/>
              </c:ext>
            </c:extLst>
          </c:dPt>
          <c:dPt>
            <c:idx val="7"/>
            <c:invertIfNegative val="0"/>
            <c:bubble3D val="0"/>
            <c:extLst>
              <c:ext xmlns:c16="http://schemas.microsoft.com/office/drawing/2014/chart" uri="{C3380CC4-5D6E-409C-BE32-E72D297353CC}">
                <c16:uniqueId val="{00000006-F856-4A6B-BC11-387F923A5422}"/>
              </c:ext>
            </c:extLst>
          </c:dPt>
          <c:dLbls>
            <c:dLbl>
              <c:idx val="5"/>
              <c:layout>
                <c:manualLayout>
                  <c:x val="-3.3423669353061804E-3"/>
                  <c:y val="0"/>
                </c:manualLayout>
              </c:layout>
              <c:spPr>
                <a:noFill/>
                <a:ln>
                  <a:noFill/>
                </a:ln>
                <a:effectLst/>
              </c:spPr>
              <c:txPr>
                <a:bodyPr rot="0" spcFirstLastPara="1" vertOverflow="ellipsis" vert="horz" wrap="square" lIns="38100" tIns="19050" rIns="38100" bIns="19050" anchor="ctr" anchorCtr="0">
                  <a:noAutofit/>
                </a:bodyPr>
                <a:lstStyle/>
                <a:p>
                  <a:pPr algn="ctr">
                    <a:defRPr sz="1600" b="0" i="0" u="none" strike="noStrike" kern="1200" baseline="0">
                      <a:solidFill>
                        <a:schemeClr val="tx2"/>
                      </a:solidFill>
                      <a:latin typeface="Neue Haas Unica W1G Medium" panose="020B0504030206020203" pitchFamily="34" charset="0"/>
                      <a:ea typeface="+mn-ea"/>
                      <a:cs typeface="+mn-cs"/>
                    </a:defRPr>
                  </a:pPr>
                  <a:endParaRPr lang="fi-FI"/>
                </a:p>
              </c:txPr>
              <c:dLblPos val="outEnd"/>
              <c:showLegendKey val="0"/>
              <c:showVal val="1"/>
              <c:showCatName val="0"/>
              <c:showSerName val="0"/>
              <c:showPercent val="0"/>
              <c:showBubbleSize val="0"/>
              <c:separator>, </c:separator>
              <c:extLst>
                <c:ext xmlns:c15="http://schemas.microsoft.com/office/drawing/2012/chart" uri="{CE6537A1-D6FC-4f65-9D91-7224C49458BB}">
                  <c15:layout>
                    <c:manualLayout>
                      <c:w val="8.3901173841899462E-2"/>
                      <c:h val="6.7137205277930767E-2"/>
                    </c:manualLayout>
                  </c15:layout>
                </c:ext>
                <c:ext xmlns:c16="http://schemas.microsoft.com/office/drawing/2014/chart" uri="{C3380CC4-5D6E-409C-BE32-E72D297353CC}">
                  <c16:uniqueId val="{00000005-C6A3-439E-9228-A0EB74338EDA}"/>
                </c:ext>
              </c:extLst>
            </c:dLbl>
            <c:spPr>
              <a:noFill/>
              <a:ln>
                <a:noFill/>
              </a:ln>
              <a:effectLst/>
            </c:spPr>
            <c:txPr>
              <a:bodyPr rot="0" spcFirstLastPara="1" vertOverflow="ellipsis" vert="horz" wrap="square" lIns="38100" tIns="19050" rIns="38100" bIns="19050" anchor="ctr" anchorCtr="0">
                <a:spAutoFit/>
              </a:bodyPr>
              <a:lstStyle/>
              <a:p>
                <a:pPr algn="ctr">
                  <a:defRPr sz="1600" b="0" i="0" u="none" strike="noStrike" kern="1200" baseline="0">
                    <a:solidFill>
                      <a:schemeClr val="tx2"/>
                    </a:solidFill>
                    <a:latin typeface="Neue Haas Unica W1G Medium" panose="020B0504030206020203" pitchFamily="34" charset="0"/>
                    <a:ea typeface="+mn-ea"/>
                    <a:cs typeface="+mn-cs"/>
                  </a:defRPr>
                </a:pPr>
                <a:endParaRPr lang="fi-FI"/>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Sheet1!$A$2:$A$9</c:f>
              <c:strCache>
                <c:ptCount val="8"/>
                <c:pt idx="0">
                  <c:v>Kokonaisseuraajamäärä</c:v>
                </c:pt>
                <c:pt idx="1">
                  <c:v>Facebook</c:v>
                </c:pt>
                <c:pt idx="2">
                  <c:v>Instagram</c:v>
                </c:pt>
                <c:pt idx="3">
                  <c:v>X</c:v>
                </c:pt>
                <c:pt idx="4">
                  <c:v>TikTok</c:v>
                </c:pt>
                <c:pt idx="5">
                  <c:v>Threads</c:v>
                </c:pt>
                <c:pt idx="6">
                  <c:v>YouTube</c:v>
                </c:pt>
                <c:pt idx="7">
                  <c:v>LinkedIn</c:v>
                </c:pt>
              </c:strCache>
            </c:strRef>
          </c:cat>
          <c:val>
            <c:numRef>
              <c:f>Sheet1!$B$2:$B$9</c:f>
              <c:numCache>
                <c:formatCode>#,##0</c:formatCode>
                <c:ptCount val="8"/>
                <c:pt idx="0">
                  <c:v>31959.931034482757</c:v>
                </c:pt>
                <c:pt idx="1">
                  <c:v>17141.246835443038</c:v>
                </c:pt>
                <c:pt idx="2">
                  <c:v>13420.785185185185</c:v>
                </c:pt>
                <c:pt idx="3">
                  <c:v>11214.272727272728</c:v>
                </c:pt>
                <c:pt idx="4">
                  <c:v>8127.8</c:v>
                </c:pt>
                <c:pt idx="5">
                  <c:v>5336.0555555555557</c:v>
                </c:pt>
                <c:pt idx="6">
                  <c:v>4056.1219512195121</c:v>
                </c:pt>
                <c:pt idx="7">
                  <c:v>3605.0294117647059</c:v>
                </c:pt>
              </c:numCache>
            </c:numRef>
          </c:val>
          <c:extLst>
            <c:ext xmlns:c16="http://schemas.microsoft.com/office/drawing/2014/chart" uri="{C3380CC4-5D6E-409C-BE32-E72D297353CC}">
              <c16:uniqueId val="{00000008-140B-734D-93E7-21C5B1CA5F1D}"/>
            </c:ext>
          </c:extLst>
        </c:ser>
        <c:dLbls>
          <c:showLegendKey val="0"/>
          <c:showVal val="0"/>
          <c:showCatName val="0"/>
          <c:showSerName val="0"/>
          <c:showPercent val="0"/>
          <c:showBubbleSize val="0"/>
        </c:dLbls>
        <c:gapWidth val="100"/>
        <c:axId val="1015409743"/>
        <c:axId val="995595535"/>
      </c:barChart>
      <c:valAx>
        <c:axId val="995595535"/>
        <c:scaling>
          <c:orientation val="minMax"/>
        </c:scaling>
        <c:delete val="0"/>
        <c:axPos val="b"/>
        <c:majorGridlines>
          <c:spPr>
            <a:ln w="12700" cap="flat" cmpd="sng" algn="ctr">
              <a:solidFill>
                <a:schemeClr val="tx1">
                  <a:lumMod val="15000"/>
                  <a:lumOff val="85000"/>
                </a:schemeClr>
              </a:solidFill>
              <a:prstDash val="dash"/>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1015409743"/>
        <c:crosses val="autoZero"/>
        <c:crossBetween val="between"/>
      </c:valAx>
      <c:catAx>
        <c:axId val="101540974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accent1"/>
                </a:solidFill>
                <a:latin typeface="Neue Haas Unica W1G" panose="020B0504030206020203" pitchFamily="34" charset="0"/>
                <a:ea typeface="+mn-ea"/>
                <a:cs typeface="+mn-cs"/>
              </a:defRPr>
            </a:pPr>
            <a:endParaRPr lang="fi-FI"/>
          </a:p>
        </c:txPr>
        <c:crossAx val="995595535"/>
        <c:crosses val="autoZero"/>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i-FI"/>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24818365095667"/>
          <c:y val="0.11228256484216675"/>
          <c:w val="0.71851782114192253"/>
          <c:h val="0.64847453382736886"/>
        </c:manualLayout>
      </c:layout>
      <c:barChart>
        <c:barDir val="col"/>
        <c:grouping val="clustered"/>
        <c:varyColors val="0"/>
        <c:ser>
          <c:idx val="0"/>
          <c:order val="0"/>
          <c:tx>
            <c:strRef>
              <c:f>Sheet1!$B$1</c:f>
              <c:strCache>
                <c:ptCount val="1"/>
                <c:pt idx="0">
                  <c:v>Yhteensä</c:v>
                </c:pt>
              </c:strCache>
            </c:strRef>
          </c:tx>
          <c:spPr>
            <a:solidFill>
              <a:srgbClr val="FFC1C1"/>
            </a:solidFill>
            <a:ln>
              <a:noFill/>
            </a:ln>
            <a:effectLst/>
          </c:spPr>
          <c:invertIfNegative val="0"/>
          <c:dPt>
            <c:idx val="0"/>
            <c:invertIfNegative val="0"/>
            <c:bubble3D val="0"/>
            <c:spPr>
              <a:solidFill>
                <a:srgbClr val="FFC1C1"/>
              </a:solidFill>
              <a:ln>
                <a:noFill/>
              </a:ln>
              <a:effectLst/>
            </c:spPr>
            <c:extLst>
              <c:ext xmlns:c16="http://schemas.microsoft.com/office/drawing/2014/chart" uri="{C3380CC4-5D6E-409C-BE32-E72D297353CC}">
                <c16:uniqueId val="{00000004-23B8-594E-B888-AB4F378CE2A5}"/>
              </c:ext>
            </c:extLst>
          </c:dPt>
          <c:dPt>
            <c:idx val="1"/>
            <c:invertIfNegative val="0"/>
            <c:bubble3D val="0"/>
            <c:spPr>
              <a:solidFill>
                <a:srgbClr val="FFC1C1"/>
              </a:solidFill>
              <a:ln>
                <a:noFill/>
              </a:ln>
              <a:effectLst/>
            </c:spPr>
            <c:extLst>
              <c:ext xmlns:c16="http://schemas.microsoft.com/office/drawing/2014/chart" uri="{C3380CC4-5D6E-409C-BE32-E72D297353CC}">
                <c16:uniqueId val="{00000005-23B8-594E-B888-AB4F378CE2A5}"/>
              </c:ext>
            </c:extLst>
          </c:dPt>
          <c:dPt>
            <c:idx val="2"/>
            <c:invertIfNegative val="0"/>
            <c:bubble3D val="0"/>
            <c:spPr>
              <a:solidFill>
                <a:srgbClr val="FFC1C1"/>
              </a:solidFill>
              <a:ln>
                <a:noFill/>
              </a:ln>
              <a:effectLst/>
            </c:spPr>
            <c:extLst>
              <c:ext xmlns:c16="http://schemas.microsoft.com/office/drawing/2014/chart" uri="{C3380CC4-5D6E-409C-BE32-E72D297353CC}">
                <c16:uniqueId val="{00000006-23B8-594E-B888-AB4F378CE2A5}"/>
              </c:ext>
            </c:extLst>
          </c:dPt>
          <c:dPt>
            <c:idx val="3"/>
            <c:invertIfNegative val="0"/>
            <c:bubble3D val="0"/>
            <c:spPr>
              <a:solidFill>
                <a:srgbClr val="FFC1C1"/>
              </a:solidFill>
              <a:ln>
                <a:noFill/>
              </a:ln>
              <a:effectLst/>
            </c:spPr>
            <c:extLst>
              <c:ext xmlns:c16="http://schemas.microsoft.com/office/drawing/2014/chart" uri="{C3380CC4-5D6E-409C-BE32-E72D297353CC}">
                <c16:uniqueId val="{00000007-23B8-594E-B888-AB4F378CE2A5}"/>
              </c:ext>
            </c:extLst>
          </c:dPt>
          <c:dPt>
            <c:idx val="4"/>
            <c:invertIfNegative val="0"/>
            <c:bubble3D val="0"/>
            <c:spPr>
              <a:solidFill>
                <a:srgbClr val="FFC1C1"/>
              </a:solidFill>
              <a:ln>
                <a:noFill/>
              </a:ln>
              <a:effectLst/>
            </c:spPr>
            <c:extLst>
              <c:ext xmlns:c16="http://schemas.microsoft.com/office/drawing/2014/chart" uri="{C3380CC4-5D6E-409C-BE32-E72D297353CC}">
                <c16:uniqueId val="{00000008-23B8-594E-B888-AB4F378CE2A5}"/>
              </c:ext>
            </c:extLst>
          </c:dPt>
          <c:dPt>
            <c:idx val="5"/>
            <c:invertIfNegative val="0"/>
            <c:bubble3D val="0"/>
            <c:spPr>
              <a:solidFill>
                <a:srgbClr val="FFC1C1"/>
              </a:solidFill>
              <a:ln>
                <a:noFill/>
              </a:ln>
              <a:effectLst/>
            </c:spPr>
            <c:extLst>
              <c:ext xmlns:c16="http://schemas.microsoft.com/office/drawing/2014/chart" uri="{C3380CC4-5D6E-409C-BE32-E72D297353CC}">
                <c16:uniqueId val="{00000009-23B8-594E-B888-AB4F378CE2A5}"/>
              </c:ext>
            </c:extLst>
          </c:dPt>
          <c:dPt>
            <c:idx val="6"/>
            <c:invertIfNegative val="0"/>
            <c:bubble3D val="0"/>
            <c:spPr>
              <a:solidFill>
                <a:srgbClr val="FFC1C1"/>
              </a:solidFill>
              <a:ln>
                <a:noFill/>
              </a:ln>
              <a:effectLst/>
            </c:spPr>
            <c:extLst>
              <c:ext xmlns:c16="http://schemas.microsoft.com/office/drawing/2014/chart" uri="{C3380CC4-5D6E-409C-BE32-E72D297353CC}">
                <c16:uniqueId val="{0000000A-23B8-594E-B888-AB4F378CE2A5}"/>
              </c:ext>
            </c:extLst>
          </c:dPt>
          <c:dPt>
            <c:idx val="7"/>
            <c:invertIfNegative val="0"/>
            <c:bubble3D val="0"/>
            <c:spPr>
              <a:solidFill>
                <a:srgbClr val="FFC1C1"/>
              </a:solidFill>
              <a:ln>
                <a:noFill/>
              </a:ln>
              <a:effectLst/>
            </c:spPr>
            <c:extLst>
              <c:ext xmlns:c16="http://schemas.microsoft.com/office/drawing/2014/chart" uri="{C3380CC4-5D6E-409C-BE32-E72D297353CC}">
                <c16:uniqueId val="{0000000B-23B8-594E-B888-AB4F378CE2A5}"/>
              </c:ext>
            </c:extLst>
          </c:dPt>
          <c:dPt>
            <c:idx val="8"/>
            <c:invertIfNegative val="0"/>
            <c:bubble3D val="0"/>
            <c:spPr>
              <a:solidFill>
                <a:srgbClr val="FFC1C1"/>
              </a:solidFill>
              <a:ln>
                <a:noFill/>
              </a:ln>
              <a:effectLst/>
            </c:spPr>
            <c:extLst>
              <c:ext xmlns:c16="http://schemas.microsoft.com/office/drawing/2014/chart" uri="{C3380CC4-5D6E-409C-BE32-E72D297353CC}">
                <c16:uniqueId val="{0000000C-23B8-594E-B888-AB4F378CE2A5}"/>
              </c:ext>
            </c:extLst>
          </c:dPt>
          <c:dPt>
            <c:idx val="9"/>
            <c:invertIfNegative val="0"/>
            <c:bubble3D val="0"/>
            <c:spPr>
              <a:solidFill>
                <a:srgbClr val="FFC1C1"/>
              </a:solidFill>
              <a:ln>
                <a:noFill/>
              </a:ln>
              <a:effectLst/>
            </c:spPr>
            <c:extLst>
              <c:ext xmlns:c16="http://schemas.microsoft.com/office/drawing/2014/chart" uri="{C3380CC4-5D6E-409C-BE32-E72D297353CC}">
                <c16:uniqueId val="{0000000D-23B8-594E-B888-AB4F378CE2A5}"/>
              </c:ext>
            </c:extLst>
          </c:dPt>
          <c:dPt>
            <c:idx val="10"/>
            <c:invertIfNegative val="0"/>
            <c:bubble3D val="0"/>
            <c:spPr>
              <a:solidFill>
                <a:srgbClr val="FFC1C1"/>
              </a:solidFill>
              <a:ln>
                <a:noFill/>
              </a:ln>
              <a:effectLst/>
            </c:spPr>
            <c:extLst>
              <c:ext xmlns:c16="http://schemas.microsoft.com/office/drawing/2014/chart" uri="{C3380CC4-5D6E-409C-BE32-E72D297353CC}">
                <c16:uniqueId val="{0000000E-23B8-594E-B888-AB4F378CE2A5}"/>
              </c:ext>
            </c:extLst>
          </c:dPt>
          <c:dPt>
            <c:idx val="11"/>
            <c:invertIfNegative val="0"/>
            <c:bubble3D val="0"/>
            <c:spPr>
              <a:solidFill>
                <a:srgbClr val="FFC1C1"/>
              </a:solidFill>
              <a:ln>
                <a:noFill/>
              </a:ln>
              <a:effectLst/>
            </c:spPr>
            <c:extLst>
              <c:ext xmlns:c16="http://schemas.microsoft.com/office/drawing/2014/chart" uri="{C3380CC4-5D6E-409C-BE32-E72D297353CC}">
                <c16:uniqueId val="{00000002-7A1B-4EF9-A281-730F7246BD88}"/>
              </c:ext>
            </c:extLst>
          </c:dPt>
          <c:dPt>
            <c:idx val="12"/>
            <c:invertIfNegative val="0"/>
            <c:bubble3D val="0"/>
            <c:spPr>
              <a:solidFill>
                <a:srgbClr val="FFC1C1"/>
              </a:solidFill>
              <a:ln>
                <a:noFill/>
              </a:ln>
              <a:effectLst/>
            </c:spPr>
            <c:extLst>
              <c:ext xmlns:c16="http://schemas.microsoft.com/office/drawing/2014/chart" uri="{C3380CC4-5D6E-409C-BE32-E72D297353CC}">
                <c16:uniqueId val="{00000000-880F-0A4C-83A6-86C670D8D946}"/>
              </c:ext>
            </c:extLst>
          </c:dPt>
          <c:dLbls>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accent1"/>
                    </a:solidFill>
                    <a:latin typeface="Neue Haas Unica W1G Medium" panose="020B0504030206020203" pitchFamily="34" charset="0"/>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8/2025</c:v>
                </c:pt>
                <c:pt idx="1">
                  <c:v>9/2025</c:v>
                </c:pt>
                <c:pt idx="2">
                  <c:v>10/2025</c:v>
                </c:pt>
                <c:pt idx="3">
                  <c:v>11/2025</c:v>
                </c:pt>
                <c:pt idx="4">
                  <c:v>12/2025</c:v>
                </c:pt>
                <c:pt idx="5">
                  <c:v>1/2026</c:v>
                </c:pt>
                <c:pt idx="6">
                  <c:v>2/2026</c:v>
                </c:pt>
                <c:pt idx="7">
                  <c:v>3/2026</c:v>
                </c:pt>
                <c:pt idx="8">
                  <c:v>4/2026</c:v>
                </c:pt>
                <c:pt idx="9">
                  <c:v>5/2026</c:v>
                </c:pt>
                <c:pt idx="10">
                  <c:v>6/2026</c:v>
                </c:pt>
                <c:pt idx="11">
                  <c:v>7/2026</c:v>
                </c:pt>
                <c:pt idx="12">
                  <c:v>8/2026</c:v>
                </c:pt>
              </c:strCache>
            </c:strRef>
          </c:cat>
          <c:val>
            <c:numRef>
              <c:f>Sheet1!$B$2:$B$14</c:f>
              <c:numCache>
                <c:formatCode>#,##0</c:formatCode>
                <c:ptCount val="13"/>
                <c:pt idx="0">
                  <c:v>5380939</c:v>
                </c:pt>
                <c:pt idx="1">
                  <c:v>5408230</c:v>
                </c:pt>
                <c:pt idx="2">
                  <c:v>5433962</c:v>
                </c:pt>
                <c:pt idx="3">
                  <c:v>5442682</c:v>
                </c:pt>
                <c:pt idx="4">
                  <c:v>5463932</c:v>
                </c:pt>
                <c:pt idx="5">
                  <c:v>5408676</c:v>
                </c:pt>
                <c:pt idx="6">
                  <c:v>5439796</c:v>
                </c:pt>
                <c:pt idx="7">
                  <c:v>5468353</c:v>
                </c:pt>
                <c:pt idx="8">
                  <c:v>5494144</c:v>
                </c:pt>
                <c:pt idx="9">
                  <c:v>5485469</c:v>
                </c:pt>
                <c:pt idx="10">
                  <c:v>5515824</c:v>
                </c:pt>
                <c:pt idx="11">
                  <c:v>5537561</c:v>
                </c:pt>
                <c:pt idx="12">
                  <c:v>5561028</c:v>
                </c:pt>
              </c:numCache>
            </c:numRef>
          </c:val>
          <c:extLst>
            <c:ext xmlns:c16="http://schemas.microsoft.com/office/drawing/2014/chart" uri="{C3380CC4-5D6E-409C-BE32-E72D297353CC}">
              <c16:uniqueId val="{00000000-0475-5449-96BE-C70CF79F4F3C}"/>
            </c:ext>
          </c:extLst>
        </c:ser>
        <c:dLbls>
          <c:showLegendKey val="0"/>
          <c:showVal val="0"/>
          <c:showCatName val="0"/>
          <c:showSerName val="0"/>
          <c:showPercent val="0"/>
          <c:showBubbleSize val="0"/>
        </c:dLbls>
        <c:gapWidth val="150"/>
        <c:axId val="1890891712"/>
        <c:axId val="1869618640"/>
      </c:barChart>
      <c:catAx>
        <c:axId val="1890891712"/>
        <c:scaling>
          <c:orientation val="minMax"/>
        </c:scaling>
        <c:delete val="0"/>
        <c:axPos val="b"/>
        <c:numFmt formatCode="General" sourceLinked="0"/>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69618640"/>
        <c:crosses val="autoZero"/>
        <c:auto val="1"/>
        <c:lblAlgn val="ctr"/>
        <c:lblOffset val="100"/>
        <c:noMultiLvlLbl val="1"/>
      </c:catAx>
      <c:valAx>
        <c:axId val="1869618640"/>
        <c:scaling>
          <c:orientation val="minMax"/>
          <c:max val="5700000"/>
          <c:min val="5000000"/>
        </c:scaling>
        <c:delete val="0"/>
        <c:axPos val="l"/>
        <c:majorGridlines>
          <c:spPr>
            <a:ln w="12700" cap="rnd" cmpd="sng" algn="ctr">
              <a:solidFill>
                <a:schemeClr val="bg1">
                  <a:lumMod val="85000"/>
                </a:schemeClr>
              </a:solidFill>
              <a:prstDash val="dash"/>
              <a:round/>
            </a:ln>
            <a:effectLst/>
          </c:spPr>
        </c:majorGridlines>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90891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0" i="0">
          <a:solidFill>
            <a:schemeClr val="tx2"/>
          </a:solidFill>
          <a:latin typeface="Neue Haas Unica W1G Medium" panose="020B0504030206020203" pitchFamily="34" charset="0"/>
        </a:defRPr>
      </a:pPr>
      <a:endParaRPr lang="fi-FI"/>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24817068321005"/>
          <c:y val="0.14538808399370315"/>
          <c:w val="0.71851785572258009"/>
          <c:h val="0.6300928519971184"/>
        </c:manualLayout>
      </c:layout>
      <c:barChart>
        <c:barDir val="col"/>
        <c:grouping val="clustered"/>
        <c:varyColors val="0"/>
        <c:ser>
          <c:idx val="0"/>
          <c:order val="0"/>
          <c:tx>
            <c:strRef>
              <c:f>Sheet1!$B$1</c:f>
              <c:strCache>
                <c:ptCount val="1"/>
                <c:pt idx="0">
                  <c:v>Facebook</c:v>
                </c:pt>
              </c:strCache>
            </c:strRef>
          </c:tx>
          <c:spPr>
            <a:solidFill>
              <a:srgbClr val="D1D1D1"/>
            </a:solidFill>
            <a:ln>
              <a:noFill/>
            </a:ln>
            <a:effectLst/>
          </c:spPr>
          <c:invertIfNegative val="0"/>
          <c:dPt>
            <c:idx val="0"/>
            <c:invertIfNegative val="0"/>
            <c:bubble3D val="0"/>
            <c:spPr>
              <a:solidFill>
                <a:srgbClr val="D1D1D1"/>
              </a:solidFill>
              <a:ln>
                <a:noFill/>
              </a:ln>
              <a:effectLst/>
            </c:spPr>
            <c:extLst>
              <c:ext xmlns:c16="http://schemas.microsoft.com/office/drawing/2014/chart" uri="{C3380CC4-5D6E-409C-BE32-E72D297353CC}">
                <c16:uniqueId val="{00000004-CE69-3F44-BB1B-1E33DFBBDADF}"/>
              </c:ext>
            </c:extLst>
          </c:dPt>
          <c:dPt>
            <c:idx val="1"/>
            <c:invertIfNegative val="0"/>
            <c:bubble3D val="0"/>
            <c:spPr>
              <a:solidFill>
                <a:srgbClr val="D1D1D1"/>
              </a:solidFill>
              <a:ln>
                <a:noFill/>
              </a:ln>
              <a:effectLst/>
            </c:spPr>
            <c:extLst>
              <c:ext xmlns:c16="http://schemas.microsoft.com/office/drawing/2014/chart" uri="{C3380CC4-5D6E-409C-BE32-E72D297353CC}">
                <c16:uniqueId val="{00000005-CE69-3F44-BB1B-1E33DFBBDADF}"/>
              </c:ext>
            </c:extLst>
          </c:dPt>
          <c:dPt>
            <c:idx val="2"/>
            <c:invertIfNegative val="0"/>
            <c:bubble3D val="0"/>
            <c:spPr>
              <a:solidFill>
                <a:srgbClr val="D1D1D1"/>
              </a:solidFill>
              <a:ln>
                <a:noFill/>
              </a:ln>
              <a:effectLst/>
            </c:spPr>
            <c:extLst>
              <c:ext xmlns:c16="http://schemas.microsoft.com/office/drawing/2014/chart" uri="{C3380CC4-5D6E-409C-BE32-E72D297353CC}">
                <c16:uniqueId val="{00000006-CE69-3F44-BB1B-1E33DFBBDADF}"/>
              </c:ext>
            </c:extLst>
          </c:dPt>
          <c:dPt>
            <c:idx val="3"/>
            <c:invertIfNegative val="0"/>
            <c:bubble3D val="0"/>
            <c:spPr>
              <a:solidFill>
                <a:srgbClr val="D1D1D1"/>
              </a:solidFill>
              <a:ln>
                <a:noFill/>
              </a:ln>
              <a:effectLst/>
            </c:spPr>
            <c:extLst>
              <c:ext xmlns:c16="http://schemas.microsoft.com/office/drawing/2014/chart" uri="{C3380CC4-5D6E-409C-BE32-E72D297353CC}">
                <c16:uniqueId val="{00000007-CE69-3F44-BB1B-1E33DFBBDADF}"/>
              </c:ext>
            </c:extLst>
          </c:dPt>
          <c:dPt>
            <c:idx val="4"/>
            <c:invertIfNegative val="0"/>
            <c:bubble3D val="0"/>
            <c:spPr>
              <a:solidFill>
                <a:srgbClr val="D1D1D1"/>
              </a:solidFill>
              <a:ln>
                <a:noFill/>
              </a:ln>
              <a:effectLst/>
            </c:spPr>
            <c:extLst>
              <c:ext xmlns:c16="http://schemas.microsoft.com/office/drawing/2014/chart" uri="{C3380CC4-5D6E-409C-BE32-E72D297353CC}">
                <c16:uniqueId val="{00000008-CE69-3F44-BB1B-1E33DFBBDADF}"/>
              </c:ext>
            </c:extLst>
          </c:dPt>
          <c:dPt>
            <c:idx val="5"/>
            <c:invertIfNegative val="0"/>
            <c:bubble3D val="0"/>
            <c:spPr>
              <a:solidFill>
                <a:srgbClr val="D1D1D1"/>
              </a:solidFill>
              <a:ln>
                <a:noFill/>
              </a:ln>
              <a:effectLst/>
            </c:spPr>
            <c:extLst>
              <c:ext xmlns:c16="http://schemas.microsoft.com/office/drawing/2014/chart" uri="{C3380CC4-5D6E-409C-BE32-E72D297353CC}">
                <c16:uniqueId val="{00000009-CE69-3F44-BB1B-1E33DFBBDADF}"/>
              </c:ext>
            </c:extLst>
          </c:dPt>
          <c:dPt>
            <c:idx val="6"/>
            <c:invertIfNegative val="0"/>
            <c:bubble3D val="0"/>
            <c:spPr>
              <a:solidFill>
                <a:srgbClr val="D1D1D1"/>
              </a:solidFill>
              <a:ln>
                <a:noFill/>
              </a:ln>
              <a:effectLst/>
            </c:spPr>
            <c:extLst>
              <c:ext xmlns:c16="http://schemas.microsoft.com/office/drawing/2014/chart" uri="{C3380CC4-5D6E-409C-BE32-E72D297353CC}">
                <c16:uniqueId val="{0000000A-CE69-3F44-BB1B-1E33DFBBDADF}"/>
              </c:ext>
            </c:extLst>
          </c:dPt>
          <c:dPt>
            <c:idx val="7"/>
            <c:invertIfNegative val="0"/>
            <c:bubble3D val="0"/>
            <c:spPr>
              <a:solidFill>
                <a:srgbClr val="D1D1D1"/>
              </a:solidFill>
              <a:ln>
                <a:noFill/>
              </a:ln>
              <a:effectLst/>
            </c:spPr>
            <c:extLst>
              <c:ext xmlns:c16="http://schemas.microsoft.com/office/drawing/2014/chart" uri="{C3380CC4-5D6E-409C-BE32-E72D297353CC}">
                <c16:uniqueId val="{0000000B-CE69-3F44-BB1B-1E33DFBBDADF}"/>
              </c:ext>
            </c:extLst>
          </c:dPt>
          <c:dPt>
            <c:idx val="8"/>
            <c:invertIfNegative val="0"/>
            <c:bubble3D val="0"/>
            <c:spPr>
              <a:solidFill>
                <a:srgbClr val="D1D1D1"/>
              </a:solidFill>
              <a:ln>
                <a:noFill/>
              </a:ln>
              <a:effectLst/>
            </c:spPr>
            <c:extLst>
              <c:ext xmlns:c16="http://schemas.microsoft.com/office/drawing/2014/chart" uri="{C3380CC4-5D6E-409C-BE32-E72D297353CC}">
                <c16:uniqueId val="{0000000C-CE69-3F44-BB1B-1E33DFBBDADF}"/>
              </c:ext>
            </c:extLst>
          </c:dPt>
          <c:dPt>
            <c:idx val="9"/>
            <c:invertIfNegative val="0"/>
            <c:bubble3D val="0"/>
            <c:spPr>
              <a:solidFill>
                <a:srgbClr val="D1D1D1"/>
              </a:solidFill>
              <a:ln>
                <a:noFill/>
              </a:ln>
              <a:effectLst/>
            </c:spPr>
            <c:extLst>
              <c:ext xmlns:c16="http://schemas.microsoft.com/office/drawing/2014/chart" uri="{C3380CC4-5D6E-409C-BE32-E72D297353CC}">
                <c16:uniqueId val="{0000000D-CE69-3F44-BB1B-1E33DFBBDADF}"/>
              </c:ext>
            </c:extLst>
          </c:dPt>
          <c:dPt>
            <c:idx val="10"/>
            <c:invertIfNegative val="0"/>
            <c:bubble3D val="0"/>
            <c:spPr>
              <a:solidFill>
                <a:srgbClr val="D1D1D1"/>
              </a:solidFill>
              <a:ln>
                <a:noFill/>
              </a:ln>
              <a:effectLst/>
            </c:spPr>
            <c:extLst>
              <c:ext xmlns:c16="http://schemas.microsoft.com/office/drawing/2014/chart" uri="{C3380CC4-5D6E-409C-BE32-E72D297353CC}">
                <c16:uniqueId val="{0000000E-CE69-3F44-BB1B-1E33DFBBDADF}"/>
              </c:ext>
            </c:extLst>
          </c:dPt>
          <c:dPt>
            <c:idx val="11"/>
            <c:invertIfNegative val="0"/>
            <c:bubble3D val="0"/>
            <c:spPr>
              <a:solidFill>
                <a:srgbClr val="D1D1D1"/>
              </a:solidFill>
              <a:ln>
                <a:noFill/>
              </a:ln>
              <a:effectLst/>
            </c:spPr>
            <c:extLst>
              <c:ext xmlns:c16="http://schemas.microsoft.com/office/drawing/2014/chart" uri="{C3380CC4-5D6E-409C-BE32-E72D297353CC}">
                <c16:uniqueId val="{00000002-4E00-4FD5-88F8-F35B49382BF5}"/>
              </c:ext>
            </c:extLst>
          </c:dPt>
          <c:dLbls>
            <c:dLbl>
              <c:idx val="11"/>
              <c:layout>
                <c:manualLayout>
                  <c:x val="0"/>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E00-4FD5-88F8-F35B49382BF5}"/>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2"/>
                    </a:solidFill>
                    <a:latin typeface="Neue Haas Unica W1G Medium" panose="020B0504030206020203" pitchFamily="34"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8/2025</c:v>
                </c:pt>
                <c:pt idx="1">
                  <c:v>9/2025</c:v>
                </c:pt>
                <c:pt idx="2">
                  <c:v>10/2025</c:v>
                </c:pt>
                <c:pt idx="3">
                  <c:v>11/2025</c:v>
                </c:pt>
                <c:pt idx="4">
                  <c:v>12/2025</c:v>
                </c:pt>
                <c:pt idx="5">
                  <c:v>1/2026</c:v>
                </c:pt>
                <c:pt idx="6">
                  <c:v>2/2026</c:v>
                </c:pt>
                <c:pt idx="7">
                  <c:v>3/2026</c:v>
                </c:pt>
                <c:pt idx="8">
                  <c:v>4/2026</c:v>
                </c:pt>
                <c:pt idx="9">
                  <c:v>5/2026</c:v>
                </c:pt>
                <c:pt idx="10">
                  <c:v>6/2026</c:v>
                </c:pt>
                <c:pt idx="11">
                  <c:v>7/2026</c:v>
                </c:pt>
                <c:pt idx="12">
                  <c:v>8/2026</c:v>
                </c:pt>
              </c:strCache>
            </c:strRef>
          </c:cat>
          <c:val>
            <c:numRef>
              <c:f>Sheet1!$B$2:$B$14</c:f>
              <c:numCache>
                <c:formatCode>#,##0</c:formatCode>
                <c:ptCount val="13"/>
                <c:pt idx="0">
                  <c:v>2606786</c:v>
                </c:pt>
                <c:pt idx="1">
                  <c:v>2623654</c:v>
                </c:pt>
                <c:pt idx="2">
                  <c:v>2637313</c:v>
                </c:pt>
                <c:pt idx="3">
                  <c:v>2649954</c:v>
                </c:pt>
                <c:pt idx="4">
                  <c:v>2665164</c:v>
                </c:pt>
                <c:pt idx="5">
                  <c:v>2656310</c:v>
                </c:pt>
                <c:pt idx="6">
                  <c:v>2670583</c:v>
                </c:pt>
                <c:pt idx="7">
                  <c:v>2681230</c:v>
                </c:pt>
                <c:pt idx="8">
                  <c:v>2689726</c:v>
                </c:pt>
                <c:pt idx="9">
                  <c:v>2680394</c:v>
                </c:pt>
                <c:pt idx="10">
                  <c:v>2691395</c:v>
                </c:pt>
                <c:pt idx="11">
                  <c:v>2699947</c:v>
                </c:pt>
                <c:pt idx="12">
                  <c:v>2708317</c:v>
                </c:pt>
              </c:numCache>
            </c:numRef>
          </c:val>
          <c:extLst>
            <c:ext xmlns:c16="http://schemas.microsoft.com/office/drawing/2014/chart" uri="{C3380CC4-5D6E-409C-BE32-E72D297353CC}">
              <c16:uniqueId val="{00000000-0475-5449-96BE-C70CF79F4F3C}"/>
            </c:ext>
          </c:extLst>
        </c:ser>
        <c:dLbls>
          <c:showLegendKey val="0"/>
          <c:showVal val="0"/>
          <c:showCatName val="0"/>
          <c:showSerName val="0"/>
          <c:showPercent val="0"/>
          <c:showBubbleSize val="0"/>
        </c:dLbls>
        <c:gapWidth val="150"/>
        <c:axId val="1890891712"/>
        <c:axId val="1869618640"/>
      </c:barChart>
      <c:catAx>
        <c:axId val="1890891712"/>
        <c:scaling>
          <c:orientation val="minMax"/>
        </c:scaling>
        <c:delete val="0"/>
        <c:axPos val="b"/>
        <c:numFmt formatCode="mm\/yyyy" sourceLinked="0"/>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69618640"/>
        <c:crosses val="autoZero"/>
        <c:auto val="1"/>
        <c:lblAlgn val="ctr"/>
        <c:lblOffset val="100"/>
        <c:noMultiLvlLbl val="1"/>
      </c:catAx>
      <c:valAx>
        <c:axId val="1869618640"/>
        <c:scaling>
          <c:orientation val="minMax"/>
          <c:min val="2400000"/>
        </c:scaling>
        <c:delete val="0"/>
        <c:axPos val="l"/>
        <c:majorGridlines>
          <c:spPr>
            <a:ln w="12700" cap="rnd" cmpd="sng" algn="ctr">
              <a:solidFill>
                <a:schemeClr val="bg1">
                  <a:lumMod val="85000"/>
                </a:schemeClr>
              </a:solidFill>
              <a:prstDash val="dash"/>
              <a:round/>
            </a:ln>
            <a:effectLst/>
          </c:spPr>
        </c:majorGridlines>
        <c:minorGridlines>
          <c:spPr>
            <a:ln w="9525" cap="flat" cmpd="sng" algn="ctr">
              <a:noFill/>
              <a:round/>
            </a:ln>
            <a:effectLst/>
          </c:spPr>
        </c:minorGridlines>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90891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0" i="0">
          <a:solidFill>
            <a:schemeClr val="tx2"/>
          </a:solidFill>
          <a:latin typeface="Neue Haas Unica W1G Medium" panose="020B0504030206020203" pitchFamily="34" charset="0"/>
        </a:defRPr>
      </a:pPr>
      <a:endParaRPr lang="fi-FI"/>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24818365095667"/>
          <c:y val="0.13289571923446131"/>
          <c:w val="0.71851785572258009"/>
          <c:h val="0.63080611577683077"/>
        </c:manualLayout>
      </c:layout>
      <c:barChart>
        <c:barDir val="col"/>
        <c:grouping val="clustered"/>
        <c:varyColors val="0"/>
        <c:ser>
          <c:idx val="0"/>
          <c:order val="0"/>
          <c:tx>
            <c:strRef>
              <c:f>Sheet1!$B$1</c:f>
              <c:strCache>
                <c:ptCount val="1"/>
                <c:pt idx="0">
                  <c:v>Instagram</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2"/>
                    </a:solidFill>
                    <a:latin typeface="Neue Haas Unica W1G Medium" panose="020B0504030206020203" pitchFamily="34"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8/2025</c:v>
                </c:pt>
                <c:pt idx="1">
                  <c:v>9/2025</c:v>
                </c:pt>
                <c:pt idx="2">
                  <c:v>10/2025</c:v>
                </c:pt>
                <c:pt idx="3">
                  <c:v>11/2025</c:v>
                </c:pt>
                <c:pt idx="4">
                  <c:v>12/2025</c:v>
                </c:pt>
                <c:pt idx="5">
                  <c:v>1/2026</c:v>
                </c:pt>
                <c:pt idx="6">
                  <c:v>2/2026</c:v>
                </c:pt>
                <c:pt idx="7">
                  <c:v>3/2026</c:v>
                </c:pt>
                <c:pt idx="8">
                  <c:v>4/2026</c:v>
                </c:pt>
                <c:pt idx="9">
                  <c:v>5/2026</c:v>
                </c:pt>
                <c:pt idx="10">
                  <c:v>6/2026</c:v>
                </c:pt>
                <c:pt idx="11">
                  <c:v>7/2026</c:v>
                </c:pt>
                <c:pt idx="12">
                  <c:v>8/2026</c:v>
                </c:pt>
              </c:strCache>
            </c:strRef>
          </c:cat>
          <c:val>
            <c:numRef>
              <c:f>Sheet1!$B$2:$B$14</c:f>
              <c:numCache>
                <c:formatCode>#,##0</c:formatCode>
                <c:ptCount val="13"/>
                <c:pt idx="0">
                  <c:v>1723137</c:v>
                </c:pt>
                <c:pt idx="1">
                  <c:v>1730884</c:v>
                </c:pt>
                <c:pt idx="2">
                  <c:v>1739867</c:v>
                </c:pt>
                <c:pt idx="3">
                  <c:v>1749168</c:v>
                </c:pt>
                <c:pt idx="4">
                  <c:v>1756611</c:v>
                </c:pt>
                <c:pt idx="5">
                  <c:v>1747063</c:v>
                </c:pt>
                <c:pt idx="6">
                  <c:v>1757951</c:v>
                </c:pt>
                <c:pt idx="7">
                  <c:v>1768971</c:v>
                </c:pt>
                <c:pt idx="8">
                  <c:v>1780699</c:v>
                </c:pt>
                <c:pt idx="9">
                  <c:v>1774975</c:v>
                </c:pt>
                <c:pt idx="10">
                  <c:v>1790604</c:v>
                </c:pt>
                <c:pt idx="11">
                  <c:v>1799879</c:v>
                </c:pt>
                <c:pt idx="12">
                  <c:v>1811806</c:v>
                </c:pt>
              </c:numCache>
            </c:numRef>
          </c:val>
          <c:extLst>
            <c:ext xmlns:c16="http://schemas.microsoft.com/office/drawing/2014/chart" uri="{C3380CC4-5D6E-409C-BE32-E72D297353CC}">
              <c16:uniqueId val="{00000000-0475-5449-96BE-C70CF79F4F3C}"/>
            </c:ext>
          </c:extLst>
        </c:ser>
        <c:dLbls>
          <c:showLegendKey val="0"/>
          <c:showVal val="0"/>
          <c:showCatName val="0"/>
          <c:showSerName val="0"/>
          <c:showPercent val="0"/>
          <c:showBubbleSize val="0"/>
        </c:dLbls>
        <c:gapWidth val="150"/>
        <c:axId val="1890891712"/>
        <c:axId val="1869618640"/>
      </c:barChart>
      <c:catAx>
        <c:axId val="1890891712"/>
        <c:scaling>
          <c:orientation val="minMax"/>
        </c:scaling>
        <c:delete val="0"/>
        <c:axPos val="b"/>
        <c:numFmt formatCode="mm\/yyyy" sourceLinked="0"/>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69618640"/>
        <c:crosses val="autoZero"/>
        <c:auto val="1"/>
        <c:lblAlgn val="ctr"/>
        <c:lblOffset val="100"/>
        <c:noMultiLvlLbl val="1"/>
      </c:catAx>
      <c:valAx>
        <c:axId val="1869618640"/>
        <c:scaling>
          <c:orientation val="minMax"/>
          <c:max val="1900000.0000000002"/>
          <c:min val="1600000"/>
        </c:scaling>
        <c:delete val="0"/>
        <c:axPos val="l"/>
        <c:majorGridlines>
          <c:spPr>
            <a:ln w="12700" cap="rnd" cmpd="sng" algn="ctr">
              <a:solidFill>
                <a:schemeClr val="bg1">
                  <a:lumMod val="85000"/>
                </a:schemeClr>
              </a:solidFill>
              <a:prstDash val="dash"/>
              <a:round/>
            </a:ln>
            <a:effectLst/>
          </c:spPr>
        </c:majorGridlines>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90891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0" i="0">
          <a:solidFill>
            <a:schemeClr val="tx2"/>
          </a:solidFill>
          <a:latin typeface="Neue Haas Unica W1G Medium" panose="020B0504030206020203" pitchFamily="34" charset="0"/>
        </a:defRPr>
      </a:pPr>
      <a:endParaRPr lang="fi-FI"/>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24818365095667"/>
          <c:y val="0.12406151020919222"/>
          <c:w val="0.71851785572258009"/>
          <c:h val="0.63669558846034346"/>
        </c:manualLayout>
      </c:layout>
      <c:barChart>
        <c:barDir val="col"/>
        <c:grouping val="clustered"/>
        <c:varyColors val="0"/>
        <c:ser>
          <c:idx val="0"/>
          <c:order val="0"/>
          <c:tx>
            <c:strRef>
              <c:f>Sheet1!$B$1</c:f>
              <c:strCache>
                <c:ptCount val="1"/>
                <c:pt idx="0">
                  <c:v>X</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2"/>
                    </a:solidFill>
                    <a:latin typeface="Neue Haas Unica W1G Medium" panose="020B0504030206020203" pitchFamily="34"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8/2025</c:v>
                </c:pt>
                <c:pt idx="1">
                  <c:v>9/2025</c:v>
                </c:pt>
                <c:pt idx="2">
                  <c:v>10/2025</c:v>
                </c:pt>
                <c:pt idx="3">
                  <c:v>11/2025</c:v>
                </c:pt>
                <c:pt idx="4">
                  <c:v>12/2025</c:v>
                </c:pt>
                <c:pt idx="5">
                  <c:v>1/2026</c:v>
                </c:pt>
                <c:pt idx="6">
                  <c:v>2/2026</c:v>
                </c:pt>
                <c:pt idx="7">
                  <c:v>3/2026</c:v>
                </c:pt>
                <c:pt idx="8">
                  <c:v>4/2026</c:v>
                </c:pt>
                <c:pt idx="9">
                  <c:v>5/2026</c:v>
                </c:pt>
                <c:pt idx="10">
                  <c:v>6/2026</c:v>
                </c:pt>
                <c:pt idx="11">
                  <c:v>7/2026</c:v>
                </c:pt>
                <c:pt idx="12">
                  <c:v>8/2026</c:v>
                </c:pt>
              </c:strCache>
            </c:strRef>
          </c:cat>
          <c:val>
            <c:numRef>
              <c:f>Sheet1!$B$2:$B$14</c:f>
              <c:numCache>
                <c:formatCode>#,##0</c:formatCode>
                <c:ptCount val="13"/>
                <c:pt idx="0">
                  <c:v>563717</c:v>
                </c:pt>
                <c:pt idx="1">
                  <c:v>561081</c:v>
                </c:pt>
                <c:pt idx="2">
                  <c:v>559226</c:v>
                </c:pt>
                <c:pt idx="3">
                  <c:v>540315</c:v>
                </c:pt>
                <c:pt idx="4">
                  <c:v>534053</c:v>
                </c:pt>
                <c:pt idx="5">
                  <c:v>493094</c:v>
                </c:pt>
                <c:pt idx="6">
                  <c:v>493041</c:v>
                </c:pt>
                <c:pt idx="7">
                  <c:v>492769</c:v>
                </c:pt>
                <c:pt idx="8">
                  <c:v>492574</c:v>
                </c:pt>
                <c:pt idx="9">
                  <c:v>494485</c:v>
                </c:pt>
                <c:pt idx="10">
                  <c:v>494187</c:v>
                </c:pt>
                <c:pt idx="11">
                  <c:v>493838</c:v>
                </c:pt>
                <c:pt idx="12">
                  <c:v>493428</c:v>
                </c:pt>
              </c:numCache>
            </c:numRef>
          </c:val>
          <c:extLst>
            <c:ext xmlns:c16="http://schemas.microsoft.com/office/drawing/2014/chart" uri="{C3380CC4-5D6E-409C-BE32-E72D297353CC}">
              <c16:uniqueId val="{00000000-0475-5449-96BE-C70CF79F4F3C}"/>
            </c:ext>
          </c:extLst>
        </c:ser>
        <c:dLbls>
          <c:showLegendKey val="0"/>
          <c:showVal val="0"/>
          <c:showCatName val="0"/>
          <c:showSerName val="0"/>
          <c:showPercent val="0"/>
          <c:showBubbleSize val="0"/>
        </c:dLbls>
        <c:gapWidth val="150"/>
        <c:axId val="1890891712"/>
        <c:axId val="1869618640"/>
      </c:barChart>
      <c:catAx>
        <c:axId val="1890891712"/>
        <c:scaling>
          <c:orientation val="minMax"/>
        </c:scaling>
        <c:delete val="0"/>
        <c:axPos val="b"/>
        <c:numFmt formatCode="mm\/yyyy" sourceLinked="0"/>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69618640"/>
        <c:crosses val="autoZero"/>
        <c:auto val="1"/>
        <c:lblAlgn val="ctr"/>
        <c:lblOffset val="100"/>
        <c:noMultiLvlLbl val="1"/>
      </c:catAx>
      <c:valAx>
        <c:axId val="1869618640"/>
        <c:scaling>
          <c:orientation val="minMax"/>
          <c:min val="400000"/>
        </c:scaling>
        <c:delete val="0"/>
        <c:axPos val="l"/>
        <c:majorGridlines>
          <c:spPr>
            <a:ln w="12700" cap="rnd" cmpd="sng" algn="ctr">
              <a:solidFill>
                <a:schemeClr val="bg1">
                  <a:lumMod val="85000"/>
                </a:schemeClr>
              </a:solidFill>
              <a:prstDash val="dash"/>
              <a:round/>
            </a:ln>
            <a:effectLst/>
          </c:spPr>
        </c:majorGridlines>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90891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0" i="0">
          <a:solidFill>
            <a:schemeClr val="tx2"/>
          </a:solidFill>
          <a:latin typeface="Neue Haas Unica W1G Medium" panose="020B0504030206020203" pitchFamily="34" charset="0"/>
        </a:defRPr>
      </a:pPr>
      <a:endParaRPr lang="fi-FI"/>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24817068321005"/>
          <c:y val="0.12995098289270493"/>
          <c:w val="0.71851785572258009"/>
          <c:h val="0.63669558846034346"/>
        </c:manualLayout>
      </c:layout>
      <c:barChart>
        <c:barDir val="col"/>
        <c:grouping val="clustered"/>
        <c:varyColors val="0"/>
        <c:ser>
          <c:idx val="0"/>
          <c:order val="0"/>
          <c:tx>
            <c:strRef>
              <c:f>Sheet1!$B$1</c:f>
              <c:strCache>
                <c:ptCount val="1"/>
                <c:pt idx="0">
                  <c:v>YouTube</c:v>
                </c:pt>
              </c:strCache>
            </c:strRef>
          </c:tx>
          <c:spPr>
            <a:solidFill>
              <a:schemeClr val="bg1">
                <a:lumMod val="85000"/>
              </a:schemeClr>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2"/>
                    </a:solidFill>
                    <a:latin typeface="Neue Haas Unica W1G Medium" panose="020B0504030206020203" pitchFamily="34" charset="0"/>
                    <a:ea typeface="+mn-ea"/>
                    <a:cs typeface="+mn-cs"/>
                  </a:defRPr>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8/2025</c:v>
                </c:pt>
                <c:pt idx="1">
                  <c:v>9/2025</c:v>
                </c:pt>
                <c:pt idx="2">
                  <c:v>10/2025</c:v>
                </c:pt>
                <c:pt idx="3">
                  <c:v>11/2025</c:v>
                </c:pt>
                <c:pt idx="4">
                  <c:v>12/2025</c:v>
                </c:pt>
                <c:pt idx="5">
                  <c:v>1/2026</c:v>
                </c:pt>
                <c:pt idx="6">
                  <c:v>2/2026</c:v>
                </c:pt>
                <c:pt idx="7">
                  <c:v>3/2026</c:v>
                </c:pt>
                <c:pt idx="8">
                  <c:v>4/2026</c:v>
                </c:pt>
                <c:pt idx="9">
                  <c:v>5/2026</c:v>
                </c:pt>
                <c:pt idx="10">
                  <c:v>6/2026</c:v>
                </c:pt>
                <c:pt idx="11">
                  <c:v>7/2026</c:v>
                </c:pt>
                <c:pt idx="12">
                  <c:v>8/2026</c:v>
                </c:pt>
              </c:strCache>
            </c:strRef>
          </c:cat>
          <c:val>
            <c:numRef>
              <c:f>Sheet1!$B$2:$B$14</c:f>
              <c:numCache>
                <c:formatCode>#,##0</c:formatCode>
                <c:ptCount val="13"/>
                <c:pt idx="0">
                  <c:v>161057</c:v>
                </c:pt>
                <c:pt idx="1">
                  <c:v>161826</c:v>
                </c:pt>
                <c:pt idx="2">
                  <c:v>162808</c:v>
                </c:pt>
                <c:pt idx="3">
                  <c:v>163832</c:v>
                </c:pt>
                <c:pt idx="4">
                  <c:v>164633</c:v>
                </c:pt>
                <c:pt idx="5">
                  <c:v>161768</c:v>
                </c:pt>
                <c:pt idx="6">
                  <c:v>162442</c:v>
                </c:pt>
                <c:pt idx="7">
                  <c:v>163335</c:v>
                </c:pt>
                <c:pt idx="8">
                  <c:v>163839</c:v>
                </c:pt>
                <c:pt idx="9">
                  <c:v>164305</c:v>
                </c:pt>
                <c:pt idx="10">
                  <c:v>164893</c:v>
                </c:pt>
                <c:pt idx="11">
                  <c:v>165719</c:v>
                </c:pt>
                <c:pt idx="12">
                  <c:v>166301</c:v>
                </c:pt>
              </c:numCache>
            </c:numRef>
          </c:val>
          <c:extLst>
            <c:ext xmlns:c16="http://schemas.microsoft.com/office/drawing/2014/chart" uri="{C3380CC4-5D6E-409C-BE32-E72D297353CC}">
              <c16:uniqueId val="{00000000-0475-5449-96BE-C70CF79F4F3C}"/>
            </c:ext>
          </c:extLst>
        </c:ser>
        <c:dLbls>
          <c:showLegendKey val="0"/>
          <c:showVal val="0"/>
          <c:showCatName val="0"/>
          <c:showSerName val="0"/>
          <c:showPercent val="0"/>
          <c:showBubbleSize val="0"/>
        </c:dLbls>
        <c:gapWidth val="150"/>
        <c:axId val="1890891712"/>
        <c:axId val="1869618640"/>
      </c:barChart>
      <c:catAx>
        <c:axId val="1890891712"/>
        <c:scaling>
          <c:orientation val="minMax"/>
        </c:scaling>
        <c:delete val="0"/>
        <c:axPos val="b"/>
        <c:numFmt formatCode="mm\/yyyy" sourceLinked="0"/>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69618640"/>
        <c:crosses val="autoZero"/>
        <c:auto val="1"/>
        <c:lblAlgn val="ctr"/>
        <c:lblOffset val="100"/>
        <c:noMultiLvlLbl val="1"/>
      </c:catAx>
      <c:valAx>
        <c:axId val="1869618640"/>
        <c:scaling>
          <c:orientation val="minMax"/>
          <c:max val="170000"/>
          <c:min val="150000"/>
        </c:scaling>
        <c:delete val="0"/>
        <c:axPos val="l"/>
        <c:majorGridlines>
          <c:spPr>
            <a:ln w="12700" cap="rnd" cmpd="sng" algn="ctr">
              <a:solidFill>
                <a:schemeClr val="bg1">
                  <a:lumMod val="85000"/>
                </a:schemeClr>
              </a:solidFill>
              <a:prstDash val="dash"/>
              <a:round/>
            </a:ln>
            <a:effectLst/>
          </c:spPr>
        </c:majorGridlines>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Neue Haas Unica W1G Medium" panose="020B0504030206020203" pitchFamily="34" charset="0"/>
                <a:ea typeface="+mn-ea"/>
                <a:cs typeface="+mn-cs"/>
              </a:defRPr>
            </a:pPr>
            <a:endParaRPr lang="fi-FI"/>
          </a:p>
        </c:txPr>
        <c:crossAx val="1890891712"/>
        <c:crosses val="autoZero"/>
        <c:crossBetween val="between"/>
        <c:majorUnit val="20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0" i="0">
          <a:solidFill>
            <a:schemeClr val="tx2"/>
          </a:solidFill>
          <a:latin typeface="Neue Haas Unica W1G Medium" panose="020B0504030206020203" pitchFamily="34" charset="0"/>
        </a:defRPr>
      </a:pPr>
      <a:endParaRPr lang="fi-F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0.43353</cdr:x>
      <cdr:y>0.43032</cdr:y>
    </cdr:from>
    <cdr:to>
      <cdr:x>0.74142</cdr:x>
      <cdr:y>0.70381</cdr:y>
    </cdr:to>
    <cdr:grpSp>
      <cdr:nvGrpSpPr>
        <cdr:cNvPr id="4" name="Group 3">
          <a:extLst xmlns:a="http://schemas.openxmlformats.org/drawingml/2006/main">
            <a:ext uri="{FF2B5EF4-FFF2-40B4-BE49-F238E27FC236}">
              <a16:creationId xmlns:a16="http://schemas.microsoft.com/office/drawing/2014/main" id="{1171EC12-FF78-8541-BDBC-CC6A4414F601}"/>
            </a:ext>
          </a:extLst>
        </cdr:cNvPr>
        <cdr:cNvGrpSpPr/>
      </cdr:nvGrpSpPr>
      <cdr:grpSpPr>
        <a:xfrm xmlns:a="http://schemas.openxmlformats.org/drawingml/2006/main">
          <a:off x="3294570" y="1801781"/>
          <a:ext cx="2339781" cy="1145122"/>
          <a:chOff x="2230277" y="1874237"/>
          <a:chExt cx="3103863" cy="1346756"/>
        </a:xfrm>
      </cdr:grpSpPr>
      <cdr:sp macro="" textlink="">
        <cdr:nvSpPr>
          <cdr:cNvPr id="2" name="Content Placeholder 2">
            <a:extLst xmlns:a="http://schemas.openxmlformats.org/drawingml/2006/main">
              <a:ext uri="{FF2B5EF4-FFF2-40B4-BE49-F238E27FC236}">
                <a16:creationId xmlns:a16="http://schemas.microsoft.com/office/drawing/2014/main" id="{8D45EB1E-4412-4440-90E1-1E52AE74CE72}"/>
              </a:ext>
            </a:extLst>
          </cdr:cNvPr>
          <cdr:cNvSpPr txBox="1">
            <a:spLocks xmlns:a="http://schemas.openxmlformats.org/drawingml/2006/main"/>
          </cdr:cNvSpPr>
        </cdr:nvSpPr>
        <cdr:spPr>
          <a:xfrm xmlns:a="http://schemas.openxmlformats.org/drawingml/2006/main">
            <a:off x="2287076" y="1874237"/>
            <a:ext cx="2995078" cy="619132"/>
          </a:xfrm>
          <a:prstGeom xmlns:a="http://schemas.openxmlformats.org/drawingml/2006/main" prst="rect">
            <a:avLst/>
          </a:prstGeom>
        </cdr:spPr>
        <cdr:txBody>
          <a:bodyPr xmlns:a="http://schemas.openxmlformats.org/drawingml/2006/main" vert="horz" lIns="91440" tIns="45720" rIns="91440" bIns="45720" rtlCol="0" anchor="ctr">
            <a:normAutofit/>
          </a:bodyPr>
          <a:lstStyle xmlns:a="http://schemas.openxmlformats.org/drawingml/2006/main">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fi-FI" sz="1200" dirty="0">
                <a:solidFill>
                  <a:srgbClr val="002649"/>
                </a:solidFill>
                <a:latin typeface="Neue Haas Unica W1G Medium" panose="020B0504030206020203" pitchFamily="34" charset="0"/>
              </a:rPr>
              <a:t>Seuraajia kaikissa </a:t>
            </a:r>
            <a:br>
              <a:rPr lang="fi-FI" sz="1200" dirty="0">
                <a:solidFill>
                  <a:srgbClr val="002649"/>
                </a:solidFill>
                <a:latin typeface="Neue Haas Unica W1G Medium" panose="020B0504030206020203" pitchFamily="34" charset="0"/>
              </a:rPr>
            </a:br>
            <a:r>
              <a:rPr lang="fi-FI" sz="1200" dirty="0">
                <a:solidFill>
                  <a:srgbClr val="002649"/>
                </a:solidFill>
                <a:latin typeface="Neue Haas Unica W1G Medium" panose="020B0504030206020203" pitchFamily="34" charset="0"/>
              </a:rPr>
              <a:t>kanavissa</a:t>
            </a:r>
            <a:endParaRPr lang="en-FI" sz="1200" dirty="0">
              <a:solidFill>
                <a:srgbClr val="002649"/>
              </a:solidFill>
              <a:latin typeface="Neue Haas Unica W1G Medium" panose="020B0504030206020203" pitchFamily="34" charset="0"/>
            </a:endParaRPr>
          </a:p>
        </cdr:txBody>
      </cdr:sp>
      <cdr:sp macro="" textlink="">
        <cdr:nvSpPr>
          <cdr:cNvPr id="3" name="Content Placeholder 2">
            <a:extLst xmlns:a="http://schemas.openxmlformats.org/drawingml/2006/main">
              <a:ext uri="{FF2B5EF4-FFF2-40B4-BE49-F238E27FC236}">
                <a16:creationId xmlns:a16="http://schemas.microsoft.com/office/drawing/2014/main" id="{C74C9BEF-4942-7448-9A77-9361FD05EFC1}"/>
              </a:ext>
            </a:extLst>
          </cdr:cNvPr>
          <cdr:cNvSpPr txBox="1">
            <a:spLocks xmlns:a="http://schemas.openxmlformats.org/drawingml/2006/main"/>
          </cdr:cNvSpPr>
        </cdr:nvSpPr>
        <cdr:spPr>
          <a:xfrm xmlns:a="http://schemas.openxmlformats.org/drawingml/2006/main">
            <a:off x="2230277" y="2438065"/>
            <a:ext cx="3103863" cy="782928"/>
          </a:xfrm>
          <a:prstGeom xmlns:a="http://schemas.openxmlformats.org/drawingml/2006/main" prst="rect">
            <a:avLst/>
          </a:prstGeom>
        </cdr:spPr>
        <cdr:txBody>
          <a:bodyPr xmlns:a="http://schemas.openxmlformats.org/drawingml/2006/main" vert="horz" lIns="91440" tIns="45720" rIns="91440" bIns="45720" rtlCol="0">
            <a:noAutofit/>
          </a:bodyPr>
          <a:lstStyle xmlns:a="http://schemas.openxmlformats.org/drawingml/2006/main">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fi-FI" sz="3500" dirty="0">
                <a:solidFill>
                  <a:schemeClr val="tx2"/>
                </a:solidFill>
                <a:latin typeface="Canela Medium" pitchFamily="2" charset="77"/>
              </a:rPr>
              <a:t>5 561 028</a:t>
            </a:r>
            <a:endParaRPr lang="en-FI" sz="3500" dirty="0">
              <a:solidFill>
                <a:schemeClr val="tx2"/>
              </a:solidFill>
              <a:latin typeface="Canela Medium" pitchFamily="2" charset="77"/>
            </a:endParaRPr>
          </a:p>
        </cdr:txBody>
      </cdr:sp>
    </cdr:grp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116731-4676-4049-B778-C85831E1F5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dirty="0">
              <a:latin typeface="Neue Haas Unica W1G" panose="020B0504030206020203" pitchFamily="34" charset="0"/>
            </a:endParaRPr>
          </a:p>
        </p:txBody>
      </p:sp>
      <p:sp>
        <p:nvSpPr>
          <p:cNvPr id="3" name="Date Placeholder 2">
            <a:extLst>
              <a:ext uri="{FF2B5EF4-FFF2-40B4-BE49-F238E27FC236}">
                <a16:creationId xmlns:a16="http://schemas.microsoft.com/office/drawing/2014/main" id="{4C5C887A-2D2F-E940-8170-CB98732492A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6303909-B5E8-FB4E-AFE4-A87166A88C34}" type="datetimeFigureOut">
              <a:rPr lang="en-FI" smtClean="0">
                <a:latin typeface="Neue Haas Unica W1G" panose="020B0504030206020203" pitchFamily="34" charset="0"/>
              </a:rPr>
              <a:t>1.9.2026</a:t>
            </a:fld>
            <a:endParaRPr lang="en-FI" dirty="0">
              <a:latin typeface="Neue Haas Unica W1G" panose="020B0504030206020203" pitchFamily="34" charset="0"/>
            </a:endParaRPr>
          </a:p>
        </p:txBody>
      </p:sp>
      <p:sp>
        <p:nvSpPr>
          <p:cNvPr id="4" name="Footer Placeholder 3">
            <a:extLst>
              <a:ext uri="{FF2B5EF4-FFF2-40B4-BE49-F238E27FC236}">
                <a16:creationId xmlns:a16="http://schemas.microsoft.com/office/drawing/2014/main" id="{66B4AAC1-5A48-8D47-9036-9B35BA37D18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dirty="0">
              <a:latin typeface="Neue Haas Unica W1G" panose="020B0504030206020203" pitchFamily="34" charset="0"/>
            </a:endParaRPr>
          </a:p>
        </p:txBody>
      </p:sp>
      <p:sp>
        <p:nvSpPr>
          <p:cNvPr id="5" name="Slide Number Placeholder 4">
            <a:extLst>
              <a:ext uri="{FF2B5EF4-FFF2-40B4-BE49-F238E27FC236}">
                <a16:creationId xmlns:a16="http://schemas.microsoft.com/office/drawing/2014/main" id="{63DB4C95-5904-FB43-9FE2-1A5C1BAD6A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6F5268-A0E2-674D-AEA0-0DAD3129F1B4}" type="slidenum">
              <a:rPr lang="en-FI" smtClean="0">
                <a:latin typeface="Neue Haas Unica W1G" panose="020B0504030206020203" pitchFamily="34" charset="0"/>
              </a:rPr>
              <a:t>‹#›</a:t>
            </a:fld>
            <a:endParaRPr lang="en-FI" dirty="0">
              <a:latin typeface="Neue Haas Unica W1G" panose="020B0504030206020203" pitchFamily="34" charset="0"/>
            </a:endParaRPr>
          </a:p>
        </p:txBody>
      </p:sp>
    </p:spTree>
    <p:extLst>
      <p:ext uri="{BB962C8B-B14F-4D97-AF65-F5344CB8AC3E}">
        <p14:creationId xmlns:p14="http://schemas.microsoft.com/office/powerpoint/2010/main" val="26613590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Unica W1G" panose="020B0504030206020203" pitchFamily="34" charset="0"/>
              </a:defRPr>
            </a:lvl1pPr>
          </a:lstStyle>
          <a:p>
            <a:endParaRPr lang="en-FI"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Unica W1G" panose="020B0504030206020203" pitchFamily="34" charset="0"/>
              </a:defRPr>
            </a:lvl1pPr>
          </a:lstStyle>
          <a:p>
            <a:fld id="{C4E458E5-F7A7-9540-B300-0997209ECD22}" type="datetimeFigureOut">
              <a:rPr lang="en-FI" smtClean="0"/>
              <a:pPr/>
              <a:t>1.9.2026</a:t>
            </a:fld>
            <a:endParaRPr lang="en-FI"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Unica W1G" panose="020B0504030206020203" pitchFamily="34" charset="0"/>
              </a:defRPr>
            </a:lvl1pPr>
          </a:lstStyle>
          <a:p>
            <a:endParaRPr lang="en-FI"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Unica W1G" panose="020B0504030206020203" pitchFamily="34" charset="0"/>
              </a:defRPr>
            </a:lvl1pPr>
          </a:lstStyle>
          <a:p>
            <a:fld id="{ECE063A0-E1D9-054C-B6B8-9DCE4E3BD599}" type="slidenum">
              <a:rPr lang="en-FI" smtClean="0"/>
              <a:pPr/>
              <a:t>‹#›</a:t>
            </a:fld>
            <a:endParaRPr lang="en-FI" dirty="0"/>
          </a:p>
        </p:txBody>
      </p:sp>
    </p:spTree>
    <p:extLst>
      <p:ext uri="{BB962C8B-B14F-4D97-AF65-F5344CB8AC3E}">
        <p14:creationId xmlns:p14="http://schemas.microsoft.com/office/powerpoint/2010/main" val="2287118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Neue Haas Unica W1G" panose="020B0504030206020203"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en-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2</a:t>
            </a:fld>
            <a:endParaRPr lang="en-FI" dirty="0"/>
          </a:p>
        </p:txBody>
      </p:sp>
    </p:spTree>
    <p:extLst>
      <p:ext uri="{BB962C8B-B14F-4D97-AF65-F5344CB8AC3E}">
        <p14:creationId xmlns:p14="http://schemas.microsoft.com/office/powerpoint/2010/main" val="774070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1D5E6-CFDD-0622-7B29-FFC28A0638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63F620-9B04-FEAC-96EC-07E310264535}"/>
              </a:ext>
            </a:extLst>
          </p:cNvPr>
          <p:cNvSpPr>
            <a:spLocks noGrp="1" noRot="1" noChangeAspect="1"/>
          </p:cNvSpPr>
          <p:nvPr>
            <p:ph type="sldImg"/>
          </p:nvPr>
        </p:nvSpPr>
        <p:spPr/>
        <p:txBody>
          <a:bodyPr/>
          <a:lstStyle/>
          <a:p>
            <a:endParaRPr lang="fi-FI"/>
          </a:p>
        </p:txBody>
      </p:sp>
      <p:sp>
        <p:nvSpPr>
          <p:cNvPr id="3" name="Notes Placeholder 2">
            <a:extLst>
              <a:ext uri="{FF2B5EF4-FFF2-40B4-BE49-F238E27FC236}">
                <a16:creationId xmlns:a16="http://schemas.microsoft.com/office/drawing/2014/main" id="{599FA1CA-F741-60F2-D8E0-78545C3DD718}"/>
              </a:ext>
            </a:extLst>
          </p:cNvPr>
          <p:cNvSpPr>
            <a:spLocks noGrp="1"/>
          </p:cNvSpPr>
          <p:nvPr>
            <p:ph type="body" idx="1"/>
          </p:nvPr>
        </p:nvSpPr>
        <p:spPr/>
        <p:txBody>
          <a:bodyPr/>
          <a:lstStyle/>
          <a:p>
            <a:endParaRPr lang="fi-FI" dirty="0"/>
          </a:p>
        </p:txBody>
      </p:sp>
      <p:sp>
        <p:nvSpPr>
          <p:cNvPr id="4" name="Slide Number Placeholder 3">
            <a:extLst>
              <a:ext uri="{FF2B5EF4-FFF2-40B4-BE49-F238E27FC236}">
                <a16:creationId xmlns:a16="http://schemas.microsoft.com/office/drawing/2014/main" id="{97DAB9FC-9008-6EC8-50D2-3390014FBF2B}"/>
              </a:ext>
            </a:extLst>
          </p:cNvPr>
          <p:cNvSpPr>
            <a:spLocks noGrp="1"/>
          </p:cNvSpPr>
          <p:nvPr>
            <p:ph type="sldNum" sz="quarter" idx="5"/>
          </p:nvPr>
        </p:nvSpPr>
        <p:spPr/>
        <p:txBody>
          <a:bodyPr/>
          <a:lstStyle/>
          <a:p>
            <a:fld id="{ECE063A0-E1D9-054C-B6B8-9DCE4E3BD599}" type="slidenum">
              <a:rPr lang="en-FI" smtClean="0"/>
              <a:pPr/>
              <a:t>14</a:t>
            </a:fld>
            <a:endParaRPr lang="en-FI" dirty="0"/>
          </a:p>
        </p:txBody>
      </p:sp>
    </p:spTree>
    <p:extLst>
      <p:ext uri="{BB962C8B-B14F-4D97-AF65-F5344CB8AC3E}">
        <p14:creationId xmlns:p14="http://schemas.microsoft.com/office/powerpoint/2010/main" val="3496411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en-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34</a:t>
            </a:fld>
            <a:endParaRPr lang="en-FI" dirty="0"/>
          </a:p>
        </p:txBody>
      </p:sp>
    </p:spTree>
    <p:extLst>
      <p:ext uri="{BB962C8B-B14F-4D97-AF65-F5344CB8AC3E}">
        <p14:creationId xmlns:p14="http://schemas.microsoft.com/office/powerpoint/2010/main" val="1358558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35</a:t>
            </a:fld>
            <a:endParaRPr lang="en-FI" dirty="0"/>
          </a:p>
        </p:txBody>
      </p:sp>
    </p:spTree>
    <p:extLst>
      <p:ext uri="{BB962C8B-B14F-4D97-AF65-F5344CB8AC3E}">
        <p14:creationId xmlns:p14="http://schemas.microsoft.com/office/powerpoint/2010/main" val="3035286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DC715-5BD9-885F-EB88-DD6E21DBA5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CFA5BA-751D-F20A-FF9E-3E896B9DC8E4}"/>
              </a:ext>
            </a:extLst>
          </p:cNvPr>
          <p:cNvSpPr>
            <a:spLocks noGrp="1" noRot="1" noChangeAspect="1"/>
          </p:cNvSpPr>
          <p:nvPr>
            <p:ph type="sldImg"/>
          </p:nvPr>
        </p:nvSpPr>
        <p:spPr/>
        <p:txBody>
          <a:bodyPr/>
          <a:lstStyle/>
          <a:p>
            <a:endParaRPr lang="fi-FI"/>
          </a:p>
        </p:txBody>
      </p:sp>
      <p:sp>
        <p:nvSpPr>
          <p:cNvPr id="3" name="Notes Placeholder 2">
            <a:extLst>
              <a:ext uri="{FF2B5EF4-FFF2-40B4-BE49-F238E27FC236}">
                <a16:creationId xmlns:a16="http://schemas.microsoft.com/office/drawing/2014/main" id="{7A6E9B87-0C21-F263-FD57-4C4B17290158}"/>
              </a:ext>
            </a:extLst>
          </p:cNvPr>
          <p:cNvSpPr>
            <a:spLocks noGrp="1"/>
          </p:cNvSpPr>
          <p:nvPr>
            <p:ph type="body" idx="1"/>
          </p:nvPr>
        </p:nvSpPr>
        <p:spPr/>
        <p:txBody>
          <a:bodyPr/>
          <a:lstStyle/>
          <a:p>
            <a:endParaRPr lang="fi-FI" dirty="0"/>
          </a:p>
        </p:txBody>
      </p:sp>
      <p:sp>
        <p:nvSpPr>
          <p:cNvPr id="4" name="Slide Number Placeholder 3">
            <a:extLst>
              <a:ext uri="{FF2B5EF4-FFF2-40B4-BE49-F238E27FC236}">
                <a16:creationId xmlns:a16="http://schemas.microsoft.com/office/drawing/2014/main" id="{E7D5084B-61B0-78F8-9C78-693A17A6FE4F}"/>
              </a:ext>
            </a:extLst>
          </p:cNvPr>
          <p:cNvSpPr>
            <a:spLocks noGrp="1"/>
          </p:cNvSpPr>
          <p:nvPr>
            <p:ph type="sldNum" sz="quarter" idx="5"/>
          </p:nvPr>
        </p:nvSpPr>
        <p:spPr/>
        <p:txBody>
          <a:bodyPr/>
          <a:lstStyle/>
          <a:p>
            <a:fld id="{ECE063A0-E1D9-054C-B6B8-9DCE4E3BD599}" type="slidenum">
              <a:rPr lang="en-FI" smtClean="0"/>
              <a:pPr/>
              <a:t>36</a:t>
            </a:fld>
            <a:endParaRPr lang="en-FI" dirty="0"/>
          </a:p>
        </p:txBody>
      </p:sp>
    </p:spTree>
    <p:extLst>
      <p:ext uri="{BB962C8B-B14F-4D97-AF65-F5344CB8AC3E}">
        <p14:creationId xmlns:p14="http://schemas.microsoft.com/office/powerpoint/2010/main" val="28540504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59EF2-6373-6636-2A56-489C423917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C5B0AA-4B46-A632-B388-7ED69AB43370}"/>
              </a:ext>
            </a:extLst>
          </p:cNvPr>
          <p:cNvSpPr>
            <a:spLocks noGrp="1" noRot="1" noChangeAspect="1"/>
          </p:cNvSpPr>
          <p:nvPr>
            <p:ph type="sldImg"/>
          </p:nvPr>
        </p:nvSpPr>
        <p:spPr/>
        <p:txBody>
          <a:bodyPr/>
          <a:lstStyle/>
          <a:p>
            <a:endParaRPr lang="fi-FI"/>
          </a:p>
        </p:txBody>
      </p:sp>
      <p:sp>
        <p:nvSpPr>
          <p:cNvPr id="3" name="Notes Placeholder 2">
            <a:extLst>
              <a:ext uri="{FF2B5EF4-FFF2-40B4-BE49-F238E27FC236}">
                <a16:creationId xmlns:a16="http://schemas.microsoft.com/office/drawing/2014/main" id="{B103BEB6-CFC8-2414-64C5-A4BF9D550A8C}"/>
              </a:ext>
            </a:extLst>
          </p:cNvPr>
          <p:cNvSpPr>
            <a:spLocks noGrp="1"/>
          </p:cNvSpPr>
          <p:nvPr>
            <p:ph type="body" idx="1"/>
          </p:nvPr>
        </p:nvSpPr>
        <p:spPr/>
        <p:txBody>
          <a:bodyPr/>
          <a:lstStyle/>
          <a:p>
            <a:endParaRPr lang="fi-FI" dirty="0"/>
          </a:p>
        </p:txBody>
      </p:sp>
      <p:sp>
        <p:nvSpPr>
          <p:cNvPr id="4" name="Slide Number Placeholder 3">
            <a:extLst>
              <a:ext uri="{FF2B5EF4-FFF2-40B4-BE49-F238E27FC236}">
                <a16:creationId xmlns:a16="http://schemas.microsoft.com/office/drawing/2014/main" id="{5CBEC57E-6BD2-D676-D839-2F18FC0C559C}"/>
              </a:ext>
            </a:extLst>
          </p:cNvPr>
          <p:cNvSpPr>
            <a:spLocks noGrp="1"/>
          </p:cNvSpPr>
          <p:nvPr>
            <p:ph type="sldNum" sz="quarter" idx="5"/>
          </p:nvPr>
        </p:nvSpPr>
        <p:spPr/>
        <p:txBody>
          <a:bodyPr/>
          <a:lstStyle/>
          <a:p>
            <a:fld id="{ECE063A0-E1D9-054C-B6B8-9DCE4E3BD599}" type="slidenum">
              <a:rPr lang="en-FI" smtClean="0"/>
              <a:pPr/>
              <a:t>37</a:t>
            </a:fld>
            <a:endParaRPr lang="en-FI" dirty="0"/>
          </a:p>
        </p:txBody>
      </p:sp>
    </p:spTree>
    <p:extLst>
      <p:ext uri="{BB962C8B-B14F-4D97-AF65-F5344CB8AC3E}">
        <p14:creationId xmlns:p14="http://schemas.microsoft.com/office/powerpoint/2010/main" val="273181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a:p>
        </p:txBody>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CE063A0-E1D9-054C-B6B8-9DCE4E3BD599}" type="slidenum">
              <a:rPr lang="en-FI" smtClean="0"/>
              <a:pPr/>
              <a:t>3</a:t>
            </a:fld>
            <a:endParaRPr lang="en-FI" dirty="0"/>
          </a:p>
        </p:txBody>
      </p:sp>
    </p:spTree>
    <p:extLst>
      <p:ext uri="{BB962C8B-B14F-4D97-AF65-F5344CB8AC3E}">
        <p14:creationId xmlns:p14="http://schemas.microsoft.com/office/powerpoint/2010/main" val="4043347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7</a:t>
            </a:fld>
            <a:endParaRPr lang="en-FI" dirty="0"/>
          </a:p>
        </p:txBody>
      </p:sp>
    </p:spTree>
    <p:extLst>
      <p:ext uri="{BB962C8B-B14F-4D97-AF65-F5344CB8AC3E}">
        <p14:creationId xmlns:p14="http://schemas.microsoft.com/office/powerpoint/2010/main" val="3824910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8</a:t>
            </a:fld>
            <a:endParaRPr lang="en-FI" dirty="0"/>
          </a:p>
        </p:txBody>
      </p:sp>
    </p:spTree>
    <p:extLst>
      <p:ext uri="{BB962C8B-B14F-4D97-AF65-F5344CB8AC3E}">
        <p14:creationId xmlns:p14="http://schemas.microsoft.com/office/powerpoint/2010/main" val="3355011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9</a:t>
            </a:fld>
            <a:endParaRPr lang="en-FI" dirty="0"/>
          </a:p>
        </p:txBody>
      </p:sp>
    </p:spTree>
    <p:extLst>
      <p:ext uri="{BB962C8B-B14F-4D97-AF65-F5344CB8AC3E}">
        <p14:creationId xmlns:p14="http://schemas.microsoft.com/office/powerpoint/2010/main" val="1349661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10</a:t>
            </a:fld>
            <a:endParaRPr lang="en-FI" dirty="0"/>
          </a:p>
        </p:txBody>
      </p:sp>
    </p:spTree>
    <p:extLst>
      <p:ext uri="{BB962C8B-B14F-4D97-AF65-F5344CB8AC3E}">
        <p14:creationId xmlns:p14="http://schemas.microsoft.com/office/powerpoint/2010/main" val="1338852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11</a:t>
            </a:fld>
            <a:endParaRPr lang="en-FI" dirty="0"/>
          </a:p>
        </p:txBody>
      </p:sp>
    </p:spTree>
    <p:extLst>
      <p:ext uri="{BB962C8B-B14F-4D97-AF65-F5344CB8AC3E}">
        <p14:creationId xmlns:p14="http://schemas.microsoft.com/office/powerpoint/2010/main" val="3909010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a:p>
        </p:txBody>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ECE063A0-E1D9-054C-B6B8-9DCE4E3BD599}" type="slidenum">
              <a:rPr lang="en-FI" smtClean="0"/>
              <a:pPr/>
              <a:t>12</a:t>
            </a:fld>
            <a:endParaRPr lang="en-FI" dirty="0"/>
          </a:p>
        </p:txBody>
      </p:sp>
    </p:spTree>
    <p:extLst>
      <p:ext uri="{BB962C8B-B14F-4D97-AF65-F5344CB8AC3E}">
        <p14:creationId xmlns:p14="http://schemas.microsoft.com/office/powerpoint/2010/main" val="1104884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B6E76-0CF9-1F48-78B7-211406D81F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9EBD05-CBBE-B9CA-CB01-57B704C69AE4}"/>
              </a:ext>
            </a:extLst>
          </p:cNvPr>
          <p:cNvSpPr>
            <a:spLocks noGrp="1" noRot="1" noChangeAspect="1"/>
          </p:cNvSpPr>
          <p:nvPr>
            <p:ph type="sldImg"/>
          </p:nvPr>
        </p:nvSpPr>
        <p:spPr/>
        <p:txBody>
          <a:bodyPr/>
          <a:lstStyle/>
          <a:p>
            <a:endParaRPr lang="fi-FI"/>
          </a:p>
        </p:txBody>
      </p:sp>
      <p:sp>
        <p:nvSpPr>
          <p:cNvPr id="3" name="Notes Placeholder 2">
            <a:extLst>
              <a:ext uri="{FF2B5EF4-FFF2-40B4-BE49-F238E27FC236}">
                <a16:creationId xmlns:a16="http://schemas.microsoft.com/office/drawing/2014/main" id="{C15070DD-8FF0-71B8-EB70-99E37D599D77}"/>
              </a:ext>
            </a:extLst>
          </p:cNvPr>
          <p:cNvSpPr>
            <a:spLocks noGrp="1"/>
          </p:cNvSpPr>
          <p:nvPr>
            <p:ph type="body" idx="1"/>
          </p:nvPr>
        </p:nvSpPr>
        <p:spPr/>
        <p:txBody>
          <a:bodyPr/>
          <a:lstStyle/>
          <a:p>
            <a:endParaRPr lang="fi-FI" dirty="0"/>
          </a:p>
        </p:txBody>
      </p:sp>
      <p:sp>
        <p:nvSpPr>
          <p:cNvPr id="4" name="Slide Number Placeholder 3">
            <a:extLst>
              <a:ext uri="{FF2B5EF4-FFF2-40B4-BE49-F238E27FC236}">
                <a16:creationId xmlns:a16="http://schemas.microsoft.com/office/drawing/2014/main" id="{4D377BE8-C95F-0AA7-E7DB-16F97CF71F6F}"/>
              </a:ext>
            </a:extLst>
          </p:cNvPr>
          <p:cNvSpPr>
            <a:spLocks noGrp="1"/>
          </p:cNvSpPr>
          <p:nvPr>
            <p:ph type="sldNum" sz="quarter" idx="5"/>
          </p:nvPr>
        </p:nvSpPr>
        <p:spPr/>
        <p:txBody>
          <a:bodyPr/>
          <a:lstStyle/>
          <a:p>
            <a:fld id="{ECE063A0-E1D9-054C-B6B8-9DCE4E3BD599}" type="slidenum">
              <a:rPr lang="en-FI" smtClean="0"/>
              <a:pPr/>
              <a:t>13</a:t>
            </a:fld>
            <a:endParaRPr lang="en-FI" dirty="0"/>
          </a:p>
        </p:txBody>
      </p:sp>
    </p:spTree>
    <p:extLst>
      <p:ext uri="{BB962C8B-B14F-4D97-AF65-F5344CB8AC3E}">
        <p14:creationId xmlns:p14="http://schemas.microsoft.com/office/powerpoint/2010/main" val="30590116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7.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0.emf"/><Relationship Id="rId1" Type="http://schemas.openxmlformats.org/officeDocument/2006/relationships/slideMaster" Target="../slideMasters/slideMaster1.xml"/><Relationship Id="rId4" Type="http://schemas.openxmlformats.org/officeDocument/2006/relationships/image" Target="../media/image16.emf"/></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21.em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2.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4.emf"/><Relationship Id="rId7" Type="http://schemas.openxmlformats.org/officeDocument/2006/relationships/image" Target="../media/image27.emf"/><Relationship Id="rId2" Type="http://schemas.openxmlformats.org/officeDocument/2006/relationships/image" Target="../media/image23.emf"/><Relationship Id="rId1" Type="http://schemas.openxmlformats.org/officeDocument/2006/relationships/slideMaster" Target="../slideMasters/slideMaster1.xml"/><Relationship Id="rId6" Type="http://schemas.openxmlformats.org/officeDocument/2006/relationships/image" Target="../media/image26.emf"/><Relationship Id="rId5" Type="http://schemas.openxmlformats.org/officeDocument/2006/relationships/image" Target="../media/image25.emf"/><Relationship Id="rId10" Type="http://schemas.openxmlformats.org/officeDocument/2006/relationships/image" Target="../media/image30.png"/><Relationship Id="rId4" Type="http://schemas.openxmlformats.org/officeDocument/2006/relationships/image" Target="../media/image2.emf"/><Relationship Id="rId9" Type="http://schemas.openxmlformats.org/officeDocument/2006/relationships/image" Target="../media/image29.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Kansi">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C8F95F4-81E9-EF49-A226-BCE101457B9A}"/>
              </a:ext>
            </a:extLst>
          </p:cNvPr>
          <p:cNvPicPr>
            <a:picLocks noChangeAspect="1"/>
          </p:cNvPicPr>
          <p:nvPr userDrawn="1"/>
        </p:nvPicPr>
        <p:blipFill>
          <a:blip r:embed="rId2"/>
          <a:stretch>
            <a:fillRect/>
          </a:stretch>
        </p:blipFill>
        <p:spPr>
          <a:xfrm>
            <a:off x="-1809750" y="-7822685"/>
            <a:ext cx="14535150" cy="15516128"/>
          </a:xfrm>
          <a:prstGeom prst="rect">
            <a:avLst/>
          </a:prstGeom>
        </p:spPr>
      </p:pic>
      <p:sp>
        <p:nvSpPr>
          <p:cNvPr id="2" name="Title 1">
            <a:extLst>
              <a:ext uri="{FF2B5EF4-FFF2-40B4-BE49-F238E27FC236}">
                <a16:creationId xmlns:a16="http://schemas.microsoft.com/office/drawing/2014/main" id="{B9889790-F15E-1B44-B63B-B457C40FEFC4}"/>
              </a:ext>
            </a:extLst>
          </p:cNvPr>
          <p:cNvSpPr>
            <a:spLocks noGrp="1"/>
          </p:cNvSpPr>
          <p:nvPr>
            <p:ph type="ctrTitle"/>
          </p:nvPr>
        </p:nvSpPr>
        <p:spPr>
          <a:xfrm>
            <a:off x="1524000" y="1585982"/>
            <a:ext cx="9144000" cy="2387600"/>
          </a:xfrm>
        </p:spPr>
        <p:txBody>
          <a:bodyPr anchor="b"/>
          <a:lstStyle>
            <a:lvl1pPr algn="ctr">
              <a:defRPr sz="8500">
                <a:solidFill>
                  <a:schemeClr val="bg1"/>
                </a:solidFill>
                <a:latin typeface="Clattering" pitchFamily="2" charset="0"/>
              </a:defRPr>
            </a:lvl1pPr>
          </a:lstStyle>
          <a:p>
            <a:r>
              <a:rPr lang="en-GB" dirty="0"/>
              <a:t>Click to edit Master title style</a:t>
            </a:r>
            <a:endParaRPr lang="en-FI" dirty="0"/>
          </a:p>
        </p:txBody>
      </p:sp>
      <p:sp>
        <p:nvSpPr>
          <p:cNvPr id="3" name="Subtitle 2">
            <a:extLst>
              <a:ext uri="{FF2B5EF4-FFF2-40B4-BE49-F238E27FC236}">
                <a16:creationId xmlns:a16="http://schemas.microsoft.com/office/drawing/2014/main" id="{A4568D8E-AFC5-9E4A-A6FF-D33AA04BCD02}"/>
              </a:ext>
            </a:extLst>
          </p:cNvPr>
          <p:cNvSpPr>
            <a:spLocks noGrp="1"/>
          </p:cNvSpPr>
          <p:nvPr>
            <p:ph type="subTitle" idx="1"/>
          </p:nvPr>
        </p:nvSpPr>
        <p:spPr>
          <a:xfrm>
            <a:off x="1524000" y="3973582"/>
            <a:ext cx="9144000" cy="1655762"/>
          </a:xfrm>
        </p:spPr>
        <p:txBody>
          <a:bodyPr/>
          <a:lstStyle>
            <a:lvl1pPr marL="0" indent="0" algn="ctr">
              <a:buNone/>
              <a:defRPr sz="2400" b="0" i="0">
                <a:solidFill>
                  <a:schemeClr val="bg1"/>
                </a:solidFill>
                <a:latin typeface="Neue Haas Unica W1G Light"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I" dirty="0"/>
          </a:p>
        </p:txBody>
      </p:sp>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3"/>
          <a:stretch>
            <a:fillRect/>
          </a:stretch>
        </p:blipFill>
        <p:spPr>
          <a:xfrm>
            <a:off x="10044529" y="6390396"/>
            <a:ext cx="1829365" cy="137829"/>
          </a:xfrm>
          <a:prstGeom prst="rect">
            <a:avLst/>
          </a:prstGeom>
        </p:spPr>
      </p:pic>
    </p:spTree>
    <p:extLst>
      <p:ext uri="{BB962C8B-B14F-4D97-AF65-F5344CB8AC3E}">
        <p14:creationId xmlns:p14="http://schemas.microsoft.com/office/powerpoint/2010/main" val="1250307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Kansi">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A colorful lines on a black background&#10;&#10;Description automatically generated">
            <a:extLst>
              <a:ext uri="{FF2B5EF4-FFF2-40B4-BE49-F238E27FC236}">
                <a16:creationId xmlns:a16="http://schemas.microsoft.com/office/drawing/2014/main" id="{925D45C0-EBA3-3E2F-7669-C1235BD29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86390" y="1208282"/>
            <a:ext cx="6219958" cy="357957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Toukokuu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366406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5_Kansi">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3"/>
          <a:stretch>
            <a:fillRect/>
          </a:stretch>
        </p:blipFill>
        <p:spPr>
          <a:xfrm>
            <a:off x="10044529" y="6390396"/>
            <a:ext cx="1829365" cy="137829"/>
          </a:xfrm>
          <a:prstGeom prst="rect">
            <a:avLst/>
          </a:prstGeom>
        </p:spPr>
      </p:pic>
      <p:pic>
        <p:nvPicPr>
          <p:cNvPr id="2" name="Picture 1" descr="A colorful lines on a black background&#10;&#10;Description automatically generated">
            <a:extLst>
              <a:ext uri="{FF2B5EF4-FFF2-40B4-BE49-F238E27FC236}">
                <a16:creationId xmlns:a16="http://schemas.microsoft.com/office/drawing/2014/main" id="{82D4F5E1-1795-4976-60EE-FD9D9E4DC0C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0434" y="848614"/>
            <a:ext cx="6219958" cy="3579577"/>
          </a:xfrm>
          <a:prstGeom prst="rect">
            <a:avLst/>
          </a:prstGeom>
        </p:spPr>
      </p:pic>
      <p:sp>
        <p:nvSpPr>
          <p:cNvPr id="3" name="Subtitle 2">
            <a:extLst>
              <a:ext uri="{FF2B5EF4-FFF2-40B4-BE49-F238E27FC236}">
                <a16:creationId xmlns:a16="http://schemas.microsoft.com/office/drawing/2014/main" id="{C7B37ABC-061C-ADAA-4657-4A45089AE987}"/>
              </a:ext>
            </a:extLst>
          </p:cNvPr>
          <p:cNvSpPr>
            <a:spLocks noGrp="1"/>
          </p:cNvSpPr>
          <p:nvPr>
            <p:ph type="subTitle" idx="1" hasCustomPrompt="1"/>
          </p:nvPr>
        </p:nvSpPr>
        <p:spPr>
          <a:xfrm>
            <a:off x="679454" y="3973671"/>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Toukokuu 2025</a:t>
            </a:r>
          </a:p>
        </p:txBody>
      </p:sp>
      <p:sp>
        <p:nvSpPr>
          <p:cNvPr id="4" name="Title 1">
            <a:extLst>
              <a:ext uri="{FF2B5EF4-FFF2-40B4-BE49-F238E27FC236}">
                <a16:creationId xmlns:a16="http://schemas.microsoft.com/office/drawing/2014/main" id="{F7483254-B4C6-E67C-4EF1-49489891B208}"/>
              </a:ext>
            </a:extLst>
          </p:cNvPr>
          <p:cNvSpPr txBox="1">
            <a:spLocks/>
          </p:cNvSpPr>
          <p:nvPr userDrawn="1"/>
        </p:nvSpPr>
        <p:spPr>
          <a:xfrm>
            <a:off x="621088" y="2783485"/>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544236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Kansi">
    <p:bg>
      <p:bgPr>
        <a:solidFill>
          <a:schemeClr val="bg1"/>
        </a:solidFill>
        <a:effectLst/>
      </p:bgPr>
    </p:bg>
    <p:spTree>
      <p:nvGrpSpPr>
        <p:cNvPr id="1" name=""/>
        <p:cNvGrpSpPr/>
        <p:nvPr/>
      </p:nvGrpSpPr>
      <p:grpSpPr>
        <a:xfrm>
          <a:off x="0" y="0"/>
          <a:ext cx="0" cy="0"/>
          <a:chOff x="0" y="0"/>
          <a:chExt cx="0" cy="0"/>
        </a:xfrm>
      </p:grpSpPr>
      <p:pic>
        <p:nvPicPr>
          <p:cNvPr id="3" name="Picture 2" descr="A person sitting on a bed looking at his phone&#10;&#10;Description automatically generated">
            <a:extLst>
              <a:ext uri="{FF2B5EF4-FFF2-40B4-BE49-F238E27FC236}">
                <a16:creationId xmlns:a16="http://schemas.microsoft.com/office/drawing/2014/main" id="{7181D75F-F1D0-08F1-1A2F-137C50C5FD5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Picture 4" descr="A colorful lines on a black background&#10;&#10;Description automatically generated">
            <a:extLst>
              <a:ext uri="{FF2B5EF4-FFF2-40B4-BE49-F238E27FC236}">
                <a16:creationId xmlns:a16="http://schemas.microsoft.com/office/drawing/2014/main" id="{925D45C0-EBA3-3E2F-7669-C1235BD29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86390" y="1208282"/>
            <a:ext cx="6219958" cy="357957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529468"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Marraskuu 2024</a:t>
            </a:r>
          </a:p>
        </p:txBody>
      </p:sp>
      <p:sp>
        <p:nvSpPr>
          <p:cNvPr id="9" name="Title 1">
            <a:extLst>
              <a:ext uri="{FF2B5EF4-FFF2-40B4-BE49-F238E27FC236}">
                <a16:creationId xmlns:a16="http://schemas.microsoft.com/office/drawing/2014/main" id="{40CAB005-A140-6C6E-F3B2-40A5B9C8D829}"/>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18513255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Kansi">
    <p:bg>
      <p:bgPr>
        <a:solidFill>
          <a:schemeClr val="bg1"/>
        </a:solidFill>
        <a:effectLst/>
      </p:bgPr>
    </p:bg>
    <p:spTree>
      <p:nvGrpSpPr>
        <p:cNvPr id="1" name=""/>
        <p:cNvGrpSpPr/>
        <p:nvPr/>
      </p:nvGrpSpPr>
      <p:grpSpPr>
        <a:xfrm>
          <a:off x="0" y="0"/>
          <a:ext cx="0" cy="0"/>
          <a:chOff x="0" y="0"/>
          <a:chExt cx="0" cy="0"/>
        </a:xfrm>
      </p:grpSpPr>
      <p:pic>
        <p:nvPicPr>
          <p:cNvPr id="2" name="Picture 1" descr="A person wearing headphones and a sweater leaning against a wall&#10;&#10;AI-generated content may be incorrect.">
            <a:extLst>
              <a:ext uri="{FF2B5EF4-FFF2-40B4-BE49-F238E27FC236}">
                <a16:creationId xmlns:a16="http://schemas.microsoft.com/office/drawing/2014/main" id="{DDF606B4-6010-F3FE-CBFA-04319F0146C4}"/>
              </a:ext>
            </a:extLst>
          </p:cNvPr>
          <p:cNvPicPr>
            <a:picLocks noChangeAspect="1"/>
          </p:cNvPicPr>
          <p:nvPr userDrawn="1"/>
        </p:nvPicPr>
        <p:blipFill>
          <a:blip r:embed="rId2"/>
          <a:stretch>
            <a:fillRect/>
          </a:stretch>
        </p:blipFill>
        <p:spPr>
          <a:xfrm>
            <a:off x="-30434" y="-17119"/>
            <a:ext cx="12222434" cy="6875119"/>
          </a:xfrm>
          <a:prstGeom prst="rect">
            <a:avLst/>
          </a:prstGeom>
        </p:spPr>
      </p:pic>
      <p:pic>
        <p:nvPicPr>
          <p:cNvPr id="5" name="Picture 4" descr="A colorful lines on a black background&#10;&#10;Description automatically generated">
            <a:extLst>
              <a:ext uri="{FF2B5EF4-FFF2-40B4-BE49-F238E27FC236}">
                <a16:creationId xmlns:a16="http://schemas.microsoft.com/office/drawing/2014/main" id="{925D45C0-EBA3-3E2F-7669-C1235BD29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86390" y="1208282"/>
            <a:ext cx="6219958" cy="357957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529468"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Marraskuu 2024</a:t>
            </a:r>
          </a:p>
        </p:txBody>
      </p:sp>
      <p:sp>
        <p:nvSpPr>
          <p:cNvPr id="9" name="Title 1">
            <a:extLst>
              <a:ext uri="{FF2B5EF4-FFF2-40B4-BE49-F238E27FC236}">
                <a16:creationId xmlns:a16="http://schemas.microsoft.com/office/drawing/2014/main" id="{40CAB005-A140-6C6E-F3B2-40A5B9C8D829}"/>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1654849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Kansi">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A colorful lines on a black background&#10;&#10;Description automatically generated">
            <a:extLst>
              <a:ext uri="{FF2B5EF4-FFF2-40B4-BE49-F238E27FC236}">
                <a16:creationId xmlns:a16="http://schemas.microsoft.com/office/drawing/2014/main" id="{925D45C0-EBA3-3E2F-7669-C1235BD29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86390" y="1208282"/>
            <a:ext cx="6219958" cy="357957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Toukokuu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3256048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Kansi">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blue and yellow lines on a black background&#10;&#10;Description automatically generated">
            <a:extLst>
              <a:ext uri="{FF2B5EF4-FFF2-40B4-BE49-F238E27FC236}">
                <a16:creationId xmlns:a16="http://schemas.microsoft.com/office/drawing/2014/main" id="{AB2984BF-1E0A-C52A-F530-38885FF07F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22338" y="1208282"/>
            <a:ext cx="6278324" cy="3590828"/>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Toukokuu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32705638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Kansi">
    <p:spTree>
      <p:nvGrpSpPr>
        <p:cNvPr id="1" name=""/>
        <p:cNvGrpSpPr/>
        <p:nvPr/>
      </p:nvGrpSpPr>
      <p:grpSpPr>
        <a:xfrm>
          <a:off x="0" y="0"/>
          <a:ext cx="0" cy="0"/>
          <a:chOff x="0" y="0"/>
          <a:chExt cx="0" cy="0"/>
        </a:xfrm>
      </p:grpSpPr>
      <p:pic>
        <p:nvPicPr>
          <p:cNvPr id="4" name="Picture 3" descr="A person standing on a sidewalk in the rain&#10;&#10;Description automatically generated">
            <a:extLst>
              <a:ext uri="{FF2B5EF4-FFF2-40B4-BE49-F238E27FC236}">
                <a16:creationId xmlns:a16="http://schemas.microsoft.com/office/drawing/2014/main" id="{B9885343-EEE6-14C3-AF3D-EE2EC5DA5CA0}"/>
              </a:ext>
            </a:extLst>
          </p:cNvPr>
          <p:cNvPicPr>
            <a:picLocks noChangeAspect="1"/>
          </p:cNvPicPr>
          <p:nvPr userDrawn="1"/>
        </p:nvPicPr>
        <p:blipFill>
          <a:blip r:embed="rId2"/>
          <a:stretch>
            <a:fillRect/>
          </a:stretch>
        </p:blipFill>
        <p:spPr>
          <a:xfrm>
            <a:off x="-19548" y="0"/>
            <a:ext cx="12287748" cy="6911859"/>
          </a:xfrm>
          <a:prstGeom prst="rect">
            <a:avLst/>
          </a:prstGeom>
        </p:spPr>
      </p:pic>
      <p:pic>
        <p:nvPicPr>
          <p:cNvPr id="6" name="Picture 5" descr="A colorful lines on a black background&#10;&#10;Description automatically generated">
            <a:extLst>
              <a:ext uri="{FF2B5EF4-FFF2-40B4-BE49-F238E27FC236}">
                <a16:creationId xmlns:a16="http://schemas.microsoft.com/office/drawing/2014/main" id="{C13EF315-CC8E-57E0-80C7-B54D44F0E75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434" y="1219532"/>
            <a:ext cx="6219958" cy="357957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79454"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Joulukuu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21088"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15543612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sältö">
    <p:bg>
      <p:bgPr>
        <a:solidFill>
          <a:srgbClr val="FF646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187C4-888C-D443-97ED-678CA019878E}"/>
              </a:ext>
            </a:extLst>
          </p:cNvPr>
          <p:cNvSpPr>
            <a:spLocks noGrp="1"/>
          </p:cNvSpPr>
          <p:nvPr>
            <p:ph type="title" hasCustomPrompt="1"/>
          </p:nvPr>
        </p:nvSpPr>
        <p:spPr>
          <a:xfrm>
            <a:off x="838200" y="983456"/>
            <a:ext cx="10515600" cy="1325563"/>
          </a:xfrm>
        </p:spPr>
        <p:txBody>
          <a:bodyPr/>
          <a:lstStyle>
            <a:lvl1pPr algn="ctr">
              <a:defRPr sz="8500">
                <a:solidFill>
                  <a:schemeClr val="bg1"/>
                </a:solidFill>
                <a:latin typeface="Clattering" pitchFamily="2" charset="0"/>
              </a:defRPr>
            </a:lvl1pPr>
          </a:lstStyle>
          <a:p>
            <a:r>
              <a:rPr lang="en-GB" dirty="0" err="1"/>
              <a:t>Sisältö</a:t>
            </a:r>
            <a:endParaRPr lang="en-FI" dirty="0"/>
          </a:p>
        </p:txBody>
      </p:sp>
      <p:sp>
        <p:nvSpPr>
          <p:cNvPr id="8" name="Text Placeholder 2">
            <a:extLst>
              <a:ext uri="{FF2B5EF4-FFF2-40B4-BE49-F238E27FC236}">
                <a16:creationId xmlns:a16="http://schemas.microsoft.com/office/drawing/2014/main" id="{8A1F004C-804C-1149-B4B9-EFF10150BBB5}"/>
              </a:ext>
            </a:extLst>
          </p:cNvPr>
          <p:cNvSpPr>
            <a:spLocks noGrp="1"/>
          </p:cNvSpPr>
          <p:nvPr>
            <p:ph type="body" idx="1" hasCustomPrompt="1"/>
          </p:nvPr>
        </p:nvSpPr>
        <p:spPr>
          <a:xfrm>
            <a:off x="831850" y="2603103"/>
            <a:ext cx="996950" cy="596503"/>
          </a:xfrm>
        </p:spPr>
        <p:txBody>
          <a:bodyPr/>
          <a:lstStyle>
            <a:lvl1pPr marL="0" indent="0">
              <a:buNone/>
              <a:defRPr sz="4000">
                <a:solidFill>
                  <a:schemeClr val="bg1"/>
                </a:solidFill>
                <a:latin typeface="Canela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01</a:t>
            </a:r>
          </a:p>
        </p:txBody>
      </p:sp>
      <p:sp>
        <p:nvSpPr>
          <p:cNvPr id="10" name="Text Placeholder 2">
            <a:extLst>
              <a:ext uri="{FF2B5EF4-FFF2-40B4-BE49-F238E27FC236}">
                <a16:creationId xmlns:a16="http://schemas.microsoft.com/office/drawing/2014/main" id="{229B38F8-395F-DC43-9EEA-948E5A663C2C}"/>
              </a:ext>
            </a:extLst>
          </p:cNvPr>
          <p:cNvSpPr>
            <a:spLocks noGrp="1"/>
          </p:cNvSpPr>
          <p:nvPr>
            <p:ph type="body" idx="13" hasCustomPrompt="1"/>
          </p:nvPr>
        </p:nvSpPr>
        <p:spPr>
          <a:xfrm>
            <a:off x="831850" y="3385543"/>
            <a:ext cx="996950" cy="596503"/>
          </a:xfrm>
        </p:spPr>
        <p:txBody>
          <a:bodyPr/>
          <a:lstStyle>
            <a:lvl1pPr marL="0" indent="0">
              <a:buNone/>
              <a:defRPr sz="4000">
                <a:solidFill>
                  <a:schemeClr val="bg1"/>
                </a:solidFill>
                <a:latin typeface="Canela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02</a:t>
            </a:r>
          </a:p>
        </p:txBody>
      </p:sp>
      <p:sp>
        <p:nvSpPr>
          <p:cNvPr id="11" name="Text Placeholder 2">
            <a:extLst>
              <a:ext uri="{FF2B5EF4-FFF2-40B4-BE49-F238E27FC236}">
                <a16:creationId xmlns:a16="http://schemas.microsoft.com/office/drawing/2014/main" id="{B8243C13-36F3-554B-B39E-5B18DAA5684A}"/>
              </a:ext>
            </a:extLst>
          </p:cNvPr>
          <p:cNvSpPr>
            <a:spLocks noGrp="1"/>
          </p:cNvSpPr>
          <p:nvPr>
            <p:ph type="body" idx="14" hasCustomPrompt="1"/>
          </p:nvPr>
        </p:nvSpPr>
        <p:spPr>
          <a:xfrm>
            <a:off x="831850" y="4152803"/>
            <a:ext cx="996950" cy="596503"/>
          </a:xfrm>
        </p:spPr>
        <p:txBody>
          <a:bodyPr/>
          <a:lstStyle>
            <a:lvl1pPr marL="0" indent="0">
              <a:buNone/>
              <a:defRPr sz="4000">
                <a:solidFill>
                  <a:schemeClr val="bg1"/>
                </a:solidFill>
                <a:latin typeface="Canela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03</a:t>
            </a:r>
          </a:p>
        </p:txBody>
      </p:sp>
      <p:sp>
        <p:nvSpPr>
          <p:cNvPr id="12" name="Text Placeholder 2">
            <a:extLst>
              <a:ext uri="{FF2B5EF4-FFF2-40B4-BE49-F238E27FC236}">
                <a16:creationId xmlns:a16="http://schemas.microsoft.com/office/drawing/2014/main" id="{5C5BC51B-1ECA-5E44-BCAA-88BEFC96EDCA}"/>
              </a:ext>
            </a:extLst>
          </p:cNvPr>
          <p:cNvSpPr>
            <a:spLocks noGrp="1"/>
          </p:cNvSpPr>
          <p:nvPr>
            <p:ph type="body" idx="15" hasCustomPrompt="1"/>
          </p:nvPr>
        </p:nvSpPr>
        <p:spPr>
          <a:xfrm>
            <a:off x="831850" y="4929733"/>
            <a:ext cx="996950" cy="596503"/>
          </a:xfrm>
        </p:spPr>
        <p:txBody>
          <a:bodyPr/>
          <a:lstStyle>
            <a:lvl1pPr marL="0" indent="0">
              <a:buNone/>
              <a:defRPr sz="4000">
                <a:solidFill>
                  <a:schemeClr val="bg1"/>
                </a:solidFill>
                <a:latin typeface="Canela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04</a:t>
            </a:r>
          </a:p>
        </p:txBody>
      </p:sp>
      <p:sp>
        <p:nvSpPr>
          <p:cNvPr id="13" name="Text Placeholder 2">
            <a:extLst>
              <a:ext uri="{FF2B5EF4-FFF2-40B4-BE49-F238E27FC236}">
                <a16:creationId xmlns:a16="http://schemas.microsoft.com/office/drawing/2014/main" id="{2119E771-A6DD-F245-A557-A5F963888D08}"/>
              </a:ext>
            </a:extLst>
          </p:cNvPr>
          <p:cNvSpPr>
            <a:spLocks noGrp="1"/>
          </p:cNvSpPr>
          <p:nvPr>
            <p:ph type="body" idx="16" hasCustomPrompt="1"/>
          </p:nvPr>
        </p:nvSpPr>
        <p:spPr>
          <a:xfrm>
            <a:off x="2089150" y="2689771"/>
            <a:ext cx="3460750" cy="536030"/>
          </a:xfrm>
        </p:spPr>
        <p:txBody>
          <a:bodyPr/>
          <a:lstStyle>
            <a:lvl1pPr marL="0" indent="0">
              <a:buNone/>
              <a:defRPr sz="3000" b="0" i="0">
                <a:solidFill>
                  <a:schemeClr val="bg1"/>
                </a:solidFill>
                <a:latin typeface="Neue Haas Unica W1G Light" panose="020B0404030206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err="1"/>
              <a:t>Ensimmäinen</a:t>
            </a:r>
            <a:endParaRPr lang="en-GB" dirty="0"/>
          </a:p>
        </p:txBody>
      </p:sp>
      <p:sp>
        <p:nvSpPr>
          <p:cNvPr id="14" name="Text Placeholder 2">
            <a:extLst>
              <a:ext uri="{FF2B5EF4-FFF2-40B4-BE49-F238E27FC236}">
                <a16:creationId xmlns:a16="http://schemas.microsoft.com/office/drawing/2014/main" id="{1D3CD72D-80AF-1245-9965-4E40DEDCD20D}"/>
              </a:ext>
            </a:extLst>
          </p:cNvPr>
          <p:cNvSpPr>
            <a:spLocks noGrp="1"/>
          </p:cNvSpPr>
          <p:nvPr>
            <p:ph type="body" idx="17" hasCustomPrompt="1"/>
          </p:nvPr>
        </p:nvSpPr>
        <p:spPr>
          <a:xfrm>
            <a:off x="2089150" y="3491606"/>
            <a:ext cx="3460750" cy="424457"/>
          </a:xfrm>
        </p:spPr>
        <p:txBody>
          <a:bodyPr/>
          <a:lstStyle>
            <a:lvl1pPr marL="0" indent="0">
              <a:buNone/>
              <a:defRPr sz="3000" b="0" i="0">
                <a:solidFill>
                  <a:schemeClr val="bg1"/>
                </a:solidFill>
                <a:latin typeface="Neue Haas Unica W1G Light" panose="020B0404030206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err="1"/>
              <a:t>Toinen</a:t>
            </a:r>
            <a:endParaRPr lang="en-GB" dirty="0"/>
          </a:p>
        </p:txBody>
      </p:sp>
      <p:sp>
        <p:nvSpPr>
          <p:cNvPr id="15" name="Text Placeholder 2">
            <a:extLst>
              <a:ext uri="{FF2B5EF4-FFF2-40B4-BE49-F238E27FC236}">
                <a16:creationId xmlns:a16="http://schemas.microsoft.com/office/drawing/2014/main" id="{CE227821-A9A2-F144-9C0A-25E20AEC0FDF}"/>
              </a:ext>
            </a:extLst>
          </p:cNvPr>
          <p:cNvSpPr>
            <a:spLocks noGrp="1"/>
          </p:cNvSpPr>
          <p:nvPr>
            <p:ph type="body" idx="18" hasCustomPrompt="1"/>
          </p:nvPr>
        </p:nvSpPr>
        <p:spPr>
          <a:xfrm>
            <a:off x="2089150" y="4238328"/>
            <a:ext cx="3460750" cy="424458"/>
          </a:xfrm>
        </p:spPr>
        <p:txBody>
          <a:bodyPr/>
          <a:lstStyle>
            <a:lvl1pPr marL="0" indent="0">
              <a:buNone/>
              <a:defRPr sz="3000" b="0" i="0">
                <a:solidFill>
                  <a:schemeClr val="bg1"/>
                </a:solidFill>
                <a:latin typeface="Neue Haas Unica W1G Light" panose="020B0404030206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err="1"/>
              <a:t>Kolmas</a:t>
            </a:r>
            <a:endParaRPr lang="en-GB" dirty="0"/>
          </a:p>
        </p:txBody>
      </p:sp>
      <p:sp>
        <p:nvSpPr>
          <p:cNvPr id="16" name="Text Placeholder 2">
            <a:extLst>
              <a:ext uri="{FF2B5EF4-FFF2-40B4-BE49-F238E27FC236}">
                <a16:creationId xmlns:a16="http://schemas.microsoft.com/office/drawing/2014/main" id="{A9ACDB04-5B3C-EB47-836C-C3EA4AB145E7}"/>
              </a:ext>
            </a:extLst>
          </p:cNvPr>
          <p:cNvSpPr>
            <a:spLocks noGrp="1"/>
          </p:cNvSpPr>
          <p:nvPr>
            <p:ph type="body" idx="19" hasCustomPrompt="1"/>
          </p:nvPr>
        </p:nvSpPr>
        <p:spPr>
          <a:xfrm>
            <a:off x="2089150" y="5015405"/>
            <a:ext cx="3460750" cy="497135"/>
          </a:xfrm>
        </p:spPr>
        <p:txBody>
          <a:bodyPr/>
          <a:lstStyle>
            <a:lvl1pPr marL="0" indent="0">
              <a:buNone/>
              <a:defRPr sz="3000" b="0" i="0">
                <a:solidFill>
                  <a:schemeClr val="bg1"/>
                </a:solidFill>
                <a:latin typeface="Neue Haas Unica W1G Light" panose="020B0404030206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err="1"/>
              <a:t>Neljäs</a:t>
            </a:r>
            <a:endParaRPr lang="en-GB" dirty="0"/>
          </a:p>
        </p:txBody>
      </p:sp>
      <p:pic>
        <p:nvPicPr>
          <p:cNvPr id="17" name="Picture 16">
            <a:extLst>
              <a:ext uri="{FF2B5EF4-FFF2-40B4-BE49-F238E27FC236}">
                <a16:creationId xmlns:a16="http://schemas.microsoft.com/office/drawing/2014/main" id="{D269E9D1-F6E6-0549-AAE5-FB75F727DB89}"/>
              </a:ext>
            </a:extLst>
          </p:cNvPr>
          <p:cNvPicPr>
            <a:picLocks noChangeAspect="1"/>
          </p:cNvPicPr>
          <p:nvPr userDrawn="1"/>
        </p:nvPicPr>
        <p:blipFill>
          <a:blip r:embed="rId2"/>
          <a:stretch>
            <a:fillRect/>
          </a:stretch>
        </p:blipFill>
        <p:spPr>
          <a:xfrm>
            <a:off x="10044529" y="6390396"/>
            <a:ext cx="1829365" cy="137829"/>
          </a:xfrm>
          <a:prstGeom prst="rect">
            <a:avLst/>
          </a:prstGeom>
        </p:spPr>
      </p:pic>
    </p:spTree>
    <p:extLst>
      <p:ext uri="{BB962C8B-B14F-4D97-AF65-F5344CB8AC3E}">
        <p14:creationId xmlns:p14="http://schemas.microsoft.com/office/powerpoint/2010/main" val="15420743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tsikko + taulukk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0C94C-A49F-5948-89AC-7EBDD1E88CFB}"/>
              </a:ext>
            </a:extLst>
          </p:cNvPr>
          <p:cNvSpPr>
            <a:spLocks noGrp="1"/>
          </p:cNvSpPr>
          <p:nvPr>
            <p:ph type="title"/>
          </p:nvPr>
        </p:nvSpPr>
        <p:spPr>
          <a:xfrm>
            <a:off x="838200" y="229200"/>
            <a:ext cx="10515600" cy="1325563"/>
          </a:xfrm>
        </p:spPr>
        <p:txBody>
          <a:bodyPr/>
          <a:lstStyle>
            <a:lvl1pPr algn="ctr">
              <a:defRPr sz="4000">
                <a:solidFill>
                  <a:schemeClr val="tx2"/>
                </a:solidFill>
                <a:latin typeface="Canela Medium" pitchFamily="2" charset="77"/>
              </a:defRPr>
            </a:lvl1pPr>
          </a:lstStyle>
          <a:p>
            <a:r>
              <a:rPr lang="en-GB" dirty="0"/>
              <a:t>Click to edit Master title style</a:t>
            </a:r>
            <a:endParaRPr lang="en-FI" dirty="0"/>
          </a:p>
        </p:txBody>
      </p:sp>
      <p:cxnSp>
        <p:nvCxnSpPr>
          <p:cNvPr id="7" name="Straight Connector 6">
            <a:extLst>
              <a:ext uri="{FF2B5EF4-FFF2-40B4-BE49-F238E27FC236}">
                <a16:creationId xmlns:a16="http://schemas.microsoft.com/office/drawing/2014/main" id="{5F126362-C5A2-764A-B413-41408644FDDF}"/>
              </a:ext>
            </a:extLst>
          </p:cNvPr>
          <p:cNvCxnSpPr/>
          <p:nvPr userDrawn="1"/>
        </p:nvCxnSpPr>
        <p:spPr>
          <a:xfrm>
            <a:off x="1169071" y="1366807"/>
            <a:ext cx="994116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F3AA168A-67B8-4940-97AA-9A3F07F34574}"/>
              </a:ext>
            </a:extLst>
          </p:cNvPr>
          <p:cNvPicPr>
            <a:picLocks noChangeAspect="1"/>
          </p:cNvPicPr>
          <p:nvPr userDrawn="1"/>
        </p:nvPicPr>
        <p:blipFill>
          <a:blip r:embed="rId2"/>
          <a:stretch>
            <a:fillRect/>
          </a:stretch>
        </p:blipFill>
        <p:spPr>
          <a:xfrm>
            <a:off x="10064074" y="6389170"/>
            <a:ext cx="1845645" cy="139055"/>
          </a:xfrm>
          <a:prstGeom prst="rect">
            <a:avLst/>
          </a:prstGeom>
        </p:spPr>
      </p:pic>
      <p:sp>
        <p:nvSpPr>
          <p:cNvPr id="4" name="Content Placeholder 3">
            <a:extLst>
              <a:ext uri="{FF2B5EF4-FFF2-40B4-BE49-F238E27FC236}">
                <a16:creationId xmlns:a16="http://schemas.microsoft.com/office/drawing/2014/main" id="{C65FA5E9-7226-A446-9E4B-8B10788C8AD3}"/>
              </a:ext>
            </a:extLst>
          </p:cNvPr>
          <p:cNvSpPr>
            <a:spLocks noGrp="1"/>
          </p:cNvSpPr>
          <p:nvPr>
            <p:ph sz="quarter" idx="11"/>
          </p:nvPr>
        </p:nvSpPr>
        <p:spPr>
          <a:xfrm>
            <a:off x="2407442" y="2146246"/>
            <a:ext cx="7464425" cy="3344947"/>
          </a:xfrm>
        </p:spPr>
        <p:txBody>
          <a:bodyPr/>
          <a:lstStyle>
            <a:lvl1pPr>
              <a:buNone/>
              <a:defRPr>
                <a:solidFill>
                  <a:schemeClr val="tx2"/>
                </a:solidFill>
              </a:defRPr>
            </a:lvl1pPr>
          </a:lstStyle>
          <a:p>
            <a:pPr lvl="0"/>
            <a:r>
              <a:rPr lang="en-GB" dirty="0"/>
              <a:t>Click to edit Master text styles</a:t>
            </a:r>
          </a:p>
        </p:txBody>
      </p:sp>
      <p:sp>
        <p:nvSpPr>
          <p:cNvPr id="6" name="TextBox 5">
            <a:extLst>
              <a:ext uri="{FF2B5EF4-FFF2-40B4-BE49-F238E27FC236}">
                <a16:creationId xmlns:a16="http://schemas.microsoft.com/office/drawing/2014/main" id="{AF63C6B3-42CB-FA45-B8B1-2A08F2A4B8E7}"/>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874940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 + taulukko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A06007-980B-2142-9A76-6C10782CC692}"/>
              </a:ext>
            </a:extLst>
          </p:cNvPr>
          <p:cNvSpPr/>
          <p:nvPr userDrawn="1"/>
        </p:nvSpPr>
        <p:spPr>
          <a:xfrm>
            <a:off x="7599405" y="0"/>
            <a:ext cx="4592594" cy="6858000"/>
          </a:xfrm>
          <a:prstGeom prst="rect">
            <a:avLst/>
          </a:prstGeom>
          <a:solidFill>
            <a:srgbClr val="FF6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b="0" i="0" dirty="0">
              <a:latin typeface="Neue Haas Unica W1G" panose="020B0504030206020203" pitchFamily="34" charset="0"/>
            </a:endParaRPr>
          </a:p>
        </p:txBody>
      </p:sp>
      <p:sp>
        <p:nvSpPr>
          <p:cNvPr id="2" name="Title 1">
            <a:extLst>
              <a:ext uri="{FF2B5EF4-FFF2-40B4-BE49-F238E27FC236}">
                <a16:creationId xmlns:a16="http://schemas.microsoft.com/office/drawing/2014/main" id="{6B40C94C-A49F-5948-89AC-7EBDD1E88CFB}"/>
              </a:ext>
            </a:extLst>
          </p:cNvPr>
          <p:cNvSpPr>
            <a:spLocks noGrp="1"/>
          </p:cNvSpPr>
          <p:nvPr>
            <p:ph type="title"/>
          </p:nvPr>
        </p:nvSpPr>
        <p:spPr>
          <a:xfrm>
            <a:off x="0" y="229200"/>
            <a:ext cx="7599405" cy="1325563"/>
          </a:xfrm>
        </p:spPr>
        <p:txBody>
          <a:bodyPr/>
          <a:lstStyle>
            <a:lvl1pPr algn="ctr">
              <a:defRPr sz="3500">
                <a:solidFill>
                  <a:schemeClr val="tx2"/>
                </a:solidFill>
                <a:latin typeface="Canela Medium" pitchFamily="2" charset="77"/>
              </a:defRPr>
            </a:lvl1pPr>
          </a:lstStyle>
          <a:p>
            <a:r>
              <a:rPr lang="en-GB" dirty="0"/>
              <a:t>Click to edit Master title style</a:t>
            </a:r>
            <a:endParaRPr lang="en-FI" dirty="0"/>
          </a:p>
        </p:txBody>
      </p:sp>
      <p:cxnSp>
        <p:nvCxnSpPr>
          <p:cNvPr id="7" name="Straight Connector 6">
            <a:extLst>
              <a:ext uri="{FF2B5EF4-FFF2-40B4-BE49-F238E27FC236}">
                <a16:creationId xmlns:a16="http://schemas.microsoft.com/office/drawing/2014/main" id="{5F126362-C5A2-764A-B413-41408644FDDF}"/>
              </a:ext>
            </a:extLst>
          </p:cNvPr>
          <p:cNvCxnSpPr>
            <a:cxnSpLocks/>
          </p:cNvCxnSpPr>
          <p:nvPr userDrawn="1"/>
        </p:nvCxnSpPr>
        <p:spPr>
          <a:xfrm>
            <a:off x="602312" y="1366807"/>
            <a:ext cx="634218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C987A81C-4E41-D445-9482-92D9AE4BA87E}"/>
              </a:ext>
            </a:extLst>
          </p:cNvPr>
          <p:cNvPicPr>
            <a:picLocks noChangeAspect="1"/>
          </p:cNvPicPr>
          <p:nvPr userDrawn="1"/>
        </p:nvPicPr>
        <p:blipFill>
          <a:blip r:embed="rId2"/>
          <a:stretch>
            <a:fillRect/>
          </a:stretch>
        </p:blipFill>
        <p:spPr>
          <a:xfrm>
            <a:off x="10044529" y="6390396"/>
            <a:ext cx="1829365" cy="137829"/>
          </a:xfrm>
          <a:prstGeom prst="rect">
            <a:avLst/>
          </a:prstGeom>
        </p:spPr>
      </p:pic>
      <p:sp>
        <p:nvSpPr>
          <p:cNvPr id="11" name="Content Placeholder 3">
            <a:extLst>
              <a:ext uri="{FF2B5EF4-FFF2-40B4-BE49-F238E27FC236}">
                <a16:creationId xmlns:a16="http://schemas.microsoft.com/office/drawing/2014/main" id="{D82E640B-127A-8143-BC78-FEA7DC0E1F49}"/>
              </a:ext>
            </a:extLst>
          </p:cNvPr>
          <p:cNvSpPr>
            <a:spLocks noGrp="1"/>
          </p:cNvSpPr>
          <p:nvPr>
            <p:ph sz="quarter" idx="11"/>
          </p:nvPr>
        </p:nvSpPr>
        <p:spPr>
          <a:xfrm>
            <a:off x="789623" y="2146246"/>
            <a:ext cx="6020160" cy="3344947"/>
          </a:xfrm>
        </p:spPr>
        <p:txBody>
          <a:bodyPr/>
          <a:lstStyle>
            <a:lvl1pPr>
              <a:buNone/>
              <a:defRPr>
                <a:solidFill>
                  <a:schemeClr val="tx2"/>
                </a:solidFill>
              </a:defRPr>
            </a:lvl1pPr>
          </a:lstStyle>
          <a:p>
            <a:pPr lvl="0"/>
            <a:r>
              <a:rPr lang="en-GB" dirty="0"/>
              <a:t>Click to edit Master text styles</a:t>
            </a:r>
          </a:p>
        </p:txBody>
      </p:sp>
      <p:sp>
        <p:nvSpPr>
          <p:cNvPr id="12" name="Text Placeholder 3">
            <a:extLst>
              <a:ext uri="{FF2B5EF4-FFF2-40B4-BE49-F238E27FC236}">
                <a16:creationId xmlns:a16="http://schemas.microsoft.com/office/drawing/2014/main" id="{52BCB598-89A0-8944-BE77-244DF996CEA7}"/>
              </a:ext>
            </a:extLst>
          </p:cNvPr>
          <p:cNvSpPr>
            <a:spLocks noGrp="1"/>
          </p:cNvSpPr>
          <p:nvPr>
            <p:ph type="body" sz="half" idx="2"/>
          </p:nvPr>
        </p:nvSpPr>
        <p:spPr>
          <a:xfrm>
            <a:off x="8065850" y="1912925"/>
            <a:ext cx="3659703" cy="3811588"/>
          </a:xfrm>
        </p:spPr>
        <p:txBody>
          <a:bodyPr/>
          <a:lstStyle>
            <a:lvl1pPr marL="0" indent="0">
              <a:lnSpc>
                <a:spcPct val="120000"/>
              </a:lnSpc>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3" name="TextBox 2">
            <a:extLst>
              <a:ext uri="{FF2B5EF4-FFF2-40B4-BE49-F238E27FC236}">
                <a16:creationId xmlns:a16="http://schemas.microsoft.com/office/drawing/2014/main" id="{08115F5A-F4AE-6143-9E8A-83B703A43D77}"/>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412359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Kansi">
    <p:spTree>
      <p:nvGrpSpPr>
        <p:cNvPr id="1" name=""/>
        <p:cNvGrpSpPr/>
        <p:nvPr/>
      </p:nvGrpSpPr>
      <p:grpSpPr>
        <a:xfrm>
          <a:off x="0" y="0"/>
          <a:ext cx="0" cy="0"/>
          <a:chOff x="0" y="0"/>
          <a:chExt cx="0" cy="0"/>
        </a:xfrm>
      </p:grpSpPr>
      <p:pic>
        <p:nvPicPr>
          <p:cNvPr id="23" name="Picture 22" descr="A person looking at his phone&#10;&#10;Description automatically generated">
            <a:extLst>
              <a:ext uri="{FF2B5EF4-FFF2-40B4-BE49-F238E27FC236}">
                <a16:creationId xmlns:a16="http://schemas.microsoft.com/office/drawing/2014/main" id="{A07CF64A-81D0-7C08-8529-3799049560BF}"/>
              </a:ext>
            </a:extLst>
          </p:cNvPr>
          <p:cNvPicPr>
            <a:picLocks noChangeAspect="1"/>
          </p:cNvPicPr>
          <p:nvPr userDrawn="1"/>
        </p:nvPicPr>
        <p:blipFill>
          <a:blip r:embed="rId2"/>
          <a:stretch>
            <a:fillRect/>
          </a:stretch>
        </p:blipFill>
        <p:spPr>
          <a:xfrm>
            <a:off x="-19548" y="0"/>
            <a:ext cx="12192000" cy="6858000"/>
          </a:xfrm>
          <a:prstGeom prst="rect">
            <a:avLst/>
          </a:prstGeom>
        </p:spPr>
      </p:pic>
      <p:pic>
        <p:nvPicPr>
          <p:cNvPr id="24" name="Picture 23" descr="A blue and yellow lines on a black background&#10;&#10;Description automatically generated">
            <a:extLst>
              <a:ext uri="{FF2B5EF4-FFF2-40B4-BE49-F238E27FC236}">
                <a16:creationId xmlns:a16="http://schemas.microsoft.com/office/drawing/2014/main" id="{8FE38D29-15C2-33BD-54F7-5EEE9D10EE4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548" y="1208282"/>
            <a:ext cx="6239506" cy="359082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79454"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Elokuu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21088"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7962602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tsikko + taulukko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A06007-980B-2142-9A76-6C10782CC692}"/>
              </a:ext>
            </a:extLst>
          </p:cNvPr>
          <p:cNvSpPr/>
          <p:nvPr userDrawn="1"/>
        </p:nvSpPr>
        <p:spPr>
          <a:xfrm>
            <a:off x="7599405" y="0"/>
            <a:ext cx="4592594" cy="6857982"/>
          </a:xfrm>
          <a:prstGeom prst="rect">
            <a:avLst/>
          </a:prstGeom>
          <a:solidFill>
            <a:srgbClr val="9C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b="0" i="0" dirty="0">
              <a:latin typeface="Neue Haas Unica W1G" panose="020B0504030206020203" pitchFamily="34" charset="0"/>
            </a:endParaRPr>
          </a:p>
        </p:txBody>
      </p:sp>
      <p:sp>
        <p:nvSpPr>
          <p:cNvPr id="2" name="Title 1">
            <a:extLst>
              <a:ext uri="{FF2B5EF4-FFF2-40B4-BE49-F238E27FC236}">
                <a16:creationId xmlns:a16="http://schemas.microsoft.com/office/drawing/2014/main" id="{6B40C94C-A49F-5948-89AC-7EBDD1E88CFB}"/>
              </a:ext>
            </a:extLst>
          </p:cNvPr>
          <p:cNvSpPr>
            <a:spLocks noGrp="1"/>
          </p:cNvSpPr>
          <p:nvPr>
            <p:ph type="title"/>
          </p:nvPr>
        </p:nvSpPr>
        <p:spPr>
          <a:xfrm>
            <a:off x="0" y="229200"/>
            <a:ext cx="7599405" cy="1325563"/>
          </a:xfrm>
        </p:spPr>
        <p:txBody>
          <a:bodyPr/>
          <a:lstStyle>
            <a:lvl1pPr algn="ctr">
              <a:defRPr sz="3500">
                <a:solidFill>
                  <a:schemeClr val="tx2"/>
                </a:solidFill>
                <a:latin typeface="Canela Medium" pitchFamily="2" charset="77"/>
              </a:defRPr>
            </a:lvl1pPr>
          </a:lstStyle>
          <a:p>
            <a:r>
              <a:rPr lang="en-GB" dirty="0"/>
              <a:t>Click to edit Master title style</a:t>
            </a:r>
            <a:endParaRPr lang="en-FI" dirty="0"/>
          </a:p>
        </p:txBody>
      </p:sp>
      <p:cxnSp>
        <p:nvCxnSpPr>
          <p:cNvPr id="7" name="Straight Connector 6">
            <a:extLst>
              <a:ext uri="{FF2B5EF4-FFF2-40B4-BE49-F238E27FC236}">
                <a16:creationId xmlns:a16="http://schemas.microsoft.com/office/drawing/2014/main" id="{5F126362-C5A2-764A-B413-41408644FDDF}"/>
              </a:ext>
            </a:extLst>
          </p:cNvPr>
          <p:cNvCxnSpPr>
            <a:cxnSpLocks/>
          </p:cNvCxnSpPr>
          <p:nvPr userDrawn="1"/>
        </p:nvCxnSpPr>
        <p:spPr>
          <a:xfrm>
            <a:off x="602312" y="1366807"/>
            <a:ext cx="6342186"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Content Placeholder 3">
            <a:extLst>
              <a:ext uri="{FF2B5EF4-FFF2-40B4-BE49-F238E27FC236}">
                <a16:creationId xmlns:a16="http://schemas.microsoft.com/office/drawing/2014/main" id="{D82E640B-127A-8143-BC78-FEA7DC0E1F49}"/>
              </a:ext>
            </a:extLst>
          </p:cNvPr>
          <p:cNvSpPr>
            <a:spLocks noGrp="1"/>
          </p:cNvSpPr>
          <p:nvPr>
            <p:ph sz="quarter" idx="11"/>
          </p:nvPr>
        </p:nvSpPr>
        <p:spPr>
          <a:xfrm>
            <a:off x="789623" y="2146246"/>
            <a:ext cx="6020160" cy="3344947"/>
          </a:xfrm>
        </p:spPr>
        <p:txBody>
          <a:bodyPr/>
          <a:lstStyle>
            <a:lvl1pPr>
              <a:buNone/>
              <a:defRPr>
                <a:solidFill>
                  <a:schemeClr val="tx2"/>
                </a:solidFill>
              </a:defRPr>
            </a:lvl1pPr>
          </a:lstStyle>
          <a:p>
            <a:pPr lvl="0"/>
            <a:r>
              <a:rPr lang="en-GB" dirty="0"/>
              <a:t>Click to edit Master text styles</a:t>
            </a:r>
          </a:p>
        </p:txBody>
      </p:sp>
      <p:sp>
        <p:nvSpPr>
          <p:cNvPr id="9" name="Text Placeholder 3">
            <a:extLst>
              <a:ext uri="{FF2B5EF4-FFF2-40B4-BE49-F238E27FC236}">
                <a16:creationId xmlns:a16="http://schemas.microsoft.com/office/drawing/2014/main" id="{4FB3F6A1-9752-F848-A102-0EAD89C36F5D}"/>
              </a:ext>
            </a:extLst>
          </p:cNvPr>
          <p:cNvSpPr>
            <a:spLocks noGrp="1"/>
          </p:cNvSpPr>
          <p:nvPr>
            <p:ph type="body" sz="half" idx="2"/>
          </p:nvPr>
        </p:nvSpPr>
        <p:spPr>
          <a:xfrm>
            <a:off x="8065850" y="1912925"/>
            <a:ext cx="3659703" cy="3811588"/>
          </a:xfrm>
        </p:spPr>
        <p:txBody>
          <a:bodyPr/>
          <a:lstStyle>
            <a:lvl1pPr marL="0" indent="0">
              <a:lnSpc>
                <a:spcPct val="120000"/>
              </a:lnSpc>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pic>
        <p:nvPicPr>
          <p:cNvPr id="13" name="Picture 12">
            <a:extLst>
              <a:ext uri="{FF2B5EF4-FFF2-40B4-BE49-F238E27FC236}">
                <a16:creationId xmlns:a16="http://schemas.microsoft.com/office/drawing/2014/main" id="{818DF08B-3530-C541-8E8B-47BED9E4E10B}"/>
              </a:ext>
            </a:extLst>
          </p:cNvPr>
          <p:cNvPicPr>
            <a:picLocks noChangeAspect="1"/>
          </p:cNvPicPr>
          <p:nvPr userDrawn="1"/>
        </p:nvPicPr>
        <p:blipFill>
          <a:blip r:embed="rId2"/>
          <a:stretch>
            <a:fillRect/>
          </a:stretch>
        </p:blipFill>
        <p:spPr>
          <a:xfrm>
            <a:off x="10064074" y="6389170"/>
            <a:ext cx="1845645" cy="139055"/>
          </a:xfrm>
          <a:prstGeom prst="rect">
            <a:avLst/>
          </a:prstGeom>
        </p:spPr>
      </p:pic>
      <p:sp>
        <p:nvSpPr>
          <p:cNvPr id="8" name="TextBox 7">
            <a:extLst>
              <a:ext uri="{FF2B5EF4-FFF2-40B4-BE49-F238E27FC236}">
                <a16:creationId xmlns:a16="http://schemas.microsoft.com/office/drawing/2014/main" id="{64739B8C-C17C-734E-992F-95AC9D7B1E98}"/>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39743000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lkkä teksti 1">
    <p:bg>
      <p:bgPr>
        <a:solidFill>
          <a:srgbClr val="002649"/>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6F28AA3-49D3-B841-9A4C-2BA029B0C97B}"/>
              </a:ext>
            </a:extLst>
          </p:cNvPr>
          <p:cNvSpPr>
            <a:spLocks noGrp="1"/>
          </p:cNvSpPr>
          <p:nvPr>
            <p:ph type="title"/>
          </p:nvPr>
        </p:nvSpPr>
        <p:spPr>
          <a:xfrm>
            <a:off x="838200" y="1242393"/>
            <a:ext cx="10515600" cy="1292086"/>
          </a:xfrm>
        </p:spPr>
        <p:txBody>
          <a:bodyPr/>
          <a:lstStyle>
            <a:lvl1pPr algn="ctr">
              <a:defRPr sz="6000">
                <a:solidFill>
                  <a:srgbClr val="9CFFF8"/>
                </a:solidFill>
                <a:latin typeface="Clattering" pitchFamily="2" charset="0"/>
              </a:defRPr>
            </a:lvl1pPr>
          </a:lstStyle>
          <a:p>
            <a:r>
              <a:rPr lang="en-GB"/>
              <a:t>Click to edit Master title style</a:t>
            </a:r>
            <a:endParaRPr lang="en-FI" dirty="0"/>
          </a:p>
        </p:txBody>
      </p:sp>
      <p:sp>
        <p:nvSpPr>
          <p:cNvPr id="5" name="Content Placeholder 2">
            <a:extLst>
              <a:ext uri="{FF2B5EF4-FFF2-40B4-BE49-F238E27FC236}">
                <a16:creationId xmlns:a16="http://schemas.microsoft.com/office/drawing/2014/main" id="{D4064BFC-CF3F-C74E-8F1F-09A14FDA4069}"/>
              </a:ext>
            </a:extLst>
          </p:cNvPr>
          <p:cNvSpPr>
            <a:spLocks noGrp="1"/>
          </p:cNvSpPr>
          <p:nvPr>
            <p:ph idx="11"/>
          </p:nvPr>
        </p:nvSpPr>
        <p:spPr>
          <a:xfrm>
            <a:off x="1689706" y="2483610"/>
            <a:ext cx="8824801" cy="3131997"/>
          </a:xfrm>
        </p:spPr>
        <p:txBody>
          <a:bodyPr/>
          <a:lstStyle>
            <a:lvl1pPr algn="ctr">
              <a:lnSpc>
                <a:spcPct val="120000"/>
              </a:lnSpc>
              <a:buFontTx/>
              <a:buNone/>
              <a:defRPr sz="2200" b="0" i="0">
                <a:solidFill>
                  <a:schemeClr val="bg1"/>
                </a:solidFill>
                <a:latin typeface="Neue Haas Unica W1G Light" panose="020B0404030206020203" pitchFamily="34" charset="0"/>
              </a:defRPr>
            </a:lvl1pPr>
            <a:lvl2pPr algn="ctr">
              <a:lnSpc>
                <a:spcPct val="120000"/>
              </a:lnSpc>
              <a:buFontTx/>
              <a:buNone/>
              <a:defRPr sz="3000" b="0" i="0">
                <a:solidFill>
                  <a:schemeClr val="bg1"/>
                </a:solidFill>
                <a:latin typeface="Neue Haas Unica W1G Light" panose="020B0404030206020203" pitchFamily="34" charset="0"/>
              </a:defRPr>
            </a:lvl2pPr>
            <a:lvl3pPr algn="ctr">
              <a:lnSpc>
                <a:spcPct val="120000"/>
              </a:lnSpc>
              <a:buFontTx/>
              <a:buNone/>
              <a:defRPr sz="3000" b="0" i="0">
                <a:solidFill>
                  <a:schemeClr val="bg1"/>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p:txBody>
      </p:sp>
      <p:pic>
        <p:nvPicPr>
          <p:cNvPr id="7" name="Picture 6">
            <a:extLst>
              <a:ext uri="{FF2B5EF4-FFF2-40B4-BE49-F238E27FC236}">
                <a16:creationId xmlns:a16="http://schemas.microsoft.com/office/drawing/2014/main" id="{1B36D8F9-B370-1A4C-BDFF-A2B6637354E2}"/>
              </a:ext>
            </a:extLst>
          </p:cNvPr>
          <p:cNvPicPr>
            <a:picLocks noChangeAspect="1"/>
          </p:cNvPicPr>
          <p:nvPr userDrawn="1"/>
        </p:nvPicPr>
        <p:blipFill>
          <a:blip r:embed="rId2"/>
          <a:stretch>
            <a:fillRect/>
          </a:stretch>
        </p:blipFill>
        <p:spPr>
          <a:xfrm>
            <a:off x="10044529" y="6390396"/>
            <a:ext cx="1829365" cy="137829"/>
          </a:xfrm>
          <a:prstGeom prst="rect">
            <a:avLst/>
          </a:prstGeom>
        </p:spPr>
      </p:pic>
    </p:spTree>
    <p:extLst>
      <p:ext uri="{BB962C8B-B14F-4D97-AF65-F5344CB8AC3E}">
        <p14:creationId xmlns:p14="http://schemas.microsoft.com/office/powerpoint/2010/main" val="10621840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elkkä teksti 1">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6F28AA3-49D3-B841-9A4C-2BA029B0C97B}"/>
              </a:ext>
            </a:extLst>
          </p:cNvPr>
          <p:cNvSpPr>
            <a:spLocks noGrp="1"/>
          </p:cNvSpPr>
          <p:nvPr>
            <p:ph type="title"/>
          </p:nvPr>
        </p:nvSpPr>
        <p:spPr>
          <a:xfrm>
            <a:off x="1169070" y="449685"/>
            <a:ext cx="9941169" cy="972971"/>
          </a:xfrm>
        </p:spPr>
        <p:txBody>
          <a:bodyPr/>
          <a:lstStyle>
            <a:lvl1pPr algn="ctr">
              <a:defRPr sz="4000">
                <a:solidFill>
                  <a:schemeClr val="tx2"/>
                </a:solidFill>
                <a:latin typeface="Canela Medium" pitchFamily="2" charset="77"/>
                <a:cs typeface="Calibri" panose="020F0502020204030204" pitchFamily="34" charset="0"/>
              </a:defRPr>
            </a:lvl1pPr>
          </a:lstStyle>
          <a:p>
            <a:r>
              <a:rPr lang="en-GB" dirty="0"/>
              <a:t>Click to edit Master title style</a:t>
            </a:r>
            <a:endParaRPr lang="en-FI" dirty="0"/>
          </a:p>
        </p:txBody>
      </p:sp>
      <p:sp>
        <p:nvSpPr>
          <p:cNvPr id="5" name="Content Placeholder 2">
            <a:extLst>
              <a:ext uri="{FF2B5EF4-FFF2-40B4-BE49-F238E27FC236}">
                <a16:creationId xmlns:a16="http://schemas.microsoft.com/office/drawing/2014/main" id="{D4064BFC-CF3F-C74E-8F1F-09A14FDA4069}"/>
              </a:ext>
            </a:extLst>
          </p:cNvPr>
          <p:cNvSpPr>
            <a:spLocks noGrp="1"/>
          </p:cNvSpPr>
          <p:nvPr>
            <p:ph idx="11"/>
          </p:nvPr>
        </p:nvSpPr>
        <p:spPr>
          <a:xfrm>
            <a:off x="1169070" y="1780370"/>
            <a:ext cx="9941169" cy="3835238"/>
          </a:xfrm>
        </p:spPr>
        <p:txBody>
          <a:bodyPr/>
          <a:lstStyle>
            <a:lvl1pPr algn="ctr">
              <a:lnSpc>
                <a:spcPct val="120000"/>
              </a:lnSpc>
              <a:buFontTx/>
              <a:buNone/>
              <a:defRPr sz="2200" b="0" i="0">
                <a:solidFill>
                  <a:schemeClr val="tx2"/>
                </a:solidFill>
                <a:latin typeface="Neue Haas Unica W1G Light" panose="020B0404030206020203" pitchFamily="34" charset="0"/>
              </a:defRPr>
            </a:lvl1pPr>
            <a:lvl2pPr algn="ctr">
              <a:lnSpc>
                <a:spcPct val="120000"/>
              </a:lnSpc>
              <a:buFontTx/>
              <a:buNone/>
              <a:defRPr sz="3000" b="0" i="0">
                <a:solidFill>
                  <a:schemeClr val="bg1"/>
                </a:solidFill>
                <a:latin typeface="Neue Haas Unica W1G Light" panose="020B0404030206020203" pitchFamily="34" charset="0"/>
              </a:defRPr>
            </a:lvl2pPr>
            <a:lvl3pPr algn="ctr">
              <a:lnSpc>
                <a:spcPct val="120000"/>
              </a:lnSpc>
              <a:buFontTx/>
              <a:buNone/>
              <a:defRPr sz="3000" b="0" i="0">
                <a:solidFill>
                  <a:schemeClr val="bg1"/>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dirty="0"/>
              <a:t>Click to edit Master text styles</a:t>
            </a:r>
          </a:p>
        </p:txBody>
      </p:sp>
      <p:pic>
        <p:nvPicPr>
          <p:cNvPr id="8" name="Picture 7">
            <a:extLst>
              <a:ext uri="{FF2B5EF4-FFF2-40B4-BE49-F238E27FC236}">
                <a16:creationId xmlns:a16="http://schemas.microsoft.com/office/drawing/2014/main" id="{C718F572-44AB-F742-BF25-B7C87DBC3C31}"/>
              </a:ext>
            </a:extLst>
          </p:cNvPr>
          <p:cNvPicPr>
            <a:picLocks noChangeAspect="1"/>
          </p:cNvPicPr>
          <p:nvPr userDrawn="1"/>
        </p:nvPicPr>
        <p:blipFill>
          <a:blip r:embed="rId2"/>
          <a:stretch>
            <a:fillRect/>
          </a:stretch>
        </p:blipFill>
        <p:spPr>
          <a:xfrm>
            <a:off x="10064074" y="6389170"/>
            <a:ext cx="1845645" cy="139055"/>
          </a:xfrm>
          <a:prstGeom prst="rect">
            <a:avLst/>
          </a:prstGeom>
        </p:spPr>
      </p:pic>
      <p:cxnSp>
        <p:nvCxnSpPr>
          <p:cNvPr id="9" name="Straight Connector 8">
            <a:extLst>
              <a:ext uri="{FF2B5EF4-FFF2-40B4-BE49-F238E27FC236}">
                <a16:creationId xmlns:a16="http://schemas.microsoft.com/office/drawing/2014/main" id="{6706163D-74AF-9E4B-9C00-17C5345E5474}"/>
              </a:ext>
            </a:extLst>
          </p:cNvPr>
          <p:cNvCxnSpPr/>
          <p:nvPr userDrawn="1"/>
        </p:nvCxnSpPr>
        <p:spPr>
          <a:xfrm>
            <a:off x="1169071" y="1104355"/>
            <a:ext cx="994116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975F1AF-DCD8-B641-9909-F89425B39CAF}"/>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9087678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elkkä teksti 1">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6F28AA3-49D3-B841-9A4C-2BA029B0C97B}"/>
              </a:ext>
            </a:extLst>
          </p:cNvPr>
          <p:cNvSpPr>
            <a:spLocks noGrp="1"/>
          </p:cNvSpPr>
          <p:nvPr>
            <p:ph type="title"/>
          </p:nvPr>
        </p:nvSpPr>
        <p:spPr>
          <a:xfrm>
            <a:off x="1169070" y="449685"/>
            <a:ext cx="9941169" cy="972971"/>
          </a:xfrm>
        </p:spPr>
        <p:txBody>
          <a:bodyPr/>
          <a:lstStyle>
            <a:lvl1pPr algn="ctr">
              <a:defRPr sz="4000">
                <a:solidFill>
                  <a:schemeClr val="tx2"/>
                </a:solidFill>
                <a:latin typeface="Canela Medium" pitchFamily="2" charset="77"/>
                <a:cs typeface="Calibri" panose="020F0502020204030204" pitchFamily="34" charset="0"/>
              </a:defRPr>
            </a:lvl1pPr>
          </a:lstStyle>
          <a:p>
            <a:r>
              <a:rPr lang="en-GB" dirty="0"/>
              <a:t>Click to edit Master title style</a:t>
            </a:r>
            <a:endParaRPr lang="en-FI" dirty="0"/>
          </a:p>
        </p:txBody>
      </p:sp>
      <p:sp>
        <p:nvSpPr>
          <p:cNvPr id="5" name="Content Placeholder 2">
            <a:extLst>
              <a:ext uri="{FF2B5EF4-FFF2-40B4-BE49-F238E27FC236}">
                <a16:creationId xmlns:a16="http://schemas.microsoft.com/office/drawing/2014/main" id="{D4064BFC-CF3F-C74E-8F1F-09A14FDA4069}"/>
              </a:ext>
            </a:extLst>
          </p:cNvPr>
          <p:cNvSpPr>
            <a:spLocks noGrp="1"/>
          </p:cNvSpPr>
          <p:nvPr>
            <p:ph idx="11"/>
          </p:nvPr>
        </p:nvSpPr>
        <p:spPr>
          <a:xfrm>
            <a:off x="1169070" y="1780370"/>
            <a:ext cx="9941169" cy="3835238"/>
          </a:xfrm>
        </p:spPr>
        <p:txBody>
          <a:bodyPr/>
          <a:lstStyle>
            <a:lvl1pPr algn="ctr">
              <a:lnSpc>
                <a:spcPct val="120000"/>
              </a:lnSpc>
              <a:buFontTx/>
              <a:buNone/>
              <a:defRPr sz="2200" b="0" i="0">
                <a:solidFill>
                  <a:schemeClr val="tx2"/>
                </a:solidFill>
                <a:latin typeface="Neue Haas Unica W1G Light" panose="020B0404030206020203" pitchFamily="34" charset="0"/>
              </a:defRPr>
            </a:lvl1pPr>
            <a:lvl2pPr algn="ctr">
              <a:lnSpc>
                <a:spcPct val="120000"/>
              </a:lnSpc>
              <a:buFontTx/>
              <a:buNone/>
              <a:defRPr sz="3000" b="0" i="0">
                <a:solidFill>
                  <a:schemeClr val="bg1"/>
                </a:solidFill>
                <a:latin typeface="Neue Haas Unica W1G Light" panose="020B0404030206020203" pitchFamily="34" charset="0"/>
              </a:defRPr>
            </a:lvl2pPr>
            <a:lvl3pPr algn="ctr">
              <a:lnSpc>
                <a:spcPct val="120000"/>
              </a:lnSpc>
              <a:buFontTx/>
              <a:buNone/>
              <a:defRPr sz="3000" b="0" i="0">
                <a:solidFill>
                  <a:schemeClr val="bg1"/>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dirty="0"/>
              <a:t>Click to edit Master text styles</a:t>
            </a:r>
          </a:p>
        </p:txBody>
      </p:sp>
      <p:pic>
        <p:nvPicPr>
          <p:cNvPr id="8" name="Picture 7">
            <a:extLst>
              <a:ext uri="{FF2B5EF4-FFF2-40B4-BE49-F238E27FC236}">
                <a16:creationId xmlns:a16="http://schemas.microsoft.com/office/drawing/2014/main" id="{C718F572-44AB-F742-BF25-B7C87DBC3C31}"/>
              </a:ext>
            </a:extLst>
          </p:cNvPr>
          <p:cNvPicPr>
            <a:picLocks noChangeAspect="1"/>
          </p:cNvPicPr>
          <p:nvPr userDrawn="1"/>
        </p:nvPicPr>
        <p:blipFill>
          <a:blip r:embed="rId2"/>
          <a:stretch>
            <a:fillRect/>
          </a:stretch>
        </p:blipFill>
        <p:spPr>
          <a:xfrm>
            <a:off x="10064074" y="6389170"/>
            <a:ext cx="1845645" cy="139055"/>
          </a:xfrm>
          <a:prstGeom prst="rect">
            <a:avLst/>
          </a:prstGeom>
        </p:spPr>
      </p:pic>
      <p:cxnSp>
        <p:nvCxnSpPr>
          <p:cNvPr id="9" name="Straight Connector 8">
            <a:extLst>
              <a:ext uri="{FF2B5EF4-FFF2-40B4-BE49-F238E27FC236}">
                <a16:creationId xmlns:a16="http://schemas.microsoft.com/office/drawing/2014/main" id="{6706163D-74AF-9E4B-9C00-17C5345E5474}"/>
              </a:ext>
            </a:extLst>
          </p:cNvPr>
          <p:cNvCxnSpPr/>
          <p:nvPr userDrawn="1"/>
        </p:nvCxnSpPr>
        <p:spPr>
          <a:xfrm>
            <a:off x="1169071" y="1422656"/>
            <a:ext cx="994116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975F1AF-DCD8-B641-9909-F89425B39CAF}"/>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42132679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elkkä teksti 2">
    <p:bg>
      <p:bgPr>
        <a:solidFill>
          <a:srgbClr val="F4CF67"/>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6F28AA3-49D3-B841-9A4C-2BA029B0C97B}"/>
              </a:ext>
            </a:extLst>
          </p:cNvPr>
          <p:cNvSpPr>
            <a:spLocks noGrp="1"/>
          </p:cNvSpPr>
          <p:nvPr>
            <p:ph type="title"/>
          </p:nvPr>
        </p:nvSpPr>
        <p:spPr>
          <a:xfrm>
            <a:off x="838200" y="1242393"/>
            <a:ext cx="10515600" cy="1292086"/>
          </a:xfrm>
        </p:spPr>
        <p:txBody>
          <a:bodyPr/>
          <a:lstStyle>
            <a:lvl1pPr algn="ctr">
              <a:defRPr sz="6000">
                <a:solidFill>
                  <a:srgbClr val="002649"/>
                </a:solidFill>
                <a:latin typeface="Clattering" pitchFamily="2" charset="0"/>
              </a:defRPr>
            </a:lvl1pPr>
          </a:lstStyle>
          <a:p>
            <a:r>
              <a:rPr lang="en-GB"/>
              <a:t>Click to edit Master title style</a:t>
            </a:r>
            <a:endParaRPr lang="en-FI" dirty="0"/>
          </a:p>
        </p:txBody>
      </p:sp>
      <p:sp>
        <p:nvSpPr>
          <p:cNvPr id="7" name="Content Placeholder 2">
            <a:extLst>
              <a:ext uri="{FF2B5EF4-FFF2-40B4-BE49-F238E27FC236}">
                <a16:creationId xmlns:a16="http://schemas.microsoft.com/office/drawing/2014/main" id="{D9837841-3BE3-2244-94B9-11F5CE756426}"/>
              </a:ext>
            </a:extLst>
          </p:cNvPr>
          <p:cNvSpPr>
            <a:spLocks noGrp="1"/>
          </p:cNvSpPr>
          <p:nvPr>
            <p:ph idx="11"/>
          </p:nvPr>
        </p:nvSpPr>
        <p:spPr>
          <a:xfrm>
            <a:off x="1689706" y="2483610"/>
            <a:ext cx="8824801" cy="3131997"/>
          </a:xfrm>
        </p:spPr>
        <p:txBody>
          <a:bodyPr/>
          <a:lstStyle>
            <a:lvl1pPr algn="ctr">
              <a:lnSpc>
                <a:spcPct val="120000"/>
              </a:lnSpc>
              <a:buFontTx/>
              <a:buNone/>
              <a:defRPr sz="2200" b="0" i="0">
                <a:solidFill>
                  <a:srgbClr val="002649"/>
                </a:solidFill>
                <a:latin typeface="Neue Haas Unica W1G Light" panose="020B0404030206020203" pitchFamily="34" charset="0"/>
              </a:defRPr>
            </a:lvl1pPr>
            <a:lvl2pPr algn="ctr">
              <a:lnSpc>
                <a:spcPct val="120000"/>
              </a:lnSpc>
              <a:buFontTx/>
              <a:buNone/>
              <a:defRPr sz="3000" b="0" i="0">
                <a:solidFill>
                  <a:schemeClr val="bg1"/>
                </a:solidFill>
                <a:latin typeface="Neue Haas Unica W1G Light" panose="020B0404030206020203" pitchFamily="34" charset="0"/>
              </a:defRPr>
            </a:lvl2pPr>
            <a:lvl3pPr algn="ctr">
              <a:lnSpc>
                <a:spcPct val="120000"/>
              </a:lnSpc>
              <a:buFontTx/>
              <a:buNone/>
              <a:defRPr sz="3000" b="0" i="0">
                <a:solidFill>
                  <a:schemeClr val="bg1"/>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p:txBody>
      </p:sp>
      <p:pic>
        <p:nvPicPr>
          <p:cNvPr id="11" name="Picture 10">
            <a:extLst>
              <a:ext uri="{FF2B5EF4-FFF2-40B4-BE49-F238E27FC236}">
                <a16:creationId xmlns:a16="http://schemas.microsoft.com/office/drawing/2014/main" id="{18B19DD2-B99B-4E4F-9C1F-20F528AEADD5}"/>
              </a:ext>
            </a:extLst>
          </p:cNvPr>
          <p:cNvPicPr>
            <a:picLocks noChangeAspect="1"/>
          </p:cNvPicPr>
          <p:nvPr userDrawn="1"/>
        </p:nvPicPr>
        <p:blipFill>
          <a:blip r:embed="rId2"/>
          <a:stretch>
            <a:fillRect/>
          </a:stretch>
        </p:blipFill>
        <p:spPr>
          <a:xfrm>
            <a:off x="10064074" y="6389170"/>
            <a:ext cx="1845645" cy="139055"/>
          </a:xfrm>
          <a:prstGeom prst="rect">
            <a:avLst/>
          </a:prstGeom>
        </p:spPr>
      </p:pic>
    </p:spTree>
    <p:extLst>
      <p:ext uri="{BB962C8B-B14F-4D97-AF65-F5344CB8AC3E}">
        <p14:creationId xmlns:p14="http://schemas.microsoft.com/office/powerpoint/2010/main" val="12982076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elkkä teksti 3">
    <p:bg>
      <p:bgPr>
        <a:solidFill>
          <a:srgbClr val="FF6464"/>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6F28AA3-49D3-B841-9A4C-2BA029B0C97B}"/>
              </a:ext>
            </a:extLst>
          </p:cNvPr>
          <p:cNvSpPr>
            <a:spLocks noGrp="1"/>
          </p:cNvSpPr>
          <p:nvPr>
            <p:ph type="title"/>
          </p:nvPr>
        </p:nvSpPr>
        <p:spPr>
          <a:xfrm>
            <a:off x="838200" y="1242393"/>
            <a:ext cx="10515600" cy="1292086"/>
          </a:xfrm>
        </p:spPr>
        <p:txBody>
          <a:bodyPr/>
          <a:lstStyle>
            <a:lvl1pPr algn="ctr">
              <a:defRPr sz="6000">
                <a:solidFill>
                  <a:srgbClr val="F5F4F7"/>
                </a:solidFill>
                <a:latin typeface="Clattering" pitchFamily="2" charset="0"/>
              </a:defRPr>
            </a:lvl1pPr>
          </a:lstStyle>
          <a:p>
            <a:r>
              <a:rPr lang="en-GB"/>
              <a:t>Click to edit Master title style</a:t>
            </a:r>
            <a:endParaRPr lang="en-FI" dirty="0"/>
          </a:p>
        </p:txBody>
      </p:sp>
      <p:sp>
        <p:nvSpPr>
          <p:cNvPr id="7" name="Content Placeholder 2">
            <a:extLst>
              <a:ext uri="{FF2B5EF4-FFF2-40B4-BE49-F238E27FC236}">
                <a16:creationId xmlns:a16="http://schemas.microsoft.com/office/drawing/2014/main" id="{D9837841-3BE3-2244-94B9-11F5CE756426}"/>
              </a:ext>
            </a:extLst>
          </p:cNvPr>
          <p:cNvSpPr>
            <a:spLocks noGrp="1"/>
          </p:cNvSpPr>
          <p:nvPr>
            <p:ph idx="11"/>
          </p:nvPr>
        </p:nvSpPr>
        <p:spPr>
          <a:xfrm>
            <a:off x="1689706" y="2483610"/>
            <a:ext cx="8824801" cy="3131997"/>
          </a:xfrm>
        </p:spPr>
        <p:txBody>
          <a:bodyPr/>
          <a:lstStyle>
            <a:lvl1pPr algn="ctr">
              <a:lnSpc>
                <a:spcPct val="120000"/>
              </a:lnSpc>
              <a:buFontTx/>
              <a:buNone/>
              <a:defRPr sz="2200" b="0" i="0">
                <a:solidFill>
                  <a:srgbClr val="F5F4F7"/>
                </a:solidFill>
                <a:latin typeface="Neue Haas Unica W1G Light" panose="020B0404030206020203" pitchFamily="34" charset="0"/>
              </a:defRPr>
            </a:lvl1pPr>
            <a:lvl2pPr algn="ctr">
              <a:lnSpc>
                <a:spcPct val="120000"/>
              </a:lnSpc>
              <a:buFontTx/>
              <a:buNone/>
              <a:defRPr sz="3000" b="0" i="0">
                <a:solidFill>
                  <a:schemeClr val="bg1"/>
                </a:solidFill>
                <a:latin typeface="Neue Haas Unica W1G Light" panose="020B0404030206020203" pitchFamily="34" charset="0"/>
              </a:defRPr>
            </a:lvl2pPr>
            <a:lvl3pPr algn="ctr">
              <a:lnSpc>
                <a:spcPct val="120000"/>
              </a:lnSpc>
              <a:buFontTx/>
              <a:buNone/>
              <a:defRPr sz="3000" b="0" i="0">
                <a:solidFill>
                  <a:schemeClr val="bg1"/>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p:txBody>
      </p:sp>
      <p:sp>
        <p:nvSpPr>
          <p:cNvPr id="5" name="Rectangle 4">
            <a:extLst>
              <a:ext uri="{FF2B5EF4-FFF2-40B4-BE49-F238E27FC236}">
                <a16:creationId xmlns:a16="http://schemas.microsoft.com/office/drawing/2014/main" id="{2E61091E-6CBC-F94E-82C1-D26EBC3D43DB}"/>
              </a:ext>
            </a:extLst>
          </p:cNvPr>
          <p:cNvSpPr/>
          <p:nvPr userDrawn="1"/>
        </p:nvSpPr>
        <p:spPr>
          <a:xfrm>
            <a:off x="9548949" y="6100354"/>
            <a:ext cx="2455817" cy="518567"/>
          </a:xfrm>
          <a:prstGeom prst="rect">
            <a:avLst/>
          </a:prstGeom>
          <a:solidFill>
            <a:srgbClr val="FF6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b="0" i="0" dirty="0">
              <a:latin typeface="Neue Haas Unica W1G" panose="020B0504030206020203" pitchFamily="34" charset="0"/>
            </a:endParaRPr>
          </a:p>
        </p:txBody>
      </p:sp>
      <p:pic>
        <p:nvPicPr>
          <p:cNvPr id="9" name="Picture 8">
            <a:extLst>
              <a:ext uri="{FF2B5EF4-FFF2-40B4-BE49-F238E27FC236}">
                <a16:creationId xmlns:a16="http://schemas.microsoft.com/office/drawing/2014/main" id="{84B2280F-ED4C-5840-AA11-78443EF12854}"/>
              </a:ext>
            </a:extLst>
          </p:cNvPr>
          <p:cNvPicPr>
            <a:picLocks noChangeAspect="1"/>
          </p:cNvPicPr>
          <p:nvPr userDrawn="1"/>
        </p:nvPicPr>
        <p:blipFill>
          <a:blip r:embed="rId2"/>
          <a:stretch>
            <a:fillRect/>
          </a:stretch>
        </p:blipFill>
        <p:spPr>
          <a:xfrm>
            <a:off x="10044529" y="6390396"/>
            <a:ext cx="1829365" cy="137829"/>
          </a:xfrm>
          <a:prstGeom prst="rect">
            <a:avLst/>
          </a:prstGeom>
        </p:spPr>
      </p:pic>
    </p:spTree>
    <p:extLst>
      <p:ext uri="{BB962C8B-B14F-4D97-AF65-F5344CB8AC3E}">
        <p14:creationId xmlns:p14="http://schemas.microsoft.com/office/powerpoint/2010/main" val="8625106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äliotsikko 1">
    <p:bg>
      <p:bgPr>
        <a:solidFill>
          <a:srgbClr val="FF6464"/>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48A087-0E54-5548-BBE0-62F93A137851}"/>
              </a:ext>
            </a:extLst>
          </p:cNvPr>
          <p:cNvPicPr>
            <a:picLocks noChangeAspect="1"/>
          </p:cNvPicPr>
          <p:nvPr userDrawn="1"/>
        </p:nvPicPr>
        <p:blipFill>
          <a:blip r:embed="rId2"/>
          <a:stretch>
            <a:fillRect/>
          </a:stretch>
        </p:blipFill>
        <p:spPr>
          <a:xfrm>
            <a:off x="-1840609" y="-7820500"/>
            <a:ext cx="14545053" cy="15526700"/>
          </a:xfrm>
          <a:prstGeom prst="rect">
            <a:avLst/>
          </a:prstGeom>
        </p:spPr>
      </p:pic>
      <p:sp>
        <p:nvSpPr>
          <p:cNvPr id="6" name="Title 1">
            <a:extLst>
              <a:ext uri="{FF2B5EF4-FFF2-40B4-BE49-F238E27FC236}">
                <a16:creationId xmlns:a16="http://schemas.microsoft.com/office/drawing/2014/main" id="{F6F28AA3-49D3-B841-9A4C-2BA029B0C97B}"/>
              </a:ext>
            </a:extLst>
          </p:cNvPr>
          <p:cNvSpPr>
            <a:spLocks noGrp="1"/>
          </p:cNvSpPr>
          <p:nvPr>
            <p:ph type="title"/>
          </p:nvPr>
        </p:nvSpPr>
        <p:spPr>
          <a:xfrm>
            <a:off x="838200" y="1615678"/>
            <a:ext cx="10515600" cy="3626644"/>
          </a:xfrm>
        </p:spPr>
        <p:txBody>
          <a:bodyPr/>
          <a:lstStyle>
            <a:lvl1pPr algn="ctr">
              <a:defRPr sz="8500">
                <a:solidFill>
                  <a:schemeClr val="bg1"/>
                </a:solidFill>
                <a:latin typeface="Clattering" pitchFamily="2" charset="0"/>
              </a:defRPr>
            </a:lvl1pPr>
          </a:lstStyle>
          <a:p>
            <a:r>
              <a:rPr lang="en-GB"/>
              <a:t>Click to edit Master title style</a:t>
            </a:r>
            <a:endParaRPr lang="en-FI" dirty="0"/>
          </a:p>
        </p:txBody>
      </p:sp>
      <p:pic>
        <p:nvPicPr>
          <p:cNvPr id="7" name="Picture 6">
            <a:extLst>
              <a:ext uri="{FF2B5EF4-FFF2-40B4-BE49-F238E27FC236}">
                <a16:creationId xmlns:a16="http://schemas.microsoft.com/office/drawing/2014/main" id="{34D82487-CC65-DF4E-B7FB-142940BCCA35}"/>
              </a:ext>
            </a:extLst>
          </p:cNvPr>
          <p:cNvPicPr>
            <a:picLocks noChangeAspect="1"/>
          </p:cNvPicPr>
          <p:nvPr userDrawn="1"/>
        </p:nvPicPr>
        <p:blipFill>
          <a:blip r:embed="rId3"/>
          <a:stretch>
            <a:fillRect/>
          </a:stretch>
        </p:blipFill>
        <p:spPr>
          <a:xfrm>
            <a:off x="10044529" y="6390396"/>
            <a:ext cx="1829365" cy="137829"/>
          </a:xfrm>
          <a:prstGeom prst="rect">
            <a:avLst/>
          </a:prstGeom>
        </p:spPr>
      </p:pic>
    </p:spTree>
    <p:extLst>
      <p:ext uri="{BB962C8B-B14F-4D97-AF65-F5344CB8AC3E}">
        <p14:creationId xmlns:p14="http://schemas.microsoft.com/office/powerpoint/2010/main" val="2519682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äliotsikko 2">
    <p:bg>
      <p:bgPr>
        <a:solidFill>
          <a:srgbClr val="9CFFF8"/>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8B19DD2-B99B-4E4F-9C1F-20F528AEADD5}"/>
              </a:ext>
            </a:extLst>
          </p:cNvPr>
          <p:cNvPicPr>
            <a:picLocks noChangeAspect="1"/>
          </p:cNvPicPr>
          <p:nvPr userDrawn="1"/>
        </p:nvPicPr>
        <p:blipFill>
          <a:blip r:embed="rId2"/>
          <a:stretch>
            <a:fillRect/>
          </a:stretch>
        </p:blipFill>
        <p:spPr>
          <a:xfrm>
            <a:off x="10064074" y="6389170"/>
            <a:ext cx="1845645" cy="139055"/>
          </a:xfrm>
          <a:prstGeom prst="rect">
            <a:avLst/>
          </a:prstGeom>
        </p:spPr>
      </p:pic>
      <p:sp>
        <p:nvSpPr>
          <p:cNvPr id="9" name="Title 1">
            <a:extLst>
              <a:ext uri="{FF2B5EF4-FFF2-40B4-BE49-F238E27FC236}">
                <a16:creationId xmlns:a16="http://schemas.microsoft.com/office/drawing/2014/main" id="{3612270C-14A7-8A46-B036-90247A4D906A}"/>
              </a:ext>
            </a:extLst>
          </p:cNvPr>
          <p:cNvSpPr>
            <a:spLocks noGrp="1"/>
          </p:cNvSpPr>
          <p:nvPr>
            <p:ph type="title"/>
          </p:nvPr>
        </p:nvSpPr>
        <p:spPr>
          <a:xfrm>
            <a:off x="838200" y="1615678"/>
            <a:ext cx="10515600" cy="3626644"/>
          </a:xfrm>
        </p:spPr>
        <p:txBody>
          <a:bodyPr/>
          <a:lstStyle>
            <a:lvl1pPr algn="ctr">
              <a:defRPr sz="8500">
                <a:solidFill>
                  <a:schemeClr val="tx2"/>
                </a:solidFill>
                <a:latin typeface="Clattering" pitchFamily="2" charset="0"/>
              </a:defRPr>
            </a:lvl1pPr>
          </a:lstStyle>
          <a:p>
            <a:r>
              <a:rPr lang="en-GB" dirty="0"/>
              <a:t>Click to edit Master title style</a:t>
            </a:r>
            <a:endParaRPr lang="en-FI" dirty="0"/>
          </a:p>
        </p:txBody>
      </p:sp>
    </p:spTree>
    <p:extLst>
      <p:ext uri="{BB962C8B-B14F-4D97-AF65-F5344CB8AC3E}">
        <p14:creationId xmlns:p14="http://schemas.microsoft.com/office/powerpoint/2010/main" val="21402627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äliotsikko 3">
    <p:bg>
      <p:bgPr>
        <a:solidFill>
          <a:srgbClr val="F4CF67"/>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8B19DD2-B99B-4E4F-9C1F-20F528AEADD5}"/>
              </a:ext>
            </a:extLst>
          </p:cNvPr>
          <p:cNvPicPr>
            <a:picLocks noChangeAspect="1"/>
          </p:cNvPicPr>
          <p:nvPr userDrawn="1"/>
        </p:nvPicPr>
        <p:blipFill>
          <a:blip r:embed="rId2"/>
          <a:stretch>
            <a:fillRect/>
          </a:stretch>
        </p:blipFill>
        <p:spPr>
          <a:xfrm>
            <a:off x="10064074" y="6389170"/>
            <a:ext cx="1845645" cy="139055"/>
          </a:xfrm>
          <a:prstGeom prst="rect">
            <a:avLst/>
          </a:prstGeom>
        </p:spPr>
      </p:pic>
      <p:sp>
        <p:nvSpPr>
          <p:cNvPr id="9" name="Title 1">
            <a:extLst>
              <a:ext uri="{FF2B5EF4-FFF2-40B4-BE49-F238E27FC236}">
                <a16:creationId xmlns:a16="http://schemas.microsoft.com/office/drawing/2014/main" id="{3612270C-14A7-8A46-B036-90247A4D906A}"/>
              </a:ext>
            </a:extLst>
          </p:cNvPr>
          <p:cNvSpPr>
            <a:spLocks noGrp="1"/>
          </p:cNvSpPr>
          <p:nvPr>
            <p:ph type="title"/>
          </p:nvPr>
        </p:nvSpPr>
        <p:spPr>
          <a:xfrm>
            <a:off x="838200" y="1615678"/>
            <a:ext cx="10515600" cy="3626644"/>
          </a:xfrm>
        </p:spPr>
        <p:txBody>
          <a:bodyPr/>
          <a:lstStyle>
            <a:lvl1pPr algn="ctr">
              <a:defRPr sz="8500">
                <a:solidFill>
                  <a:schemeClr val="tx2"/>
                </a:solidFill>
                <a:latin typeface="Clattering" pitchFamily="2" charset="0"/>
              </a:defRPr>
            </a:lvl1pPr>
          </a:lstStyle>
          <a:p>
            <a:r>
              <a:rPr lang="en-GB" dirty="0"/>
              <a:t>Click to edit Master title style</a:t>
            </a:r>
            <a:endParaRPr lang="en-FI" dirty="0"/>
          </a:p>
        </p:txBody>
      </p:sp>
    </p:spTree>
    <p:extLst>
      <p:ext uri="{BB962C8B-B14F-4D97-AF65-F5344CB8AC3E}">
        <p14:creationId xmlns:p14="http://schemas.microsoft.com/office/powerpoint/2010/main" val="30514216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Väliotsikko 3">
    <p:bg>
      <p:bgPr>
        <a:solidFill>
          <a:schemeClr val="accent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612270C-14A7-8A46-B036-90247A4D906A}"/>
              </a:ext>
            </a:extLst>
          </p:cNvPr>
          <p:cNvSpPr>
            <a:spLocks noGrp="1"/>
          </p:cNvSpPr>
          <p:nvPr>
            <p:ph type="title"/>
          </p:nvPr>
        </p:nvSpPr>
        <p:spPr>
          <a:xfrm>
            <a:off x="838200" y="1615678"/>
            <a:ext cx="10515600" cy="3626644"/>
          </a:xfrm>
        </p:spPr>
        <p:txBody>
          <a:bodyPr/>
          <a:lstStyle>
            <a:lvl1pPr algn="ctr">
              <a:defRPr sz="8500">
                <a:solidFill>
                  <a:schemeClr val="bg2"/>
                </a:solidFill>
                <a:latin typeface="Clattering" pitchFamily="2" charset="0"/>
              </a:defRPr>
            </a:lvl1pPr>
          </a:lstStyle>
          <a:p>
            <a:r>
              <a:rPr lang="en-GB" dirty="0"/>
              <a:t>Click to edit Master title style</a:t>
            </a:r>
            <a:endParaRPr lang="en-FI" dirty="0"/>
          </a:p>
        </p:txBody>
      </p:sp>
      <p:pic>
        <p:nvPicPr>
          <p:cNvPr id="4" name="Picture 3">
            <a:extLst>
              <a:ext uri="{FF2B5EF4-FFF2-40B4-BE49-F238E27FC236}">
                <a16:creationId xmlns:a16="http://schemas.microsoft.com/office/drawing/2014/main" id="{5244B72A-E6F1-9B4E-BC82-AAA5F85E85AC}"/>
              </a:ext>
            </a:extLst>
          </p:cNvPr>
          <p:cNvPicPr>
            <a:picLocks noChangeAspect="1"/>
          </p:cNvPicPr>
          <p:nvPr userDrawn="1"/>
        </p:nvPicPr>
        <p:blipFill>
          <a:blip r:embed="rId2"/>
          <a:stretch>
            <a:fillRect/>
          </a:stretch>
        </p:blipFill>
        <p:spPr>
          <a:xfrm>
            <a:off x="10044529" y="6390396"/>
            <a:ext cx="1829365" cy="137829"/>
          </a:xfrm>
          <a:prstGeom prst="rect">
            <a:avLst/>
          </a:prstGeom>
        </p:spPr>
      </p:pic>
    </p:spTree>
    <p:extLst>
      <p:ext uri="{BB962C8B-B14F-4D97-AF65-F5344CB8AC3E}">
        <p14:creationId xmlns:p14="http://schemas.microsoft.com/office/powerpoint/2010/main" val="3022777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4_Kansi">
    <p:spTree>
      <p:nvGrpSpPr>
        <p:cNvPr id="1" name=""/>
        <p:cNvGrpSpPr/>
        <p:nvPr/>
      </p:nvGrpSpPr>
      <p:grpSpPr>
        <a:xfrm>
          <a:off x="0" y="0"/>
          <a:ext cx="0" cy="0"/>
          <a:chOff x="0" y="0"/>
          <a:chExt cx="0" cy="0"/>
        </a:xfrm>
      </p:grpSpPr>
      <p:pic>
        <p:nvPicPr>
          <p:cNvPr id="3" name="Picture 2" descr="A person holding a cup and a phone&#10;&#10;AI-generated content may be incorrect.">
            <a:extLst>
              <a:ext uri="{FF2B5EF4-FFF2-40B4-BE49-F238E27FC236}">
                <a16:creationId xmlns:a16="http://schemas.microsoft.com/office/drawing/2014/main" id="{5583AFF4-49CA-0676-BD16-2939A345D4DA}"/>
              </a:ext>
            </a:extLst>
          </p:cNvPr>
          <p:cNvPicPr>
            <a:picLocks noChangeAspect="1"/>
          </p:cNvPicPr>
          <p:nvPr userDrawn="1"/>
        </p:nvPicPr>
        <p:blipFill>
          <a:blip r:embed="rId2"/>
          <a:srcRect l="1" t="1" r="4382" b="4382"/>
          <a:stretch>
            <a:fillRect/>
          </a:stretch>
        </p:blipFill>
        <p:spPr>
          <a:xfrm>
            <a:off x="0" y="0"/>
            <a:ext cx="12192000" cy="6858000"/>
          </a:xfrm>
          <a:prstGeom prst="rect">
            <a:avLst/>
          </a:prstGeom>
        </p:spPr>
      </p:pic>
      <p:pic>
        <p:nvPicPr>
          <p:cNvPr id="24" name="Picture 23" descr="A blue and yellow lines on a black background&#10;&#10;Description automatically generated">
            <a:extLst>
              <a:ext uri="{FF2B5EF4-FFF2-40B4-BE49-F238E27FC236}">
                <a16:creationId xmlns:a16="http://schemas.microsoft.com/office/drawing/2014/main" id="{8FE38D29-15C2-33BD-54F7-5EEE9D10EE4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548" y="0"/>
            <a:ext cx="6239506" cy="359082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79454" y="3136307"/>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Elokuu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21088" y="1946121"/>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15555606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erustyyli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0C94C-A49F-5948-89AC-7EBDD1E88CFB}"/>
              </a:ext>
            </a:extLst>
          </p:cNvPr>
          <p:cNvSpPr>
            <a:spLocks noGrp="1"/>
          </p:cNvSpPr>
          <p:nvPr>
            <p:ph type="title"/>
          </p:nvPr>
        </p:nvSpPr>
        <p:spPr>
          <a:xfrm>
            <a:off x="838200" y="658812"/>
            <a:ext cx="10515600" cy="1325563"/>
          </a:xfrm>
        </p:spPr>
        <p:txBody>
          <a:bodyPr/>
          <a:lstStyle>
            <a:lvl1pPr algn="l">
              <a:defRPr>
                <a:solidFill>
                  <a:srgbClr val="002649"/>
                </a:solidFill>
                <a:latin typeface="Canela Medium" pitchFamily="2" charset="77"/>
              </a:defRPr>
            </a:lvl1pPr>
          </a:lstStyle>
          <a:p>
            <a:r>
              <a:rPr lang="en-GB"/>
              <a:t>Click to edit Master title style</a:t>
            </a:r>
            <a:endParaRPr lang="en-FI" dirty="0"/>
          </a:p>
        </p:txBody>
      </p:sp>
      <p:sp>
        <p:nvSpPr>
          <p:cNvPr id="6" name="Content Placeholder 2">
            <a:extLst>
              <a:ext uri="{FF2B5EF4-FFF2-40B4-BE49-F238E27FC236}">
                <a16:creationId xmlns:a16="http://schemas.microsoft.com/office/drawing/2014/main" id="{27057707-49E9-B54D-925F-EC5501F7E15A}"/>
              </a:ext>
            </a:extLst>
          </p:cNvPr>
          <p:cNvSpPr>
            <a:spLocks noGrp="1"/>
          </p:cNvSpPr>
          <p:nvPr>
            <p:ph idx="1"/>
          </p:nvPr>
        </p:nvSpPr>
        <p:spPr>
          <a:xfrm>
            <a:off x="838200" y="1984375"/>
            <a:ext cx="10515600" cy="40354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12" name="Picture 11">
            <a:extLst>
              <a:ext uri="{FF2B5EF4-FFF2-40B4-BE49-F238E27FC236}">
                <a16:creationId xmlns:a16="http://schemas.microsoft.com/office/drawing/2014/main" id="{38866407-1BFA-8440-B74D-9BE0E51DB20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6618" r="14046"/>
          <a:stretch/>
        </p:blipFill>
        <p:spPr>
          <a:xfrm>
            <a:off x="10188143" y="0"/>
            <a:ext cx="2003858" cy="1333262"/>
          </a:xfrm>
          <a:prstGeom prst="rect">
            <a:avLst/>
          </a:prstGeom>
        </p:spPr>
      </p:pic>
      <p:pic>
        <p:nvPicPr>
          <p:cNvPr id="7" name="Picture 6">
            <a:extLst>
              <a:ext uri="{FF2B5EF4-FFF2-40B4-BE49-F238E27FC236}">
                <a16:creationId xmlns:a16="http://schemas.microsoft.com/office/drawing/2014/main" id="{4A2510D3-A6F3-1B4D-AB47-636E1C231969}"/>
              </a:ext>
            </a:extLst>
          </p:cNvPr>
          <p:cNvPicPr>
            <a:picLocks noChangeAspect="1"/>
          </p:cNvPicPr>
          <p:nvPr userDrawn="1"/>
        </p:nvPicPr>
        <p:blipFill>
          <a:blip r:embed="rId3"/>
          <a:stretch>
            <a:fillRect/>
          </a:stretch>
        </p:blipFill>
        <p:spPr>
          <a:xfrm>
            <a:off x="10064074" y="6389170"/>
            <a:ext cx="1845645" cy="139055"/>
          </a:xfrm>
          <a:prstGeom prst="rect">
            <a:avLst/>
          </a:prstGeom>
        </p:spPr>
      </p:pic>
      <p:sp>
        <p:nvSpPr>
          <p:cNvPr id="8" name="TextBox 7">
            <a:extLst>
              <a:ext uri="{FF2B5EF4-FFF2-40B4-BE49-F238E27FC236}">
                <a16:creationId xmlns:a16="http://schemas.microsoft.com/office/drawing/2014/main" id="{B7DCA8D7-E504-224C-9862-1C0B6BE2C743}"/>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12213848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aksi palsta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839788" y="825500"/>
            <a:ext cx="10602912" cy="647700"/>
          </a:xfrm>
        </p:spPr>
        <p:txBody>
          <a:bodyPr anchor="b"/>
          <a:lstStyle>
            <a:lvl1pPr algn="ctr">
              <a:defRPr sz="4400">
                <a:solidFill>
                  <a:srgbClr val="002649"/>
                </a:solidFill>
                <a:latin typeface="Canela Medium" pitchFamily="2" charset="77"/>
              </a:defRPr>
            </a:lvl1pPr>
          </a:lstStyle>
          <a:p>
            <a:r>
              <a:rPr lang="en-GB"/>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838200" y="2023585"/>
            <a:ext cx="4953001"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sp>
        <p:nvSpPr>
          <p:cNvPr id="5" name="Content Placeholder 2">
            <a:extLst>
              <a:ext uri="{FF2B5EF4-FFF2-40B4-BE49-F238E27FC236}">
                <a16:creationId xmlns:a16="http://schemas.microsoft.com/office/drawing/2014/main" id="{D1425E5C-7BEA-364B-9017-B65429A54C26}"/>
              </a:ext>
            </a:extLst>
          </p:cNvPr>
          <p:cNvSpPr>
            <a:spLocks noGrp="1"/>
          </p:cNvSpPr>
          <p:nvPr>
            <p:ph idx="11"/>
          </p:nvPr>
        </p:nvSpPr>
        <p:spPr>
          <a:xfrm>
            <a:off x="6400800" y="2023585"/>
            <a:ext cx="5041900"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0036248A-D07A-A94C-B343-5A80BE9C4BEB}"/>
              </a:ext>
            </a:extLst>
          </p:cNvPr>
          <p:cNvPicPr>
            <a:picLocks noChangeAspect="1"/>
          </p:cNvPicPr>
          <p:nvPr userDrawn="1"/>
        </p:nvPicPr>
        <p:blipFill>
          <a:blip r:embed="rId2"/>
          <a:stretch>
            <a:fillRect/>
          </a:stretch>
        </p:blipFill>
        <p:spPr>
          <a:xfrm>
            <a:off x="10064074" y="6389170"/>
            <a:ext cx="1845645" cy="139055"/>
          </a:xfrm>
          <a:prstGeom prst="rect">
            <a:avLst/>
          </a:prstGeom>
        </p:spPr>
      </p:pic>
      <p:pic>
        <p:nvPicPr>
          <p:cNvPr id="10" name="Picture 9">
            <a:extLst>
              <a:ext uri="{FF2B5EF4-FFF2-40B4-BE49-F238E27FC236}">
                <a16:creationId xmlns:a16="http://schemas.microsoft.com/office/drawing/2014/main" id="{3832F4FF-B802-0E4B-AF28-35AEA1D7BCA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26618" r="14046"/>
          <a:stretch/>
        </p:blipFill>
        <p:spPr>
          <a:xfrm>
            <a:off x="10188143" y="0"/>
            <a:ext cx="2003858" cy="1333262"/>
          </a:xfrm>
          <a:prstGeom prst="rect">
            <a:avLst/>
          </a:prstGeom>
        </p:spPr>
      </p:pic>
      <p:sp>
        <p:nvSpPr>
          <p:cNvPr id="7" name="TextBox 6">
            <a:extLst>
              <a:ext uri="{FF2B5EF4-FFF2-40B4-BE49-F238E27FC236}">
                <a16:creationId xmlns:a16="http://schemas.microsoft.com/office/drawing/2014/main" id="{83E7ADFB-1396-A449-9D14-3D52B019E1BB}"/>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35164956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Kaksi palsta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839788" y="483975"/>
            <a:ext cx="10602912" cy="647700"/>
          </a:xfrm>
        </p:spPr>
        <p:txBody>
          <a:bodyPr anchor="b"/>
          <a:lstStyle>
            <a:lvl1pPr algn="ctr">
              <a:defRPr sz="4400">
                <a:solidFill>
                  <a:srgbClr val="002649"/>
                </a:solidFill>
                <a:latin typeface="Canela Medium" pitchFamily="2" charset="77"/>
              </a:defRPr>
            </a:lvl1pPr>
          </a:lstStyle>
          <a:p>
            <a:r>
              <a:rPr lang="en-GB" dirty="0"/>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838200" y="1541417"/>
            <a:ext cx="4953001" cy="4161993"/>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sp>
        <p:nvSpPr>
          <p:cNvPr id="5" name="Content Placeholder 2">
            <a:extLst>
              <a:ext uri="{FF2B5EF4-FFF2-40B4-BE49-F238E27FC236}">
                <a16:creationId xmlns:a16="http://schemas.microsoft.com/office/drawing/2014/main" id="{D1425E5C-7BEA-364B-9017-B65429A54C26}"/>
              </a:ext>
            </a:extLst>
          </p:cNvPr>
          <p:cNvSpPr>
            <a:spLocks noGrp="1"/>
          </p:cNvSpPr>
          <p:nvPr>
            <p:ph idx="11"/>
          </p:nvPr>
        </p:nvSpPr>
        <p:spPr>
          <a:xfrm>
            <a:off x="6400800" y="1541417"/>
            <a:ext cx="5041900" cy="4161993"/>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0036248A-D07A-A94C-B343-5A80BE9C4BEB}"/>
              </a:ext>
            </a:extLst>
          </p:cNvPr>
          <p:cNvPicPr>
            <a:picLocks noChangeAspect="1"/>
          </p:cNvPicPr>
          <p:nvPr userDrawn="1"/>
        </p:nvPicPr>
        <p:blipFill>
          <a:blip r:embed="rId2"/>
          <a:stretch>
            <a:fillRect/>
          </a:stretch>
        </p:blipFill>
        <p:spPr>
          <a:xfrm>
            <a:off x="10064074" y="6389170"/>
            <a:ext cx="1845645" cy="139055"/>
          </a:xfrm>
          <a:prstGeom prst="rect">
            <a:avLst/>
          </a:prstGeom>
        </p:spPr>
      </p:pic>
      <p:sp>
        <p:nvSpPr>
          <p:cNvPr id="7" name="TextBox 6">
            <a:extLst>
              <a:ext uri="{FF2B5EF4-FFF2-40B4-BE49-F238E27FC236}">
                <a16:creationId xmlns:a16="http://schemas.microsoft.com/office/drawing/2014/main" id="{83E7ADFB-1396-A449-9D14-3D52B019E1BB}"/>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cxnSp>
        <p:nvCxnSpPr>
          <p:cNvPr id="11" name="Straight Connector 10">
            <a:extLst>
              <a:ext uri="{FF2B5EF4-FFF2-40B4-BE49-F238E27FC236}">
                <a16:creationId xmlns:a16="http://schemas.microsoft.com/office/drawing/2014/main" id="{402F71F9-2281-0941-97F6-7ADD359F86BE}"/>
              </a:ext>
            </a:extLst>
          </p:cNvPr>
          <p:cNvCxnSpPr/>
          <p:nvPr userDrawn="1"/>
        </p:nvCxnSpPr>
        <p:spPr>
          <a:xfrm>
            <a:off x="1169071" y="1131675"/>
            <a:ext cx="994116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50831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Kaksi palsta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1169070" y="329774"/>
            <a:ext cx="9941170" cy="1363601"/>
          </a:xfrm>
        </p:spPr>
        <p:txBody>
          <a:bodyPr anchor="ctr"/>
          <a:lstStyle>
            <a:lvl1pPr algn="ctr">
              <a:defRPr sz="4400">
                <a:solidFill>
                  <a:srgbClr val="002649"/>
                </a:solidFill>
                <a:latin typeface="Canela Medium" pitchFamily="2" charset="77"/>
              </a:defRPr>
            </a:lvl1pPr>
          </a:lstStyle>
          <a:p>
            <a:r>
              <a:rPr lang="en-GB" dirty="0"/>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1170099" y="2023584"/>
            <a:ext cx="4953001"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sp>
        <p:nvSpPr>
          <p:cNvPr id="5" name="Content Placeholder 2">
            <a:extLst>
              <a:ext uri="{FF2B5EF4-FFF2-40B4-BE49-F238E27FC236}">
                <a16:creationId xmlns:a16="http://schemas.microsoft.com/office/drawing/2014/main" id="{D1425E5C-7BEA-364B-9017-B65429A54C26}"/>
              </a:ext>
            </a:extLst>
          </p:cNvPr>
          <p:cNvSpPr>
            <a:spLocks noGrp="1"/>
          </p:cNvSpPr>
          <p:nvPr>
            <p:ph idx="11"/>
          </p:nvPr>
        </p:nvSpPr>
        <p:spPr>
          <a:xfrm>
            <a:off x="6400800" y="2023585"/>
            <a:ext cx="4709440"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0036248A-D07A-A94C-B343-5A80BE9C4BEB}"/>
              </a:ext>
            </a:extLst>
          </p:cNvPr>
          <p:cNvPicPr>
            <a:picLocks noChangeAspect="1"/>
          </p:cNvPicPr>
          <p:nvPr userDrawn="1"/>
        </p:nvPicPr>
        <p:blipFill>
          <a:blip r:embed="rId2"/>
          <a:stretch>
            <a:fillRect/>
          </a:stretch>
        </p:blipFill>
        <p:spPr>
          <a:xfrm>
            <a:off x="10064074" y="6389170"/>
            <a:ext cx="1845645" cy="139055"/>
          </a:xfrm>
          <a:prstGeom prst="rect">
            <a:avLst/>
          </a:prstGeom>
        </p:spPr>
      </p:pic>
      <p:sp>
        <p:nvSpPr>
          <p:cNvPr id="7" name="TextBox 6">
            <a:extLst>
              <a:ext uri="{FF2B5EF4-FFF2-40B4-BE49-F238E27FC236}">
                <a16:creationId xmlns:a16="http://schemas.microsoft.com/office/drawing/2014/main" id="{83E7ADFB-1396-A449-9D14-3D52B019E1BB}"/>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cxnSp>
        <p:nvCxnSpPr>
          <p:cNvPr id="9" name="Straight Connector 8">
            <a:extLst>
              <a:ext uri="{FF2B5EF4-FFF2-40B4-BE49-F238E27FC236}">
                <a16:creationId xmlns:a16="http://schemas.microsoft.com/office/drawing/2014/main" id="{091446A3-4CE9-254E-A0F9-3CA2E79570EF}"/>
              </a:ext>
            </a:extLst>
          </p:cNvPr>
          <p:cNvCxnSpPr/>
          <p:nvPr userDrawn="1"/>
        </p:nvCxnSpPr>
        <p:spPr>
          <a:xfrm>
            <a:off x="1169071" y="1693378"/>
            <a:ext cx="994116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12362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erustyyli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0C94C-A49F-5948-89AC-7EBDD1E88CFB}"/>
              </a:ext>
            </a:extLst>
          </p:cNvPr>
          <p:cNvSpPr>
            <a:spLocks noGrp="1"/>
          </p:cNvSpPr>
          <p:nvPr>
            <p:ph type="title"/>
          </p:nvPr>
        </p:nvSpPr>
        <p:spPr>
          <a:xfrm>
            <a:off x="838200" y="658812"/>
            <a:ext cx="10515600" cy="1325563"/>
          </a:xfrm>
        </p:spPr>
        <p:txBody>
          <a:bodyPr/>
          <a:lstStyle>
            <a:lvl1pPr algn="l">
              <a:defRPr>
                <a:solidFill>
                  <a:srgbClr val="FF6464"/>
                </a:solidFill>
                <a:latin typeface="Canela Medium" pitchFamily="2" charset="77"/>
              </a:defRPr>
            </a:lvl1pPr>
          </a:lstStyle>
          <a:p>
            <a:r>
              <a:rPr lang="en-GB"/>
              <a:t>Click to edit Master title style</a:t>
            </a:r>
            <a:endParaRPr lang="en-FI" dirty="0"/>
          </a:p>
        </p:txBody>
      </p:sp>
      <p:sp>
        <p:nvSpPr>
          <p:cNvPr id="6" name="Content Placeholder 2">
            <a:extLst>
              <a:ext uri="{FF2B5EF4-FFF2-40B4-BE49-F238E27FC236}">
                <a16:creationId xmlns:a16="http://schemas.microsoft.com/office/drawing/2014/main" id="{27057707-49E9-B54D-925F-EC5501F7E15A}"/>
              </a:ext>
            </a:extLst>
          </p:cNvPr>
          <p:cNvSpPr>
            <a:spLocks noGrp="1"/>
          </p:cNvSpPr>
          <p:nvPr>
            <p:ph idx="1"/>
          </p:nvPr>
        </p:nvSpPr>
        <p:spPr>
          <a:xfrm>
            <a:off x="838200" y="1984375"/>
            <a:ext cx="10515600" cy="40354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8" name="Picture 7">
            <a:extLst>
              <a:ext uri="{FF2B5EF4-FFF2-40B4-BE49-F238E27FC236}">
                <a16:creationId xmlns:a16="http://schemas.microsoft.com/office/drawing/2014/main" id="{232B6D43-EAE1-2C47-9566-14FA250190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7103" r="13753"/>
          <a:stretch/>
        </p:blipFill>
        <p:spPr>
          <a:xfrm>
            <a:off x="10200843" y="0"/>
            <a:ext cx="1991157" cy="1358662"/>
          </a:xfrm>
          <a:prstGeom prst="rect">
            <a:avLst/>
          </a:prstGeom>
        </p:spPr>
      </p:pic>
      <p:pic>
        <p:nvPicPr>
          <p:cNvPr id="7" name="Picture 6">
            <a:extLst>
              <a:ext uri="{FF2B5EF4-FFF2-40B4-BE49-F238E27FC236}">
                <a16:creationId xmlns:a16="http://schemas.microsoft.com/office/drawing/2014/main" id="{31C4E808-C354-BD46-A11A-BB2ED2856B25}"/>
              </a:ext>
            </a:extLst>
          </p:cNvPr>
          <p:cNvPicPr>
            <a:picLocks noChangeAspect="1"/>
          </p:cNvPicPr>
          <p:nvPr userDrawn="1"/>
        </p:nvPicPr>
        <p:blipFill>
          <a:blip r:embed="rId3"/>
          <a:stretch>
            <a:fillRect/>
          </a:stretch>
        </p:blipFill>
        <p:spPr>
          <a:xfrm>
            <a:off x="10064074" y="6389170"/>
            <a:ext cx="1845645" cy="139055"/>
          </a:xfrm>
          <a:prstGeom prst="rect">
            <a:avLst/>
          </a:prstGeom>
        </p:spPr>
      </p:pic>
      <p:sp>
        <p:nvSpPr>
          <p:cNvPr id="9" name="TextBox 8">
            <a:extLst>
              <a:ext uri="{FF2B5EF4-FFF2-40B4-BE49-F238E27FC236}">
                <a16:creationId xmlns:a16="http://schemas.microsoft.com/office/drawing/2014/main" id="{A6D0FA19-4146-7144-9656-A86E46BB5A75}"/>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14508714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Kaksi palsta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839788" y="825500"/>
            <a:ext cx="10602912" cy="647700"/>
          </a:xfrm>
        </p:spPr>
        <p:txBody>
          <a:bodyPr anchor="b"/>
          <a:lstStyle>
            <a:lvl1pPr algn="ctr">
              <a:defRPr sz="4400">
                <a:solidFill>
                  <a:srgbClr val="FF6464"/>
                </a:solidFill>
                <a:latin typeface="Canela Medium" pitchFamily="2" charset="77"/>
              </a:defRPr>
            </a:lvl1pPr>
          </a:lstStyle>
          <a:p>
            <a:r>
              <a:rPr lang="en-GB"/>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838200" y="2023585"/>
            <a:ext cx="4953001"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sp>
        <p:nvSpPr>
          <p:cNvPr id="5" name="Content Placeholder 2">
            <a:extLst>
              <a:ext uri="{FF2B5EF4-FFF2-40B4-BE49-F238E27FC236}">
                <a16:creationId xmlns:a16="http://schemas.microsoft.com/office/drawing/2014/main" id="{D1425E5C-7BEA-364B-9017-B65429A54C26}"/>
              </a:ext>
            </a:extLst>
          </p:cNvPr>
          <p:cNvSpPr>
            <a:spLocks noGrp="1"/>
          </p:cNvSpPr>
          <p:nvPr>
            <p:ph idx="11"/>
          </p:nvPr>
        </p:nvSpPr>
        <p:spPr>
          <a:xfrm>
            <a:off x="6400800" y="2023585"/>
            <a:ext cx="5041900"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0036248A-D07A-A94C-B343-5A80BE9C4BEB}"/>
              </a:ext>
            </a:extLst>
          </p:cNvPr>
          <p:cNvPicPr>
            <a:picLocks noChangeAspect="1"/>
          </p:cNvPicPr>
          <p:nvPr userDrawn="1"/>
        </p:nvPicPr>
        <p:blipFill>
          <a:blip r:embed="rId2"/>
          <a:stretch>
            <a:fillRect/>
          </a:stretch>
        </p:blipFill>
        <p:spPr>
          <a:xfrm>
            <a:off x="10064074" y="6389170"/>
            <a:ext cx="1845645" cy="139055"/>
          </a:xfrm>
          <a:prstGeom prst="rect">
            <a:avLst/>
          </a:prstGeom>
        </p:spPr>
      </p:pic>
      <p:pic>
        <p:nvPicPr>
          <p:cNvPr id="9" name="Picture 8">
            <a:extLst>
              <a:ext uri="{FF2B5EF4-FFF2-40B4-BE49-F238E27FC236}">
                <a16:creationId xmlns:a16="http://schemas.microsoft.com/office/drawing/2014/main" id="{12BD7305-CCC3-5341-84F6-412B2D26010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27103" r="13753"/>
          <a:stretch/>
        </p:blipFill>
        <p:spPr>
          <a:xfrm>
            <a:off x="10200843" y="0"/>
            <a:ext cx="1991157" cy="1358662"/>
          </a:xfrm>
          <a:prstGeom prst="rect">
            <a:avLst/>
          </a:prstGeom>
        </p:spPr>
      </p:pic>
      <p:sp>
        <p:nvSpPr>
          <p:cNvPr id="7" name="TextBox 6">
            <a:extLst>
              <a:ext uri="{FF2B5EF4-FFF2-40B4-BE49-F238E27FC236}">
                <a16:creationId xmlns:a16="http://schemas.microsoft.com/office/drawing/2014/main" id="{57063728-23EA-EE4E-9EC1-5FEC05A2CD26}"/>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39591021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ksti + kuv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839788" y="825500"/>
            <a:ext cx="4799012" cy="1231900"/>
          </a:xfrm>
        </p:spPr>
        <p:txBody>
          <a:bodyPr anchor="b"/>
          <a:lstStyle>
            <a:lvl1pPr>
              <a:defRPr sz="4000">
                <a:solidFill>
                  <a:srgbClr val="002649"/>
                </a:solidFill>
                <a:latin typeface="Canela Medium" pitchFamily="2" charset="77"/>
              </a:defRPr>
            </a:lvl1pPr>
          </a:lstStyle>
          <a:p>
            <a:r>
              <a:rPr lang="en-GB"/>
              <a:t>Click to edit Master title style</a:t>
            </a:r>
            <a:endParaRPr lang="en-FI" dirty="0"/>
          </a:p>
        </p:txBody>
      </p:sp>
      <p:sp>
        <p:nvSpPr>
          <p:cNvPr id="3" name="Picture Placeholder 2">
            <a:extLst>
              <a:ext uri="{FF2B5EF4-FFF2-40B4-BE49-F238E27FC236}">
                <a16:creationId xmlns:a16="http://schemas.microsoft.com/office/drawing/2014/main" id="{DF09B815-D875-F147-9E50-1B58609FA44B}"/>
              </a:ext>
            </a:extLst>
          </p:cNvPr>
          <p:cNvSpPr>
            <a:spLocks noGrp="1"/>
          </p:cNvSpPr>
          <p:nvPr>
            <p:ph type="pic" idx="1"/>
          </p:nvPr>
        </p:nvSpPr>
        <p:spPr>
          <a:xfrm>
            <a:off x="6553202" y="0"/>
            <a:ext cx="5638798"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FI"/>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838200" y="2352675"/>
            <a:ext cx="4799012"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sp>
        <p:nvSpPr>
          <p:cNvPr id="5" name="TextBox 4">
            <a:extLst>
              <a:ext uri="{FF2B5EF4-FFF2-40B4-BE49-F238E27FC236}">
                <a16:creationId xmlns:a16="http://schemas.microsoft.com/office/drawing/2014/main" id="{073C6D96-CE5D-624C-B880-8F643F99FF64}"/>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5674124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ksti + kuva 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F09B815-D875-F147-9E50-1B58609FA44B}"/>
              </a:ext>
            </a:extLst>
          </p:cNvPr>
          <p:cNvSpPr>
            <a:spLocks noGrp="1"/>
          </p:cNvSpPr>
          <p:nvPr>
            <p:ph type="pic" idx="1"/>
          </p:nvPr>
        </p:nvSpPr>
        <p:spPr>
          <a:xfrm>
            <a:off x="0" y="0"/>
            <a:ext cx="5638798"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FI"/>
          </a:p>
        </p:txBody>
      </p:sp>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6553204" y="825500"/>
            <a:ext cx="4799012" cy="1231900"/>
          </a:xfrm>
        </p:spPr>
        <p:txBody>
          <a:bodyPr anchor="b"/>
          <a:lstStyle>
            <a:lvl1pPr>
              <a:defRPr sz="4000">
                <a:solidFill>
                  <a:srgbClr val="002649"/>
                </a:solidFill>
                <a:latin typeface="Canela Medium" pitchFamily="2" charset="77"/>
              </a:defRPr>
            </a:lvl1pPr>
          </a:lstStyle>
          <a:p>
            <a:r>
              <a:rPr lang="en-GB"/>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6551616" y="2352675"/>
            <a:ext cx="4799012"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7" name="Picture 6">
            <a:extLst>
              <a:ext uri="{FF2B5EF4-FFF2-40B4-BE49-F238E27FC236}">
                <a16:creationId xmlns:a16="http://schemas.microsoft.com/office/drawing/2014/main" id="{27357D93-882A-7348-B149-EEDC6EB250B4}"/>
              </a:ext>
            </a:extLst>
          </p:cNvPr>
          <p:cNvPicPr>
            <a:picLocks noChangeAspect="1"/>
          </p:cNvPicPr>
          <p:nvPr userDrawn="1"/>
        </p:nvPicPr>
        <p:blipFill>
          <a:blip r:embed="rId2"/>
          <a:stretch>
            <a:fillRect/>
          </a:stretch>
        </p:blipFill>
        <p:spPr>
          <a:xfrm>
            <a:off x="10044529" y="6390396"/>
            <a:ext cx="1829365" cy="137829"/>
          </a:xfrm>
          <a:prstGeom prst="rect">
            <a:avLst/>
          </a:prstGeom>
        </p:spPr>
      </p:pic>
      <p:pic>
        <p:nvPicPr>
          <p:cNvPr id="9" name="Picture 8">
            <a:extLst>
              <a:ext uri="{FF2B5EF4-FFF2-40B4-BE49-F238E27FC236}">
                <a16:creationId xmlns:a16="http://schemas.microsoft.com/office/drawing/2014/main" id="{DE1D72B2-0E38-4441-ACDA-CA2FF42A7133}"/>
              </a:ext>
            </a:extLst>
          </p:cNvPr>
          <p:cNvPicPr>
            <a:picLocks noChangeAspect="1"/>
          </p:cNvPicPr>
          <p:nvPr userDrawn="1"/>
        </p:nvPicPr>
        <p:blipFill>
          <a:blip r:embed="rId3"/>
          <a:stretch>
            <a:fillRect/>
          </a:stretch>
        </p:blipFill>
        <p:spPr>
          <a:xfrm>
            <a:off x="10064074" y="6389170"/>
            <a:ext cx="1845645" cy="139055"/>
          </a:xfrm>
          <a:prstGeom prst="rect">
            <a:avLst/>
          </a:prstGeom>
        </p:spPr>
      </p:pic>
      <p:sp>
        <p:nvSpPr>
          <p:cNvPr id="10" name="TextBox 9">
            <a:extLst>
              <a:ext uri="{FF2B5EF4-FFF2-40B4-BE49-F238E27FC236}">
                <a16:creationId xmlns:a16="http://schemas.microsoft.com/office/drawing/2014/main" id="{06648336-2B7F-D741-BF86-08D5440632D8}"/>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6145166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ksti + kuva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839788" y="825500"/>
            <a:ext cx="4799012" cy="1231900"/>
          </a:xfrm>
        </p:spPr>
        <p:txBody>
          <a:bodyPr anchor="b">
            <a:normAutofit/>
          </a:bodyPr>
          <a:lstStyle>
            <a:lvl1pPr>
              <a:defRPr lang="en-FI" sz="3000" b="0" i="0" kern="1200" dirty="0">
                <a:solidFill>
                  <a:schemeClr val="accent1"/>
                </a:solidFill>
                <a:latin typeface="Canela Medium" pitchFamily="2" charset="77"/>
                <a:ea typeface="+mj-ea"/>
                <a:cs typeface="+mj-cs"/>
              </a:defRPr>
            </a:lvl1pPr>
          </a:lstStyle>
          <a:p>
            <a:r>
              <a:rPr lang="en-GB" dirty="0"/>
              <a:t>Click to edit Master title style</a:t>
            </a:r>
            <a:endParaRPr lang="en-FI" dirty="0"/>
          </a:p>
        </p:txBody>
      </p:sp>
      <p:sp>
        <p:nvSpPr>
          <p:cNvPr id="3" name="Picture Placeholder 2">
            <a:extLst>
              <a:ext uri="{FF2B5EF4-FFF2-40B4-BE49-F238E27FC236}">
                <a16:creationId xmlns:a16="http://schemas.microsoft.com/office/drawing/2014/main" id="{DF09B815-D875-F147-9E50-1B58609FA44B}"/>
              </a:ext>
            </a:extLst>
          </p:cNvPr>
          <p:cNvSpPr>
            <a:spLocks noGrp="1"/>
          </p:cNvSpPr>
          <p:nvPr>
            <p:ph type="pic" idx="1"/>
          </p:nvPr>
        </p:nvSpPr>
        <p:spPr>
          <a:xfrm>
            <a:off x="6553202" y="0"/>
            <a:ext cx="5638798"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FI"/>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838200" y="2352675"/>
            <a:ext cx="4799012" cy="3679825"/>
          </a:xfrm>
        </p:spPr>
        <p:txBody>
          <a:bodyPr>
            <a:normAutofit/>
          </a:bodyPr>
          <a:lstStyle>
            <a:lvl1pPr marL="0" indent="0">
              <a:lnSpc>
                <a:spcPct val="120000"/>
              </a:lnSpc>
              <a:buNone/>
              <a:defRPr lang="en-GB" sz="1600" b="0" i="0" kern="1200" dirty="0">
                <a:solidFill>
                  <a:schemeClr val="tx2"/>
                </a:solidFill>
                <a:latin typeface="Neue Haas Unica W1G Light" panose="020B0404030206020203" pitchFamily="34" charset="0"/>
                <a:ea typeface="+mn-ea"/>
                <a:cs typeface="+mn-cs"/>
              </a:defRPr>
            </a:lvl1pPr>
            <a:lvl2pPr marL="457200" indent="0">
              <a:lnSpc>
                <a:spcPct val="120000"/>
              </a:lnSpc>
              <a:buNone/>
              <a:defRPr lang="en-GB" sz="1600" b="0" i="0" kern="1200" dirty="0">
                <a:solidFill>
                  <a:schemeClr val="tx2"/>
                </a:solidFill>
                <a:latin typeface="Neue Haas Unica W1G Light" panose="020B0404030206020203" pitchFamily="34" charset="0"/>
                <a:ea typeface="+mn-ea"/>
                <a:cs typeface="+mn-cs"/>
              </a:defRPr>
            </a:lvl2pPr>
            <a:lvl3pPr marL="914400" indent="0">
              <a:lnSpc>
                <a:spcPct val="120000"/>
              </a:lnSpc>
              <a:buNone/>
              <a:defRPr lang="en-GB" sz="1600" b="0" i="0" kern="1200" dirty="0">
                <a:solidFill>
                  <a:schemeClr val="tx2"/>
                </a:solidFill>
                <a:latin typeface="Neue Haas Unica W1G Light" panose="020B0404030206020203" pitchFamily="34" charset="0"/>
                <a:ea typeface="+mn-ea"/>
                <a:cs typeface="+mn-cs"/>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dirty="0"/>
              <a:t>Click to edit Master text styles</a:t>
            </a:r>
          </a:p>
        </p:txBody>
      </p:sp>
      <p:pic>
        <p:nvPicPr>
          <p:cNvPr id="6" name="Picture 5">
            <a:extLst>
              <a:ext uri="{FF2B5EF4-FFF2-40B4-BE49-F238E27FC236}">
                <a16:creationId xmlns:a16="http://schemas.microsoft.com/office/drawing/2014/main" id="{396FB5C0-793C-3C4B-85D6-BF6EC2E25C4C}"/>
              </a:ext>
            </a:extLst>
          </p:cNvPr>
          <p:cNvPicPr>
            <a:picLocks noChangeAspect="1"/>
          </p:cNvPicPr>
          <p:nvPr userDrawn="1"/>
        </p:nvPicPr>
        <p:blipFill>
          <a:blip r:embed="rId2"/>
          <a:stretch>
            <a:fillRect/>
          </a:stretch>
        </p:blipFill>
        <p:spPr>
          <a:xfrm>
            <a:off x="10044529" y="6390396"/>
            <a:ext cx="1829365" cy="137829"/>
          </a:xfrm>
          <a:prstGeom prst="rect">
            <a:avLst/>
          </a:prstGeom>
        </p:spPr>
      </p:pic>
      <p:sp>
        <p:nvSpPr>
          <p:cNvPr id="7" name="TextBox 6">
            <a:extLst>
              <a:ext uri="{FF2B5EF4-FFF2-40B4-BE49-F238E27FC236}">
                <a16:creationId xmlns:a16="http://schemas.microsoft.com/office/drawing/2014/main" id="{32FE7726-DDF9-0649-8A2F-4E1E7CA0DB66}"/>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13140318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ksti + kuva 4">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F09B815-D875-F147-9E50-1B58609FA44B}"/>
              </a:ext>
            </a:extLst>
          </p:cNvPr>
          <p:cNvSpPr>
            <a:spLocks noGrp="1"/>
          </p:cNvSpPr>
          <p:nvPr>
            <p:ph type="pic" idx="1"/>
          </p:nvPr>
        </p:nvSpPr>
        <p:spPr>
          <a:xfrm>
            <a:off x="-1586" y="0"/>
            <a:ext cx="5638798"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FI"/>
          </a:p>
        </p:txBody>
      </p:sp>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6556378" y="825500"/>
            <a:ext cx="4799012" cy="1231900"/>
          </a:xfrm>
        </p:spPr>
        <p:txBody>
          <a:bodyPr anchor="b"/>
          <a:lstStyle>
            <a:lvl1pPr>
              <a:defRPr sz="4000">
                <a:solidFill>
                  <a:srgbClr val="FF6464"/>
                </a:solidFill>
                <a:latin typeface="Canela Medium" pitchFamily="2" charset="77"/>
              </a:defRPr>
            </a:lvl1pPr>
          </a:lstStyle>
          <a:p>
            <a:r>
              <a:rPr lang="en-GB"/>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6554790" y="2352675"/>
            <a:ext cx="4799012"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396FB5C0-793C-3C4B-85D6-BF6EC2E25C4C}"/>
              </a:ext>
            </a:extLst>
          </p:cNvPr>
          <p:cNvPicPr>
            <a:picLocks noChangeAspect="1"/>
          </p:cNvPicPr>
          <p:nvPr userDrawn="1"/>
        </p:nvPicPr>
        <p:blipFill>
          <a:blip r:embed="rId2"/>
          <a:stretch>
            <a:fillRect/>
          </a:stretch>
        </p:blipFill>
        <p:spPr>
          <a:xfrm>
            <a:off x="10044529" y="6390396"/>
            <a:ext cx="1829365" cy="137829"/>
          </a:xfrm>
          <a:prstGeom prst="rect">
            <a:avLst/>
          </a:prstGeom>
        </p:spPr>
      </p:pic>
      <p:sp>
        <p:nvSpPr>
          <p:cNvPr id="7" name="TextBox 6">
            <a:extLst>
              <a:ext uri="{FF2B5EF4-FFF2-40B4-BE49-F238E27FC236}">
                <a16:creationId xmlns:a16="http://schemas.microsoft.com/office/drawing/2014/main" id="{B301C14F-77E6-C94A-84C9-E22CDC352CD8}"/>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3036800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2_Kansi">
    <p:spTree>
      <p:nvGrpSpPr>
        <p:cNvPr id="1" name=""/>
        <p:cNvGrpSpPr/>
        <p:nvPr/>
      </p:nvGrpSpPr>
      <p:grpSpPr>
        <a:xfrm>
          <a:off x="0" y="0"/>
          <a:ext cx="0" cy="0"/>
          <a:chOff x="0" y="0"/>
          <a:chExt cx="0" cy="0"/>
        </a:xfrm>
      </p:grpSpPr>
      <p:pic>
        <p:nvPicPr>
          <p:cNvPr id="5" name="Picture 4" descr="A person wearing glasses and a scarf looking at a phone&#10;&#10;AI-generated content may be incorrect.">
            <a:extLst>
              <a:ext uri="{FF2B5EF4-FFF2-40B4-BE49-F238E27FC236}">
                <a16:creationId xmlns:a16="http://schemas.microsoft.com/office/drawing/2014/main" id="{DD0DFA2D-10B7-2A44-17F9-7134C4EDAF8E}"/>
              </a:ext>
            </a:extLst>
          </p:cNvPr>
          <p:cNvPicPr>
            <a:picLocks noChangeAspect="1"/>
          </p:cNvPicPr>
          <p:nvPr userDrawn="1"/>
        </p:nvPicPr>
        <p:blipFill>
          <a:blip r:embed="rId2"/>
          <a:srcRect t="3635" r="3635" b="1916"/>
          <a:stretch/>
        </p:blipFill>
        <p:spPr>
          <a:xfrm>
            <a:off x="-13577" y="0"/>
            <a:ext cx="12467081" cy="6858000"/>
          </a:xfrm>
          <a:prstGeom prst="rect">
            <a:avLst/>
          </a:prstGeom>
        </p:spPr>
      </p:pic>
      <p:pic>
        <p:nvPicPr>
          <p:cNvPr id="24" name="Picture 23" descr="A blue and yellow lines on a black background&#10;&#10;Description automatically generated">
            <a:extLst>
              <a:ext uri="{FF2B5EF4-FFF2-40B4-BE49-F238E27FC236}">
                <a16:creationId xmlns:a16="http://schemas.microsoft.com/office/drawing/2014/main" id="{8FE38D29-15C2-33BD-54F7-5EEE9D10EE46}"/>
              </a:ext>
            </a:extLst>
          </p:cNvPr>
          <p:cNvPicPr>
            <a:picLocks noChangeAspect="1"/>
          </p:cNvPicPr>
          <p:nvPr userDrawn="1"/>
        </p:nvPicPr>
        <p:blipFill>
          <a:blip r:embed="rId3" cstate="email">
            <a:extLst>
              <a:ext uri="{28A0092B-C50C-407E-A947-70E740481C1C}">
                <a14:useLocalDpi xmlns:a14="http://schemas.microsoft.com/office/drawing/2010/main"/>
              </a:ext>
            </a:extLst>
          </a:blip>
          <a:srcRect l="4874"/>
          <a:stretch/>
        </p:blipFill>
        <p:spPr>
          <a:xfrm>
            <a:off x="-13577" y="1208282"/>
            <a:ext cx="5935361" cy="359082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381280"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Elokuu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322914"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29259471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yhjä">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958CEF7-0887-7B42-B47B-250C6841DE84}"/>
              </a:ext>
            </a:extLst>
          </p:cNvPr>
          <p:cNvPicPr>
            <a:picLocks noChangeAspect="1"/>
          </p:cNvPicPr>
          <p:nvPr userDrawn="1"/>
        </p:nvPicPr>
        <p:blipFill>
          <a:blip r:embed="rId2"/>
          <a:stretch>
            <a:fillRect/>
          </a:stretch>
        </p:blipFill>
        <p:spPr>
          <a:xfrm>
            <a:off x="896914" y="656952"/>
            <a:ext cx="5199086" cy="5357765"/>
          </a:xfrm>
          <a:prstGeom prst="rect">
            <a:avLst/>
          </a:prstGeom>
        </p:spPr>
      </p:pic>
      <p:pic>
        <p:nvPicPr>
          <p:cNvPr id="6" name="Picture 5">
            <a:extLst>
              <a:ext uri="{FF2B5EF4-FFF2-40B4-BE49-F238E27FC236}">
                <a16:creationId xmlns:a16="http://schemas.microsoft.com/office/drawing/2014/main" id="{FAD07328-92F1-AE44-84A6-753113B2E401}"/>
              </a:ext>
            </a:extLst>
          </p:cNvPr>
          <p:cNvPicPr>
            <a:picLocks noChangeAspect="1"/>
          </p:cNvPicPr>
          <p:nvPr userDrawn="1"/>
        </p:nvPicPr>
        <p:blipFill>
          <a:blip r:embed="rId3"/>
          <a:stretch>
            <a:fillRect/>
          </a:stretch>
        </p:blipFill>
        <p:spPr>
          <a:xfrm>
            <a:off x="10044529" y="6390396"/>
            <a:ext cx="1829365" cy="137829"/>
          </a:xfrm>
          <a:prstGeom prst="rect">
            <a:avLst/>
          </a:prstGeom>
        </p:spPr>
      </p:pic>
      <p:pic>
        <p:nvPicPr>
          <p:cNvPr id="8" name="Picture 7">
            <a:extLst>
              <a:ext uri="{FF2B5EF4-FFF2-40B4-BE49-F238E27FC236}">
                <a16:creationId xmlns:a16="http://schemas.microsoft.com/office/drawing/2014/main" id="{77B95C89-311C-774B-9D64-C85090C431DA}"/>
              </a:ext>
            </a:extLst>
          </p:cNvPr>
          <p:cNvPicPr>
            <a:picLocks noChangeAspect="1"/>
          </p:cNvPicPr>
          <p:nvPr userDrawn="1"/>
        </p:nvPicPr>
        <p:blipFill>
          <a:blip r:embed="rId4"/>
          <a:stretch>
            <a:fillRect/>
          </a:stretch>
        </p:blipFill>
        <p:spPr>
          <a:xfrm>
            <a:off x="10064074" y="6389170"/>
            <a:ext cx="1845645" cy="139055"/>
          </a:xfrm>
          <a:prstGeom prst="rect">
            <a:avLst/>
          </a:prstGeom>
        </p:spPr>
      </p:pic>
      <p:sp>
        <p:nvSpPr>
          <p:cNvPr id="5" name="TextBox 4">
            <a:extLst>
              <a:ext uri="{FF2B5EF4-FFF2-40B4-BE49-F238E27FC236}">
                <a16:creationId xmlns:a16="http://schemas.microsoft.com/office/drawing/2014/main" id="{20CC819D-B3DF-364E-9730-6109B014DA6B}"/>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7973465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ksti + väri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06B5B71-A40D-5549-A13A-7CB75BB93BDA}"/>
              </a:ext>
            </a:extLst>
          </p:cNvPr>
          <p:cNvSpPr/>
          <p:nvPr userDrawn="1"/>
        </p:nvSpPr>
        <p:spPr>
          <a:xfrm>
            <a:off x="1" y="0"/>
            <a:ext cx="5637210" cy="6858000"/>
          </a:xfrm>
          <a:prstGeom prst="rect">
            <a:avLst/>
          </a:prstGeom>
          <a:solidFill>
            <a:srgbClr val="FF6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b="0" i="0" dirty="0">
              <a:latin typeface="Neue Haas Unica W1G" panose="020B0504030206020203" pitchFamily="34" charset="0"/>
            </a:endParaRPr>
          </a:p>
        </p:txBody>
      </p:sp>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6554790" y="825500"/>
            <a:ext cx="4799012" cy="1231900"/>
          </a:xfrm>
        </p:spPr>
        <p:txBody>
          <a:bodyPr anchor="b"/>
          <a:lstStyle>
            <a:lvl1pPr>
              <a:defRPr sz="4000">
                <a:solidFill>
                  <a:srgbClr val="FF6464"/>
                </a:solidFill>
                <a:latin typeface="Canela Medium" pitchFamily="2" charset="77"/>
              </a:defRPr>
            </a:lvl1pPr>
          </a:lstStyle>
          <a:p>
            <a:r>
              <a:rPr lang="en-GB"/>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6553202" y="2352675"/>
            <a:ext cx="4799012"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EB220E73-8C75-5048-98BF-260DE1F5A70E}"/>
              </a:ext>
            </a:extLst>
          </p:cNvPr>
          <p:cNvPicPr>
            <a:picLocks noChangeAspect="1"/>
          </p:cNvPicPr>
          <p:nvPr userDrawn="1"/>
        </p:nvPicPr>
        <p:blipFill>
          <a:blip r:embed="rId2"/>
          <a:stretch>
            <a:fillRect/>
          </a:stretch>
        </p:blipFill>
        <p:spPr>
          <a:xfrm>
            <a:off x="10064074" y="6389170"/>
            <a:ext cx="1845645" cy="139055"/>
          </a:xfrm>
          <a:prstGeom prst="rect">
            <a:avLst/>
          </a:prstGeom>
        </p:spPr>
      </p:pic>
      <p:sp>
        <p:nvSpPr>
          <p:cNvPr id="9" name="TextBox 8">
            <a:extLst>
              <a:ext uri="{FF2B5EF4-FFF2-40B4-BE49-F238E27FC236}">
                <a16:creationId xmlns:a16="http://schemas.microsoft.com/office/drawing/2014/main" id="{779BA364-C822-684E-8D17-FBD0E77C52C0}"/>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9940652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ksti + väri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06B5B71-A40D-5549-A13A-7CB75BB93BDA}"/>
              </a:ext>
            </a:extLst>
          </p:cNvPr>
          <p:cNvSpPr/>
          <p:nvPr userDrawn="1"/>
        </p:nvSpPr>
        <p:spPr>
          <a:xfrm>
            <a:off x="6553202" y="0"/>
            <a:ext cx="5637210" cy="6858000"/>
          </a:xfrm>
          <a:prstGeom prst="rect">
            <a:avLst/>
          </a:prstGeom>
          <a:solidFill>
            <a:srgbClr val="002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b="0" i="0" dirty="0">
              <a:latin typeface="Neue Haas Unica W1G" panose="020B0504030206020203" pitchFamily="34" charset="0"/>
            </a:endParaRPr>
          </a:p>
        </p:txBody>
      </p:sp>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839787" y="825500"/>
            <a:ext cx="4799012" cy="1231900"/>
          </a:xfrm>
        </p:spPr>
        <p:txBody>
          <a:bodyPr anchor="b"/>
          <a:lstStyle>
            <a:lvl1pPr>
              <a:defRPr sz="4000">
                <a:solidFill>
                  <a:srgbClr val="002649"/>
                </a:solidFill>
                <a:latin typeface="Canela Medium" pitchFamily="2" charset="77"/>
              </a:defRPr>
            </a:lvl1pPr>
          </a:lstStyle>
          <a:p>
            <a:r>
              <a:rPr lang="en-GB"/>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838199" y="2352675"/>
            <a:ext cx="4799012"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A30CA20D-D198-8249-B898-259BBC114CEB}"/>
              </a:ext>
            </a:extLst>
          </p:cNvPr>
          <p:cNvPicPr>
            <a:picLocks noChangeAspect="1"/>
          </p:cNvPicPr>
          <p:nvPr userDrawn="1"/>
        </p:nvPicPr>
        <p:blipFill>
          <a:blip r:embed="rId2"/>
          <a:stretch>
            <a:fillRect/>
          </a:stretch>
        </p:blipFill>
        <p:spPr>
          <a:xfrm>
            <a:off x="10044529" y="6390396"/>
            <a:ext cx="1829365" cy="137829"/>
          </a:xfrm>
          <a:prstGeom prst="rect">
            <a:avLst/>
          </a:prstGeom>
        </p:spPr>
      </p:pic>
      <p:sp>
        <p:nvSpPr>
          <p:cNvPr id="9" name="TextBox 8">
            <a:extLst>
              <a:ext uri="{FF2B5EF4-FFF2-40B4-BE49-F238E27FC236}">
                <a16:creationId xmlns:a16="http://schemas.microsoft.com/office/drawing/2014/main" id="{7DF89741-CE4D-E04E-BAEF-A2641E653D6E}"/>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4529268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ksti + kuvio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7F2DD6-10C4-034F-AA82-6EEC56B5A1A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2248" t="47124" r="30113" b="2933"/>
          <a:stretch/>
        </p:blipFill>
        <p:spPr>
          <a:xfrm>
            <a:off x="-533400" y="-1"/>
            <a:ext cx="6170611" cy="6858001"/>
          </a:xfrm>
          <a:prstGeom prst="rect">
            <a:avLst/>
          </a:prstGeom>
        </p:spPr>
      </p:pic>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6554790" y="825500"/>
            <a:ext cx="4799012" cy="1231900"/>
          </a:xfrm>
        </p:spPr>
        <p:txBody>
          <a:bodyPr anchor="b"/>
          <a:lstStyle>
            <a:lvl1pPr>
              <a:defRPr sz="4000">
                <a:solidFill>
                  <a:srgbClr val="FF6464"/>
                </a:solidFill>
                <a:latin typeface="Canela Medium" pitchFamily="2" charset="77"/>
              </a:defRPr>
            </a:lvl1pPr>
          </a:lstStyle>
          <a:p>
            <a:r>
              <a:rPr lang="en-GB"/>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6553202" y="2352675"/>
            <a:ext cx="4799012"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EB220E73-8C75-5048-98BF-260DE1F5A70E}"/>
              </a:ext>
            </a:extLst>
          </p:cNvPr>
          <p:cNvPicPr>
            <a:picLocks noChangeAspect="1"/>
          </p:cNvPicPr>
          <p:nvPr userDrawn="1"/>
        </p:nvPicPr>
        <p:blipFill>
          <a:blip r:embed="rId3"/>
          <a:stretch>
            <a:fillRect/>
          </a:stretch>
        </p:blipFill>
        <p:spPr>
          <a:xfrm>
            <a:off x="10064074" y="6389170"/>
            <a:ext cx="1845645" cy="139055"/>
          </a:xfrm>
          <a:prstGeom prst="rect">
            <a:avLst/>
          </a:prstGeom>
        </p:spPr>
      </p:pic>
    </p:spTree>
    <p:extLst>
      <p:ext uri="{BB962C8B-B14F-4D97-AF65-F5344CB8AC3E}">
        <p14:creationId xmlns:p14="http://schemas.microsoft.com/office/powerpoint/2010/main" val="4982236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ksti + kuvio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FAACA4-7C56-F040-B12A-A84B400211E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7094" t="29308" r="34648" b="36845"/>
          <a:stretch/>
        </p:blipFill>
        <p:spPr>
          <a:xfrm>
            <a:off x="7392989" y="0"/>
            <a:ext cx="4799011" cy="6858000"/>
          </a:xfrm>
          <a:prstGeom prst="rect">
            <a:avLst/>
          </a:prstGeom>
        </p:spPr>
      </p:pic>
      <p:sp>
        <p:nvSpPr>
          <p:cNvPr id="2" name="Title 1">
            <a:extLst>
              <a:ext uri="{FF2B5EF4-FFF2-40B4-BE49-F238E27FC236}">
                <a16:creationId xmlns:a16="http://schemas.microsoft.com/office/drawing/2014/main" id="{0664AFCA-D63F-F44A-93EC-B862C59A65C5}"/>
              </a:ext>
            </a:extLst>
          </p:cNvPr>
          <p:cNvSpPr>
            <a:spLocks noGrp="1"/>
          </p:cNvSpPr>
          <p:nvPr>
            <p:ph type="title"/>
          </p:nvPr>
        </p:nvSpPr>
        <p:spPr>
          <a:xfrm>
            <a:off x="839787" y="825500"/>
            <a:ext cx="5502956" cy="1231900"/>
          </a:xfrm>
        </p:spPr>
        <p:txBody>
          <a:bodyPr anchor="b"/>
          <a:lstStyle>
            <a:lvl1pPr>
              <a:defRPr sz="4000">
                <a:solidFill>
                  <a:srgbClr val="002649"/>
                </a:solidFill>
                <a:latin typeface="Canela Medium" pitchFamily="2" charset="77"/>
              </a:defRPr>
            </a:lvl1pPr>
          </a:lstStyle>
          <a:p>
            <a:r>
              <a:rPr lang="en-GB" dirty="0"/>
              <a:t>Click to edit Master title style</a:t>
            </a:r>
            <a:endParaRPr lang="en-FI" dirty="0"/>
          </a:p>
        </p:txBody>
      </p:sp>
      <p:sp>
        <p:nvSpPr>
          <p:cNvPr id="8" name="Content Placeholder 2">
            <a:extLst>
              <a:ext uri="{FF2B5EF4-FFF2-40B4-BE49-F238E27FC236}">
                <a16:creationId xmlns:a16="http://schemas.microsoft.com/office/drawing/2014/main" id="{52B315A2-FFA6-D948-84EC-A290CC1C18B6}"/>
              </a:ext>
            </a:extLst>
          </p:cNvPr>
          <p:cNvSpPr>
            <a:spLocks noGrp="1"/>
          </p:cNvSpPr>
          <p:nvPr>
            <p:ph idx="10"/>
          </p:nvPr>
        </p:nvSpPr>
        <p:spPr>
          <a:xfrm>
            <a:off x="838198" y="2352675"/>
            <a:ext cx="5504620" cy="3679825"/>
          </a:xfrm>
        </p:spPr>
        <p:txBody>
          <a:bodyPr/>
          <a:lstStyle>
            <a:lvl1pPr>
              <a:lnSpc>
                <a:spcPct val="120000"/>
              </a:lnSpc>
              <a:defRPr sz="2000" b="0" i="0">
                <a:solidFill>
                  <a:srgbClr val="002649"/>
                </a:solidFill>
                <a:latin typeface="Neue Haas Unica W1G Light" panose="020B0404030206020203" pitchFamily="34" charset="0"/>
              </a:defRPr>
            </a:lvl1pPr>
            <a:lvl2pPr>
              <a:lnSpc>
                <a:spcPct val="120000"/>
              </a:lnSpc>
              <a:defRPr sz="1800" b="0" i="0">
                <a:solidFill>
                  <a:srgbClr val="002649"/>
                </a:solidFill>
                <a:latin typeface="Neue Haas Unica W1G Light" panose="020B0404030206020203" pitchFamily="34" charset="0"/>
              </a:defRPr>
            </a:lvl2pPr>
            <a:lvl3pPr>
              <a:lnSpc>
                <a:spcPct val="120000"/>
              </a:lnSpc>
              <a:defRPr sz="1600" b="0" i="0">
                <a:solidFill>
                  <a:srgbClr val="002649"/>
                </a:solidFill>
                <a:latin typeface="Neue Haas Unica W1G Light" panose="020B0404030206020203" pitchFamily="34" charset="0"/>
              </a:defRPr>
            </a:lvl3pPr>
            <a:lvl4pPr>
              <a:defRPr sz="2000" b="0" i="0">
                <a:solidFill>
                  <a:srgbClr val="002649"/>
                </a:solidFill>
                <a:latin typeface="Neue Haas Unica W1G Light" panose="020B0404030206020203" pitchFamily="34" charset="0"/>
              </a:defRPr>
            </a:lvl4pPr>
            <a:lvl5pPr>
              <a:defRPr sz="2000" b="0" i="0">
                <a:solidFill>
                  <a:srgbClr val="002649"/>
                </a:solidFill>
                <a:latin typeface="Neue Haas Unica W1G Light" panose="020B0404030206020203"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p:txBody>
      </p:sp>
      <p:pic>
        <p:nvPicPr>
          <p:cNvPr id="6" name="Picture 5">
            <a:extLst>
              <a:ext uri="{FF2B5EF4-FFF2-40B4-BE49-F238E27FC236}">
                <a16:creationId xmlns:a16="http://schemas.microsoft.com/office/drawing/2014/main" id="{A30CA20D-D198-8249-B898-259BBC114CEB}"/>
              </a:ext>
            </a:extLst>
          </p:cNvPr>
          <p:cNvPicPr>
            <a:picLocks noChangeAspect="1"/>
          </p:cNvPicPr>
          <p:nvPr userDrawn="1"/>
        </p:nvPicPr>
        <p:blipFill>
          <a:blip r:embed="rId3"/>
          <a:stretch>
            <a:fillRect/>
          </a:stretch>
        </p:blipFill>
        <p:spPr>
          <a:xfrm>
            <a:off x="10044529" y="6390396"/>
            <a:ext cx="1829365" cy="137829"/>
          </a:xfrm>
          <a:prstGeom prst="rect">
            <a:avLst/>
          </a:prstGeom>
        </p:spPr>
      </p:pic>
      <p:sp>
        <p:nvSpPr>
          <p:cNvPr id="9" name="TextBox 8">
            <a:extLst>
              <a:ext uri="{FF2B5EF4-FFF2-40B4-BE49-F238E27FC236}">
                <a16:creationId xmlns:a16="http://schemas.microsoft.com/office/drawing/2014/main" id="{97077C2A-5274-BA48-8A26-EB54AEA1FC6C}"/>
              </a:ext>
            </a:extLst>
          </p:cNvPr>
          <p:cNvSpPr txBox="1"/>
          <p:nvPr userDrawn="1"/>
        </p:nvSpPr>
        <p:spPr>
          <a:xfrm>
            <a:off x="602312" y="6328170"/>
            <a:ext cx="60201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Neue Haas Unica W1G Light" panose="020B0404030206020203" pitchFamily="34" charset="0"/>
              </a:rPr>
              <a:t>Lähde: Aikakausmediat </a:t>
            </a:r>
            <a:r>
              <a:rPr lang="en-US" sz="1000" b="0" i="0" dirty="0" err="1">
                <a:solidFill>
                  <a:schemeClr val="accent1"/>
                </a:solidFill>
                <a:latin typeface="Neue Haas Unica W1G Light" panose="020B0404030206020203" pitchFamily="34" charset="0"/>
              </a:rPr>
              <a:t>somessa</a:t>
            </a:r>
            <a:r>
              <a:rPr lang="en-US" sz="1000" b="0" i="0" dirty="0">
                <a:solidFill>
                  <a:schemeClr val="accent1"/>
                </a:solidFill>
                <a:latin typeface="Neue Haas Unica W1G Light" panose="020B0404030206020203" pitchFamily="34" charset="0"/>
              </a:rPr>
              <a:t> 8/2026</a:t>
            </a:r>
          </a:p>
          <a:p>
            <a:pPr algn="l"/>
            <a:endParaRPr lang="fi-FI" sz="1000" b="0" i="0" dirty="0">
              <a:solidFill>
                <a:schemeClr val="accent1"/>
              </a:solidFill>
              <a:latin typeface="Neue Haas Unica W1G Light" panose="020B0404030206020203" pitchFamily="34" charset="0"/>
            </a:endParaRPr>
          </a:p>
        </p:txBody>
      </p:sp>
    </p:spTree>
    <p:extLst>
      <p:ext uri="{BB962C8B-B14F-4D97-AF65-F5344CB8AC3E}">
        <p14:creationId xmlns:p14="http://schemas.microsoft.com/office/powerpoint/2010/main" val="13458150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Kuva + nostoteksti">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EF58508-655F-4D48-B6E9-C52726C90048}"/>
              </a:ext>
            </a:extLst>
          </p:cNvPr>
          <p:cNvSpPr>
            <a:spLocks noGrp="1"/>
          </p:cNvSpPr>
          <p:nvPr>
            <p:ph type="pic" sz="quarter" idx="13"/>
          </p:nvPr>
        </p:nvSpPr>
        <p:spPr>
          <a:xfrm>
            <a:off x="0" y="0"/>
            <a:ext cx="12192000" cy="6858000"/>
          </a:xfrm>
        </p:spPr>
        <p:txBody>
          <a:bodyPr/>
          <a:lstStyle/>
          <a:p>
            <a:r>
              <a:rPr lang="en-GB"/>
              <a:t>Click icon to add picture</a:t>
            </a:r>
            <a:endParaRPr lang="en-FI"/>
          </a:p>
        </p:txBody>
      </p:sp>
      <p:pic>
        <p:nvPicPr>
          <p:cNvPr id="8" name="Picture 7">
            <a:extLst>
              <a:ext uri="{FF2B5EF4-FFF2-40B4-BE49-F238E27FC236}">
                <a16:creationId xmlns:a16="http://schemas.microsoft.com/office/drawing/2014/main" id="{7B777BDE-513D-9D45-865F-385EFC00C1C1}"/>
              </a:ext>
            </a:extLst>
          </p:cNvPr>
          <p:cNvPicPr>
            <a:picLocks noChangeAspect="1"/>
          </p:cNvPicPr>
          <p:nvPr userDrawn="1"/>
        </p:nvPicPr>
        <p:blipFill>
          <a:blip r:embed="rId2"/>
          <a:stretch>
            <a:fillRect/>
          </a:stretch>
        </p:blipFill>
        <p:spPr>
          <a:xfrm>
            <a:off x="9670209" y="6361182"/>
            <a:ext cx="2217130" cy="167044"/>
          </a:xfrm>
          <a:prstGeom prst="rect">
            <a:avLst/>
          </a:prstGeom>
        </p:spPr>
      </p:pic>
      <p:sp>
        <p:nvSpPr>
          <p:cNvPr id="10" name="Title 1">
            <a:extLst>
              <a:ext uri="{FF2B5EF4-FFF2-40B4-BE49-F238E27FC236}">
                <a16:creationId xmlns:a16="http://schemas.microsoft.com/office/drawing/2014/main" id="{22CD0953-7CA8-4F47-8139-D5CAF8F8C64B}"/>
              </a:ext>
            </a:extLst>
          </p:cNvPr>
          <p:cNvSpPr>
            <a:spLocks noGrp="1"/>
          </p:cNvSpPr>
          <p:nvPr>
            <p:ph type="ctrTitle"/>
          </p:nvPr>
        </p:nvSpPr>
        <p:spPr>
          <a:xfrm>
            <a:off x="1524000" y="2235200"/>
            <a:ext cx="9144000" cy="2387600"/>
          </a:xfrm>
        </p:spPr>
        <p:txBody>
          <a:bodyPr anchor="b"/>
          <a:lstStyle>
            <a:lvl1pPr algn="ctr">
              <a:defRPr sz="8500">
                <a:solidFill>
                  <a:schemeClr val="bg1"/>
                </a:solidFill>
                <a:latin typeface="Clattering" pitchFamily="2" charset="0"/>
              </a:defRPr>
            </a:lvl1pPr>
          </a:lstStyle>
          <a:p>
            <a:r>
              <a:rPr lang="en-GB"/>
              <a:t>Click to edit Master title style</a:t>
            </a:r>
            <a:endParaRPr lang="en-FI" dirty="0"/>
          </a:p>
        </p:txBody>
      </p:sp>
    </p:spTree>
    <p:extLst>
      <p:ext uri="{BB962C8B-B14F-4D97-AF65-F5344CB8AC3E}">
        <p14:creationId xmlns:p14="http://schemas.microsoft.com/office/powerpoint/2010/main" val="11939596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oppu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4707AA-FEB5-B543-868E-5C071A4BB75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883" t="58907" r="40621" b="4554"/>
          <a:stretch/>
        </p:blipFill>
        <p:spPr>
          <a:xfrm>
            <a:off x="-4" y="0"/>
            <a:ext cx="12192000" cy="6858000"/>
          </a:xfrm>
          <a:prstGeom prst="rect">
            <a:avLst/>
          </a:prstGeom>
        </p:spPr>
      </p:pic>
      <p:pic>
        <p:nvPicPr>
          <p:cNvPr id="17" name="Picture 16">
            <a:extLst>
              <a:ext uri="{FF2B5EF4-FFF2-40B4-BE49-F238E27FC236}">
                <a16:creationId xmlns:a16="http://schemas.microsoft.com/office/drawing/2014/main" id="{0B9E11F6-8AE3-2141-95F1-45E4ECCC352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38624"/>
          <a:stretch/>
        </p:blipFill>
        <p:spPr>
          <a:xfrm>
            <a:off x="3632200" y="-3255264"/>
            <a:ext cx="2463800" cy="1228656"/>
          </a:xfrm>
          <a:prstGeom prst="rect">
            <a:avLst/>
          </a:prstGeom>
        </p:spPr>
      </p:pic>
      <p:pic>
        <p:nvPicPr>
          <p:cNvPr id="8" name="Picture 7">
            <a:extLst>
              <a:ext uri="{FF2B5EF4-FFF2-40B4-BE49-F238E27FC236}">
                <a16:creationId xmlns:a16="http://schemas.microsoft.com/office/drawing/2014/main" id="{06AD04DD-053B-EF42-951B-A77D7F276FF8}"/>
              </a:ext>
            </a:extLst>
          </p:cNvPr>
          <p:cNvPicPr>
            <a:picLocks noChangeAspect="1"/>
          </p:cNvPicPr>
          <p:nvPr userDrawn="1"/>
        </p:nvPicPr>
        <p:blipFill>
          <a:blip r:embed="rId4"/>
          <a:stretch>
            <a:fillRect/>
          </a:stretch>
        </p:blipFill>
        <p:spPr>
          <a:xfrm>
            <a:off x="3299508" y="3063993"/>
            <a:ext cx="5592983" cy="421389"/>
          </a:xfrm>
          <a:prstGeom prst="rect">
            <a:avLst/>
          </a:prstGeom>
        </p:spPr>
      </p:pic>
      <p:sp>
        <p:nvSpPr>
          <p:cNvPr id="5" name="TextBox 4">
            <a:extLst>
              <a:ext uri="{FF2B5EF4-FFF2-40B4-BE49-F238E27FC236}">
                <a16:creationId xmlns:a16="http://schemas.microsoft.com/office/drawing/2014/main" id="{E769008E-7E94-884C-9CD1-46E94B5FFC1B}"/>
              </a:ext>
            </a:extLst>
          </p:cNvPr>
          <p:cNvSpPr txBox="1"/>
          <p:nvPr userDrawn="1"/>
        </p:nvSpPr>
        <p:spPr>
          <a:xfrm>
            <a:off x="3839978" y="3696739"/>
            <a:ext cx="4512039" cy="369332"/>
          </a:xfrm>
          <a:prstGeom prst="rect">
            <a:avLst/>
          </a:prstGeom>
          <a:noFill/>
        </p:spPr>
        <p:txBody>
          <a:bodyPr wrap="square" rtlCol="0">
            <a:spAutoFit/>
          </a:bodyPr>
          <a:lstStyle/>
          <a:p>
            <a:pPr algn="ctr"/>
            <a:r>
              <a:rPr lang="en-GB" b="0" i="0" dirty="0">
                <a:solidFill>
                  <a:schemeClr val="bg1"/>
                </a:solidFill>
                <a:latin typeface="Neue Haas Unica W1G" panose="020B0504030206020203" pitchFamily="34" charset="0"/>
              </a:rPr>
              <a:t>A</a:t>
            </a:r>
            <a:r>
              <a:rPr lang="en-FI" b="0" i="0" dirty="0">
                <a:solidFill>
                  <a:schemeClr val="bg1"/>
                </a:solidFill>
                <a:latin typeface="Neue Haas Unica W1G" panose="020B0504030206020203" pitchFamily="34" charset="0"/>
              </a:rPr>
              <a:t>ikakausmedia.fi  │  Mediakortit.fi</a:t>
            </a:r>
          </a:p>
        </p:txBody>
      </p:sp>
      <p:sp>
        <p:nvSpPr>
          <p:cNvPr id="20" name="TextBox 19">
            <a:extLst>
              <a:ext uri="{FF2B5EF4-FFF2-40B4-BE49-F238E27FC236}">
                <a16:creationId xmlns:a16="http://schemas.microsoft.com/office/drawing/2014/main" id="{2179479C-0F44-7A45-AA75-6A858C230627}"/>
              </a:ext>
            </a:extLst>
          </p:cNvPr>
          <p:cNvSpPr txBox="1"/>
          <p:nvPr userDrawn="1"/>
        </p:nvSpPr>
        <p:spPr>
          <a:xfrm>
            <a:off x="3839977" y="5124716"/>
            <a:ext cx="4512039" cy="292388"/>
          </a:xfrm>
          <a:prstGeom prst="rect">
            <a:avLst/>
          </a:prstGeom>
          <a:noFill/>
        </p:spPr>
        <p:txBody>
          <a:bodyPr wrap="square" rtlCol="0">
            <a:spAutoFit/>
          </a:bodyPr>
          <a:lstStyle/>
          <a:p>
            <a:pPr algn="ctr"/>
            <a:r>
              <a:rPr lang="fi-FI" sz="1300" b="0" i="0" dirty="0">
                <a:solidFill>
                  <a:schemeClr val="bg1"/>
                </a:solidFill>
                <a:latin typeface="Neue Haas Unica W1G" panose="020B0504030206020203" pitchFamily="34" charset="0"/>
              </a:rPr>
              <a:t>@</a:t>
            </a:r>
            <a:r>
              <a:rPr lang="fi-FI" sz="1300" b="0" i="0" dirty="0" err="1">
                <a:solidFill>
                  <a:schemeClr val="bg1"/>
                </a:solidFill>
                <a:latin typeface="Neue Haas Unica W1G" panose="020B0504030206020203" pitchFamily="34" charset="0"/>
              </a:rPr>
              <a:t>aikakausmedia</a:t>
            </a:r>
            <a:endParaRPr lang="en-FI" sz="1300" b="0" i="0" dirty="0">
              <a:solidFill>
                <a:schemeClr val="bg1"/>
              </a:solidFill>
              <a:latin typeface="Neue Haas Unica W1G" panose="020B0504030206020203" pitchFamily="34" charset="0"/>
            </a:endParaRPr>
          </a:p>
        </p:txBody>
      </p:sp>
      <p:grpSp>
        <p:nvGrpSpPr>
          <p:cNvPr id="6" name="Group 5">
            <a:extLst>
              <a:ext uri="{FF2B5EF4-FFF2-40B4-BE49-F238E27FC236}">
                <a16:creationId xmlns:a16="http://schemas.microsoft.com/office/drawing/2014/main" id="{9A44D7FF-BE6B-575B-F81F-FF72128B84AA}"/>
              </a:ext>
            </a:extLst>
          </p:cNvPr>
          <p:cNvGrpSpPr/>
          <p:nvPr userDrawn="1"/>
        </p:nvGrpSpPr>
        <p:grpSpPr>
          <a:xfrm>
            <a:off x="5061577" y="4706264"/>
            <a:ext cx="2068842" cy="236236"/>
            <a:chOff x="5061577" y="4706264"/>
            <a:chExt cx="2068842" cy="236236"/>
          </a:xfrm>
        </p:grpSpPr>
        <p:pic>
          <p:nvPicPr>
            <p:cNvPr id="10" name="Picture 9">
              <a:extLst>
                <a:ext uri="{FF2B5EF4-FFF2-40B4-BE49-F238E27FC236}">
                  <a16:creationId xmlns:a16="http://schemas.microsoft.com/office/drawing/2014/main" id="{83180180-65CA-C447-8C72-468BD897547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479458" y="4706264"/>
              <a:ext cx="236236" cy="236236"/>
            </a:xfrm>
            <a:prstGeom prst="rect">
              <a:avLst/>
            </a:prstGeom>
          </p:spPr>
        </p:pic>
        <p:pic>
          <p:nvPicPr>
            <p:cNvPr id="12" name="Picture 11">
              <a:extLst>
                <a:ext uri="{FF2B5EF4-FFF2-40B4-BE49-F238E27FC236}">
                  <a16:creationId xmlns:a16="http://schemas.microsoft.com/office/drawing/2014/main" id="{E32B75A8-6F21-094A-8E16-782F041E0D8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246443" y="4723592"/>
              <a:ext cx="218908" cy="218908"/>
            </a:xfrm>
            <a:prstGeom prst="rect">
              <a:avLst/>
            </a:prstGeom>
          </p:spPr>
        </p:pic>
        <p:pic>
          <p:nvPicPr>
            <p:cNvPr id="13" name="Picture 12">
              <a:extLst>
                <a:ext uri="{FF2B5EF4-FFF2-40B4-BE49-F238E27FC236}">
                  <a16:creationId xmlns:a16="http://schemas.microsoft.com/office/drawing/2014/main" id="{AACF252A-53B3-4E41-ADE1-608604DED92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598682" y="4737165"/>
              <a:ext cx="205335" cy="205335"/>
            </a:xfrm>
            <a:prstGeom prst="rect">
              <a:avLst/>
            </a:prstGeom>
          </p:spPr>
        </p:pic>
        <p:pic>
          <p:nvPicPr>
            <p:cNvPr id="15" name="Picture 14">
              <a:extLst>
                <a:ext uri="{FF2B5EF4-FFF2-40B4-BE49-F238E27FC236}">
                  <a16:creationId xmlns:a16="http://schemas.microsoft.com/office/drawing/2014/main" id="{94B2E6FB-847A-C846-A69F-4C41DF40A21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5061577" y="4732519"/>
              <a:ext cx="296937" cy="209981"/>
            </a:xfrm>
            <a:prstGeom prst="rect">
              <a:avLst/>
            </a:prstGeom>
          </p:spPr>
        </p:pic>
        <p:pic>
          <p:nvPicPr>
            <p:cNvPr id="18" name="Picture 17">
              <a:extLst>
                <a:ext uri="{FF2B5EF4-FFF2-40B4-BE49-F238E27FC236}">
                  <a16:creationId xmlns:a16="http://schemas.microsoft.com/office/drawing/2014/main" id="{182C750E-8E6B-7E44-9F33-2740B3FE5F6C}"/>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937348" y="4736510"/>
              <a:ext cx="193071" cy="193071"/>
            </a:xfrm>
            <a:prstGeom prst="rect">
              <a:avLst/>
            </a:prstGeom>
          </p:spPr>
        </p:pic>
        <p:pic>
          <p:nvPicPr>
            <p:cNvPr id="3" name="Picture 2" descr="A white butterfly on a black background&#10;&#10;AI-generated content may be incorrect.">
              <a:extLst>
                <a:ext uri="{FF2B5EF4-FFF2-40B4-BE49-F238E27FC236}">
                  <a16:creationId xmlns:a16="http://schemas.microsoft.com/office/drawing/2014/main" id="{2323F207-F2D7-23A4-0B80-5DCB0B4CBD3C}"/>
                </a:ext>
              </a:extLst>
            </p:cNvPr>
            <p:cNvPicPr>
              <a:picLocks noChangeAspect="1"/>
            </p:cNvPicPr>
            <p:nvPr userDrawn="1"/>
          </p:nvPicPr>
          <p:blipFill>
            <a:blip r:embed="rId10"/>
            <a:stretch>
              <a:fillRect/>
            </a:stretch>
          </p:blipFill>
          <p:spPr>
            <a:xfrm>
              <a:off x="5856688" y="4723592"/>
              <a:ext cx="248760" cy="218908"/>
            </a:xfrm>
            <a:prstGeom prst="rect">
              <a:avLst/>
            </a:prstGeom>
          </p:spPr>
        </p:pic>
      </p:grpSp>
    </p:spTree>
    <p:extLst>
      <p:ext uri="{BB962C8B-B14F-4D97-AF65-F5344CB8AC3E}">
        <p14:creationId xmlns:p14="http://schemas.microsoft.com/office/powerpoint/2010/main" val="3132858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Kansi">
    <p:spTree>
      <p:nvGrpSpPr>
        <p:cNvPr id="1" name=""/>
        <p:cNvGrpSpPr/>
        <p:nvPr/>
      </p:nvGrpSpPr>
      <p:grpSpPr>
        <a:xfrm>
          <a:off x="0" y="0"/>
          <a:ext cx="0" cy="0"/>
          <a:chOff x="0" y="0"/>
          <a:chExt cx="0" cy="0"/>
        </a:xfrm>
      </p:grpSpPr>
      <p:pic>
        <p:nvPicPr>
          <p:cNvPr id="4" name="Picture 3" descr="A person wearing glasses and a scarf looking at a phone&#10;&#10;AI-generated content may be incorrect.">
            <a:extLst>
              <a:ext uri="{FF2B5EF4-FFF2-40B4-BE49-F238E27FC236}">
                <a16:creationId xmlns:a16="http://schemas.microsoft.com/office/drawing/2014/main" id="{F1271EFC-1C07-AEEB-CBDF-C727BD6804B2}"/>
              </a:ext>
            </a:extLst>
          </p:cNvPr>
          <p:cNvPicPr>
            <a:picLocks noChangeAspect="1"/>
          </p:cNvPicPr>
          <p:nvPr userDrawn="1"/>
        </p:nvPicPr>
        <p:blipFill>
          <a:blip r:embed="rId2"/>
          <a:srcRect t="3635" r="3635"/>
          <a:stretch/>
        </p:blipFill>
        <p:spPr>
          <a:xfrm>
            <a:off x="-13577" y="0"/>
            <a:ext cx="12205577" cy="6850379"/>
          </a:xfrm>
          <a:prstGeom prst="rect">
            <a:avLst/>
          </a:prstGeom>
        </p:spPr>
      </p:pic>
      <p:pic>
        <p:nvPicPr>
          <p:cNvPr id="2" name="Picture 1" descr="A colorful lines on a black background&#10;&#10;Description automatically generated">
            <a:extLst>
              <a:ext uri="{FF2B5EF4-FFF2-40B4-BE49-F238E27FC236}">
                <a16:creationId xmlns:a16="http://schemas.microsoft.com/office/drawing/2014/main" id="{596D54D8-33E0-BB40-6C44-4C7AF45BEB9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434" y="1219532"/>
            <a:ext cx="6219958" cy="3579577"/>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79454"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Elokuu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21088"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2908047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Kansi">
    <p:spTree>
      <p:nvGrpSpPr>
        <p:cNvPr id="1" name=""/>
        <p:cNvGrpSpPr/>
        <p:nvPr/>
      </p:nvGrpSpPr>
      <p:grpSpPr>
        <a:xfrm>
          <a:off x="0" y="0"/>
          <a:ext cx="0" cy="0"/>
          <a:chOff x="0" y="0"/>
          <a:chExt cx="0" cy="0"/>
        </a:xfrm>
      </p:grpSpPr>
      <p:pic>
        <p:nvPicPr>
          <p:cNvPr id="3" name="Picture 2" descr="A person in a pink dress holding a phone&#10;&#10;Description automatically generated">
            <a:extLst>
              <a:ext uri="{FF2B5EF4-FFF2-40B4-BE49-F238E27FC236}">
                <a16:creationId xmlns:a16="http://schemas.microsoft.com/office/drawing/2014/main" id="{649B49BB-ECA4-A856-AA7E-03DF913B636C}"/>
              </a:ext>
            </a:extLst>
          </p:cNvPr>
          <p:cNvPicPr>
            <a:picLocks noChangeAspect="1"/>
          </p:cNvPicPr>
          <p:nvPr userDrawn="1"/>
        </p:nvPicPr>
        <p:blipFill>
          <a:blip r:embed="rId2"/>
          <a:stretch>
            <a:fillRect/>
          </a:stretch>
        </p:blipFill>
        <p:spPr>
          <a:xfrm>
            <a:off x="-54428" y="-31977"/>
            <a:ext cx="12268200" cy="6900863"/>
          </a:xfrm>
          <a:prstGeom prst="rect">
            <a:avLst/>
          </a:prstGeom>
        </p:spPr>
      </p:pic>
      <p:pic>
        <p:nvPicPr>
          <p:cNvPr id="4" name="Picture 3" descr="A blue and yellow lines on a black background&#10;&#10;Description automatically generated">
            <a:extLst>
              <a:ext uri="{FF2B5EF4-FFF2-40B4-BE49-F238E27FC236}">
                <a16:creationId xmlns:a16="http://schemas.microsoft.com/office/drawing/2014/main" id="{AB2984BF-1E0A-C52A-F530-38885FF07F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33224" y="1208282"/>
            <a:ext cx="6278324" cy="3590828"/>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Kesäkuu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624880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Kansi">
    <p:spTree>
      <p:nvGrpSpPr>
        <p:cNvPr id="1" name=""/>
        <p:cNvGrpSpPr/>
        <p:nvPr/>
      </p:nvGrpSpPr>
      <p:grpSpPr>
        <a:xfrm>
          <a:off x="0" y="0"/>
          <a:ext cx="0" cy="0"/>
          <a:chOff x="0" y="0"/>
          <a:chExt cx="0" cy="0"/>
        </a:xfrm>
      </p:grpSpPr>
      <p:pic>
        <p:nvPicPr>
          <p:cNvPr id="5" name="Picture 4" descr="A person sitting on a tree trunk reading a book&#10;&#10;Description automatically generated">
            <a:extLst>
              <a:ext uri="{FF2B5EF4-FFF2-40B4-BE49-F238E27FC236}">
                <a16:creationId xmlns:a16="http://schemas.microsoft.com/office/drawing/2014/main" id="{64674690-556F-AE7E-6477-306D855A34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4" name="Picture 3" descr="A blue and yellow lines on a black background&#10;&#10;Description automatically generated">
            <a:extLst>
              <a:ext uri="{FF2B5EF4-FFF2-40B4-BE49-F238E27FC236}">
                <a16:creationId xmlns:a16="http://schemas.microsoft.com/office/drawing/2014/main" id="{AB2984BF-1E0A-C52A-F530-38885FF07F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33224" y="1208282"/>
            <a:ext cx="6278324" cy="3590828"/>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Kesäkuu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3177802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Kansi">
    <p:spTree>
      <p:nvGrpSpPr>
        <p:cNvPr id="1" name=""/>
        <p:cNvGrpSpPr/>
        <p:nvPr/>
      </p:nvGrpSpPr>
      <p:grpSpPr>
        <a:xfrm>
          <a:off x="0" y="0"/>
          <a:ext cx="0" cy="0"/>
          <a:chOff x="0" y="0"/>
          <a:chExt cx="0" cy="0"/>
        </a:xfrm>
      </p:grpSpPr>
      <p:pic>
        <p:nvPicPr>
          <p:cNvPr id="3" name="Picture 2" descr="A person using a cell phone&#10;&#10;AI-generated content may be incorrect.">
            <a:extLst>
              <a:ext uri="{FF2B5EF4-FFF2-40B4-BE49-F238E27FC236}">
                <a16:creationId xmlns:a16="http://schemas.microsoft.com/office/drawing/2014/main" id="{1C092B88-5501-DB32-495D-90AC2FCA7F31}"/>
              </a:ext>
            </a:extLst>
          </p:cNvPr>
          <p:cNvPicPr>
            <a:picLocks noChangeAspect="1"/>
          </p:cNvPicPr>
          <p:nvPr userDrawn="1"/>
        </p:nvPicPr>
        <p:blipFill>
          <a:blip r:embed="rId2"/>
          <a:srcRect l="14384" t="14384"/>
          <a:stretch/>
        </p:blipFill>
        <p:spPr>
          <a:xfrm>
            <a:off x="0" y="0"/>
            <a:ext cx="12192000" cy="6858000"/>
          </a:xfrm>
          <a:prstGeom prst="rect">
            <a:avLst/>
          </a:prstGeom>
        </p:spPr>
      </p:pic>
      <p:pic>
        <p:nvPicPr>
          <p:cNvPr id="4" name="Picture 3" descr="A blue and yellow lines on a black background&#10;&#10;Description automatically generated">
            <a:extLst>
              <a:ext uri="{FF2B5EF4-FFF2-40B4-BE49-F238E27FC236}">
                <a16:creationId xmlns:a16="http://schemas.microsoft.com/office/drawing/2014/main" id="{AB2984BF-1E0A-C52A-F530-38885FF07F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33224" y="1208282"/>
            <a:ext cx="6278324" cy="3590828"/>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Kesäkuu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3638158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Kansi">
    <p:spTree>
      <p:nvGrpSpPr>
        <p:cNvPr id="1" name=""/>
        <p:cNvGrpSpPr/>
        <p:nvPr/>
      </p:nvGrpSpPr>
      <p:grpSpPr>
        <a:xfrm>
          <a:off x="0" y="0"/>
          <a:ext cx="0" cy="0"/>
          <a:chOff x="0" y="0"/>
          <a:chExt cx="0" cy="0"/>
        </a:xfrm>
      </p:grpSpPr>
      <p:pic>
        <p:nvPicPr>
          <p:cNvPr id="2" name="Picture 1" descr="A person wearing headphones and a sweater leaning against a wall&#10;&#10;AI-generated content may be incorrect.">
            <a:extLst>
              <a:ext uri="{FF2B5EF4-FFF2-40B4-BE49-F238E27FC236}">
                <a16:creationId xmlns:a16="http://schemas.microsoft.com/office/drawing/2014/main" id="{FAD60947-BD6A-E80F-5A15-92EA374FC64C}"/>
              </a:ext>
            </a:extLst>
          </p:cNvPr>
          <p:cNvPicPr>
            <a:picLocks noChangeAspect="1"/>
          </p:cNvPicPr>
          <p:nvPr userDrawn="1"/>
        </p:nvPicPr>
        <p:blipFill>
          <a:blip r:embed="rId2"/>
          <a:stretch>
            <a:fillRect/>
          </a:stretch>
        </p:blipFill>
        <p:spPr>
          <a:xfrm>
            <a:off x="-30434" y="-17119"/>
            <a:ext cx="12222434" cy="6875119"/>
          </a:xfrm>
          <a:prstGeom prst="rect">
            <a:avLst/>
          </a:prstGeom>
        </p:spPr>
      </p:pic>
      <p:pic>
        <p:nvPicPr>
          <p:cNvPr id="4" name="Picture 3" descr="A blue and yellow lines on a black background&#10;&#10;Description automatically generated">
            <a:extLst>
              <a:ext uri="{FF2B5EF4-FFF2-40B4-BE49-F238E27FC236}">
                <a16:creationId xmlns:a16="http://schemas.microsoft.com/office/drawing/2014/main" id="{AB2984BF-1E0A-C52A-F530-38885FF07F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5933224" y="1208282"/>
            <a:ext cx="6278324" cy="3590828"/>
          </a:xfrm>
          <a:prstGeom prst="rect">
            <a:avLst/>
          </a:prstGeom>
        </p:spPr>
      </p:pic>
      <p:pic>
        <p:nvPicPr>
          <p:cNvPr id="11" name="Picture 10">
            <a:extLst>
              <a:ext uri="{FF2B5EF4-FFF2-40B4-BE49-F238E27FC236}">
                <a16:creationId xmlns:a16="http://schemas.microsoft.com/office/drawing/2014/main" id="{6B6E811F-B1B3-2C47-99A0-362276A99283}"/>
              </a:ext>
            </a:extLst>
          </p:cNvPr>
          <p:cNvPicPr>
            <a:picLocks noChangeAspect="1"/>
          </p:cNvPicPr>
          <p:nvPr userDrawn="1"/>
        </p:nvPicPr>
        <p:blipFill>
          <a:blip r:embed="rId4"/>
          <a:stretch>
            <a:fillRect/>
          </a:stretch>
        </p:blipFill>
        <p:spPr>
          <a:xfrm>
            <a:off x="10044529" y="6390396"/>
            <a:ext cx="1829365" cy="137829"/>
          </a:xfrm>
          <a:prstGeom prst="rect">
            <a:avLst/>
          </a:prstGeom>
        </p:spPr>
      </p:pic>
      <p:sp>
        <p:nvSpPr>
          <p:cNvPr id="21" name="Subtitle 2">
            <a:extLst>
              <a:ext uri="{FF2B5EF4-FFF2-40B4-BE49-F238E27FC236}">
                <a16:creationId xmlns:a16="http://schemas.microsoft.com/office/drawing/2014/main" id="{20FFE1F5-6B65-78F3-647D-115F91D6A8E8}"/>
              </a:ext>
            </a:extLst>
          </p:cNvPr>
          <p:cNvSpPr>
            <a:spLocks noGrp="1"/>
          </p:cNvSpPr>
          <p:nvPr>
            <p:ph type="subTitle" idx="1" hasCustomPrompt="1"/>
          </p:nvPr>
        </p:nvSpPr>
        <p:spPr>
          <a:xfrm>
            <a:off x="6457348" y="4344589"/>
            <a:ext cx="5416546" cy="367211"/>
          </a:xfrm>
          <a:effectLst>
            <a:outerShdw blurRad="38100" dist="25400" dir="2700000" algn="tl" rotWithShape="0">
              <a:prstClr val="black">
                <a:alpha val="52217"/>
              </a:prstClr>
            </a:outerShdw>
          </a:effectLst>
        </p:spPr>
        <p:txBody>
          <a:bodyPr/>
          <a:lstStyle>
            <a:lvl1pPr marL="0" indent="0" algn="ctr">
              <a:buNone/>
              <a:defRPr sz="2400" b="0" i="0">
                <a:solidFill>
                  <a:schemeClr val="bg1"/>
                </a:solidFill>
                <a:latin typeface="Neue Haas Unica W1G Medium" panose="020B0404030206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Kesäkuu 2024</a:t>
            </a:r>
          </a:p>
        </p:txBody>
      </p:sp>
      <p:sp>
        <p:nvSpPr>
          <p:cNvPr id="25" name="Title 1">
            <a:extLst>
              <a:ext uri="{FF2B5EF4-FFF2-40B4-BE49-F238E27FC236}">
                <a16:creationId xmlns:a16="http://schemas.microsoft.com/office/drawing/2014/main" id="{BE6BB9F1-3AAC-E9BF-A391-BECA0266A8F1}"/>
              </a:ext>
            </a:extLst>
          </p:cNvPr>
          <p:cNvSpPr txBox="1">
            <a:spLocks/>
          </p:cNvSpPr>
          <p:nvPr userDrawn="1"/>
        </p:nvSpPr>
        <p:spPr>
          <a:xfrm>
            <a:off x="6398982" y="3154403"/>
            <a:ext cx="5416546" cy="1291029"/>
          </a:xfrm>
          <a:prstGeom prst="rect">
            <a:avLst/>
          </a:prstGeom>
          <a:effectLst>
            <a:outerShdw blurRad="60823" dist="38100" dir="2700000" algn="tl" rotWithShape="0">
              <a:prstClr val="black">
                <a:alpha val="52555"/>
              </a:prstClr>
            </a:outerShdw>
          </a:effectLst>
        </p:spPr>
        <p:txBody>
          <a:bodyPr vert="horz" lIns="91440" tIns="45720" rIns="91440" bIns="45720" rtlCol="0" anchor="b">
            <a:normAutofit fontScale="25000" lnSpcReduction="20000"/>
          </a:bodyPr>
          <a:lstStyle>
            <a:lvl1pPr algn="ctr" defTabSz="914400" rtl="0" eaLnBrk="1" latinLnBrk="0" hangingPunct="1">
              <a:lnSpc>
                <a:spcPts val="6020"/>
              </a:lnSpc>
              <a:spcBef>
                <a:spcPct val="0"/>
              </a:spcBef>
              <a:buNone/>
              <a:defRPr sz="8600" b="0" i="0" kern="1200">
                <a:solidFill>
                  <a:schemeClr val="bg1"/>
                </a:solidFill>
                <a:latin typeface="Clattering" pitchFamily="2" charset="0"/>
                <a:ea typeface="+mj-ea"/>
                <a:cs typeface="+mj-cs"/>
              </a:defRPr>
            </a:lvl1pPr>
          </a:lstStyle>
          <a:p>
            <a:pPr>
              <a:lnSpc>
                <a:spcPts val="5520"/>
              </a:lnSpc>
            </a:pPr>
            <a:r>
              <a:rPr lang="fi-FI" sz="34400" dirty="0"/>
              <a:t>Aikakausmediat</a:t>
            </a:r>
          </a:p>
          <a:p>
            <a:pPr>
              <a:lnSpc>
                <a:spcPts val="5520"/>
              </a:lnSpc>
            </a:pPr>
            <a:r>
              <a:rPr lang="fi-FI" sz="28400" dirty="0"/>
              <a:t>somessa</a:t>
            </a:r>
          </a:p>
        </p:txBody>
      </p:sp>
    </p:spTree>
    <p:extLst>
      <p:ext uri="{BB962C8B-B14F-4D97-AF65-F5344CB8AC3E}">
        <p14:creationId xmlns:p14="http://schemas.microsoft.com/office/powerpoint/2010/main" val="112109476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649EBF-CEF6-E44B-B0A4-3E1C327906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D4CA5092-7646-5547-A70B-476FB07267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Tree>
    <p:extLst>
      <p:ext uri="{BB962C8B-B14F-4D97-AF65-F5344CB8AC3E}">
        <p14:creationId xmlns:p14="http://schemas.microsoft.com/office/powerpoint/2010/main" val="2203652854"/>
      </p:ext>
    </p:extLst>
  </p:cSld>
  <p:clrMap bg1="lt1" tx1="dk1" bg2="lt2" tx2="dk2" accent1="accent1" accent2="accent2" accent3="accent3" accent4="accent4" accent5="accent5" accent6="accent6" hlink="hlink" folHlink="folHlink"/>
  <p:sldLayoutIdLst>
    <p:sldLayoutId id="2147483649" r:id="rId1"/>
    <p:sldLayoutId id="2147483688" r:id="rId2"/>
    <p:sldLayoutId id="2147483703" r:id="rId3"/>
    <p:sldLayoutId id="2147483701" r:id="rId4"/>
    <p:sldLayoutId id="2147483702" r:id="rId5"/>
    <p:sldLayoutId id="2147483690" r:id="rId6"/>
    <p:sldLayoutId id="2147483693" r:id="rId7"/>
    <p:sldLayoutId id="2147483700" r:id="rId8"/>
    <p:sldLayoutId id="2147483699" r:id="rId9"/>
    <p:sldLayoutId id="2147483691" r:id="rId10"/>
    <p:sldLayoutId id="2147483704" r:id="rId11"/>
    <p:sldLayoutId id="2147483697" r:id="rId12"/>
    <p:sldLayoutId id="2147483698" r:id="rId13"/>
    <p:sldLayoutId id="2147483696" r:id="rId14"/>
    <p:sldLayoutId id="2147483692" r:id="rId15"/>
    <p:sldLayoutId id="2147483689" r:id="rId16"/>
    <p:sldLayoutId id="2147483660" r:id="rId17"/>
    <p:sldLayoutId id="2147483654" r:id="rId18"/>
    <p:sldLayoutId id="2147483677" r:id="rId19"/>
    <p:sldLayoutId id="2147483679" r:id="rId20"/>
    <p:sldLayoutId id="2147483663" r:id="rId21"/>
    <p:sldLayoutId id="2147483686" r:id="rId22"/>
    <p:sldLayoutId id="2147483687" r:id="rId23"/>
    <p:sldLayoutId id="2147483667" r:id="rId24"/>
    <p:sldLayoutId id="2147483676" r:id="rId25"/>
    <p:sldLayoutId id="2147483664" r:id="rId26"/>
    <p:sldLayoutId id="2147483680" r:id="rId27"/>
    <p:sldLayoutId id="2147483678" r:id="rId28"/>
    <p:sldLayoutId id="2147483684" r:id="rId29"/>
    <p:sldLayoutId id="2147483661" r:id="rId30"/>
    <p:sldLayoutId id="2147483681" r:id="rId31"/>
    <p:sldLayoutId id="2147483683" r:id="rId32"/>
    <p:sldLayoutId id="2147483682" r:id="rId33"/>
    <p:sldLayoutId id="2147483662" r:id="rId34"/>
    <p:sldLayoutId id="2147483665" r:id="rId35"/>
    <p:sldLayoutId id="2147483657" r:id="rId36"/>
    <p:sldLayoutId id="2147483674" r:id="rId37"/>
    <p:sldLayoutId id="2147483666" r:id="rId38"/>
    <p:sldLayoutId id="2147483675" r:id="rId39"/>
    <p:sldLayoutId id="2147483670" r:id="rId40"/>
    <p:sldLayoutId id="2147483668" r:id="rId41"/>
    <p:sldLayoutId id="2147483669" r:id="rId42"/>
    <p:sldLayoutId id="2147483672" r:id="rId43"/>
    <p:sldLayoutId id="2147483673" r:id="rId44"/>
    <p:sldLayoutId id="2147483655" r:id="rId45"/>
    <p:sldLayoutId id="2147483671" r:id="rId46"/>
  </p:sldLayoutIdLst>
  <p:hf sldNum="0" hdr="0" ftr="0"/>
  <p:txStyles>
    <p:titleStyle>
      <a:lvl1pPr algn="l" defTabSz="914400" rtl="0" eaLnBrk="1" latinLnBrk="0" hangingPunct="1">
        <a:lnSpc>
          <a:spcPct val="90000"/>
        </a:lnSpc>
        <a:spcBef>
          <a:spcPct val="0"/>
        </a:spcBef>
        <a:buNone/>
        <a:defRPr sz="4400" b="0" i="0" kern="1200">
          <a:solidFill>
            <a:schemeClr val="tx2"/>
          </a:solidFill>
          <a:latin typeface="Canela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2"/>
          </a:solidFill>
          <a:latin typeface="Neue Haas Unica W1G Light" panose="020B0404030206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Neue Haas Unica W1G Light" panose="020B0404030206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xml"/><Relationship Id="rId1" Type="http://schemas.openxmlformats.org/officeDocument/2006/relationships/slideLayout" Target="../slideLayouts/slideLayout36.xml"/><Relationship Id="rId5" Type="http://schemas.openxmlformats.org/officeDocument/2006/relationships/image" Target="../media/image32.emf"/><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hyperlink" Target="https://www.aikakausmedia.fi/ajankohtaista/ajankohtaista-aikakausmedioista/2026/reutersin-digital-news-raportti-tekoaly-muuttaa-uutisten-kayttoa-myos-suomessa/" TargetMode="External"/><Relationship Id="rId2" Type="http://schemas.openxmlformats.org/officeDocument/2006/relationships/notesSlide" Target="../notesSlides/notesSlide12.xml"/><Relationship Id="rId1" Type="http://schemas.openxmlformats.org/officeDocument/2006/relationships/slideLayout" Target="../slideLayouts/slideLayout37.xml"/><Relationship Id="rId5" Type="http://schemas.openxmlformats.org/officeDocument/2006/relationships/image" Target="../media/image33.png"/><Relationship Id="rId4" Type="http://schemas.openxmlformats.org/officeDocument/2006/relationships/hyperlink" Target="https://www.aikakausmedia.fi/ajankohtaista/ajankohtaista-aikakausmedioista/2026/maksuton-tutkimusaamu-1-lokakuuta-aikkareiden-uutiskirjestrategiat-ja-ilmastonmuutos-journalismissa/"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aikakausmedia.fi/ajankohtaista/ajankohtaista-aikakausmedioista/2026/essee-voivatko-aikkarit-pelastaa-lukutaidon/" TargetMode="External"/><Relationship Id="rId2" Type="http://schemas.openxmlformats.org/officeDocument/2006/relationships/notesSlide" Target="../notesSlides/notesSlide13.xml"/><Relationship Id="rId1" Type="http://schemas.openxmlformats.org/officeDocument/2006/relationships/slideLayout" Target="../slideLayouts/slideLayout37.xml"/><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hyperlink" Target="https://www.aikakausmedia.fi/tietoa-aikakausmedioista/tutkimukset/tutkimusapurahat/" TargetMode="External"/><Relationship Id="rId2" Type="http://schemas.openxmlformats.org/officeDocument/2006/relationships/notesSlide" Target="../notesSlides/notesSlide14.xml"/><Relationship Id="rId1" Type="http://schemas.openxmlformats.org/officeDocument/2006/relationships/slideLayout" Target="../slideLayouts/slideLayout37.xml"/><Relationship Id="rId4" Type="http://schemas.openxmlformats.org/officeDocument/2006/relationships/image" Target="../media/image35.jpg"/></Relationships>
</file>

<file path=ppt/slides/_rels/slide38.xml.rels><?xml version="1.0" encoding="UTF-8" standalone="yes"?>
<Relationships xmlns="http://schemas.openxmlformats.org/package/2006/relationships"><Relationship Id="rId3" Type="http://schemas.openxmlformats.org/officeDocument/2006/relationships/hyperlink" Target="https://www.aikakausmedia.fi/uutiskirje/" TargetMode="External"/><Relationship Id="rId2" Type="http://schemas.openxmlformats.org/officeDocument/2006/relationships/image" Target="../media/image36.jpeg"/><Relationship Id="rId1" Type="http://schemas.openxmlformats.org/officeDocument/2006/relationships/slideLayout" Target="../slideLayouts/slideLayout37.xml"/><Relationship Id="rId4" Type="http://schemas.openxmlformats.org/officeDocument/2006/relationships/image" Target="../media/image16.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5A6FE39-1A71-4B12-C38D-36B7520840F7}"/>
              </a:ext>
            </a:extLst>
          </p:cNvPr>
          <p:cNvSpPr>
            <a:spLocks noGrp="1"/>
          </p:cNvSpPr>
          <p:nvPr>
            <p:ph type="subTitle" idx="1"/>
          </p:nvPr>
        </p:nvSpPr>
        <p:spPr/>
        <p:txBody>
          <a:bodyPr>
            <a:normAutofit fontScale="92500" lnSpcReduction="20000"/>
          </a:bodyPr>
          <a:lstStyle/>
          <a:p>
            <a:r>
              <a:rPr lang="en-FI" dirty="0"/>
              <a:t>Elokuu 2026</a:t>
            </a:r>
          </a:p>
        </p:txBody>
      </p:sp>
    </p:spTree>
    <p:extLst>
      <p:ext uri="{BB962C8B-B14F-4D97-AF65-F5344CB8AC3E}">
        <p14:creationId xmlns:p14="http://schemas.microsoft.com/office/powerpoint/2010/main" val="2936780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262C4979-C8EC-4CE5-A731-010E69EB7C11}"/>
              </a:ext>
            </a:extLst>
          </p:cNvPr>
          <p:cNvGraphicFramePr/>
          <p:nvPr>
            <p:extLst>
              <p:ext uri="{D42A27DB-BD31-4B8C-83A1-F6EECF244321}">
                <p14:modId xmlns:p14="http://schemas.microsoft.com/office/powerpoint/2010/main" val="3063331739"/>
              </p:ext>
            </p:extLst>
          </p:nvPr>
        </p:nvGraphicFramePr>
        <p:xfrm>
          <a:off x="699442" y="1862733"/>
          <a:ext cx="10515600" cy="4312780"/>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3">
            <a:extLst>
              <a:ext uri="{FF2B5EF4-FFF2-40B4-BE49-F238E27FC236}">
                <a16:creationId xmlns:a16="http://schemas.microsoft.com/office/drawing/2014/main" id="{8DD457FA-0DFC-2BFD-FBC9-4D30917244C6}"/>
              </a:ext>
            </a:extLst>
          </p:cNvPr>
          <p:cNvSpPr>
            <a:spLocks noGrp="1"/>
          </p:cNvSpPr>
          <p:nvPr>
            <p:ph type="title"/>
          </p:nvPr>
        </p:nvSpPr>
        <p:spPr>
          <a:xfrm>
            <a:off x="1169894" y="229201"/>
            <a:ext cx="10183906" cy="1115506"/>
          </a:xfrm>
        </p:spPr>
        <p:txBody>
          <a:bodyPr>
            <a:normAutofit/>
          </a:bodyPr>
          <a:lstStyle/>
          <a:p>
            <a:pPr algn="l">
              <a:lnSpc>
                <a:spcPts val="3940"/>
              </a:lnSpc>
            </a:pPr>
            <a:r>
              <a:rPr lang="fi-FI" sz="3400" dirty="0"/>
              <a:t>Yleisömäärä X:ssä </a:t>
            </a:r>
            <a:br>
              <a:rPr lang="fi-FI" sz="3200" dirty="0"/>
            </a:br>
            <a:r>
              <a:rPr lang="fi-FI" sz="2600" b="1" dirty="0">
                <a:solidFill>
                  <a:schemeClr val="accent2"/>
                </a:solidFill>
                <a:latin typeface="Neue Haas Unica W1G" panose="020B0504030206020203" pitchFamily="34" charset="0"/>
              </a:rPr>
              <a:t>8/2025 – 8/2026</a:t>
            </a:r>
          </a:p>
        </p:txBody>
      </p:sp>
      <p:sp>
        <p:nvSpPr>
          <p:cNvPr id="6" name="TextBox 5">
            <a:extLst>
              <a:ext uri="{FF2B5EF4-FFF2-40B4-BE49-F238E27FC236}">
                <a16:creationId xmlns:a16="http://schemas.microsoft.com/office/drawing/2014/main" id="{91E86FBA-D3E8-D205-489D-3E4EA1F0046A}"/>
              </a:ext>
            </a:extLst>
          </p:cNvPr>
          <p:cNvSpPr txBox="1"/>
          <p:nvPr/>
        </p:nvSpPr>
        <p:spPr>
          <a:xfrm>
            <a:off x="1169894" y="1524446"/>
            <a:ext cx="10058400" cy="276999"/>
          </a:xfrm>
          <a:prstGeom prst="rect">
            <a:avLst/>
          </a:prstGeom>
          <a:noFill/>
        </p:spPr>
        <p:txBody>
          <a:bodyPr wrap="square" rtlCol="0">
            <a:spAutoFit/>
          </a:bodyPr>
          <a:lstStyle/>
          <a:p>
            <a:r>
              <a:rPr lang="fi-FI" sz="1200" i="1" dirty="0">
                <a:solidFill>
                  <a:schemeClr val="accent1"/>
                </a:solidFill>
                <a:latin typeface="Neue Haas Unica W1G" panose="020B0504030206020203" pitchFamily="34" charset="0"/>
              </a:rPr>
              <a:t>Aikakausmedioiden X-tilien seuraajat. Päällekkäisyyksiä ei ole huomioitu.</a:t>
            </a:r>
          </a:p>
        </p:txBody>
      </p:sp>
    </p:spTree>
    <p:extLst>
      <p:ext uri="{BB962C8B-B14F-4D97-AF65-F5344CB8AC3E}">
        <p14:creationId xmlns:p14="http://schemas.microsoft.com/office/powerpoint/2010/main" val="2466237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8307963-3506-264D-953E-CD1B0289DD7F}"/>
              </a:ext>
            </a:extLst>
          </p:cNvPr>
          <p:cNvSpPr>
            <a:spLocks noGrp="1"/>
          </p:cNvSpPr>
          <p:nvPr>
            <p:ph type="title"/>
          </p:nvPr>
        </p:nvSpPr>
        <p:spPr>
          <a:xfrm>
            <a:off x="1169894" y="229201"/>
            <a:ext cx="10183906" cy="1115506"/>
          </a:xfrm>
        </p:spPr>
        <p:txBody>
          <a:bodyPr>
            <a:normAutofit/>
          </a:bodyPr>
          <a:lstStyle/>
          <a:p>
            <a:pPr algn="l">
              <a:lnSpc>
                <a:spcPts val="3940"/>
              </a:lnSpc>
            </a:pPr>
            <a:r>
              <a:rPr lang="fi-FI" sz="3400" dirty="0"/>
              <a:t>Yleisömäärä YouTubessa </a:t>
            </a:r>
            <a:br>
              <a:rPr lang="fi-FI" sz="3200" dirty="0"/>
            </a:br>
            <a:r>
              <a:rPr lang="fi-FI" sz="2600" b="1" dirty="0">
                <a:solidFill>
                  <a:schemeClr val="accent2"/>
                </a:solidFill>
                <a:latin typeface="Neue Haas Unica W1G" panose="020B0504030206020203" pitchFamily="34" charset="0"/>
              </a:rPr>
              <a:t>8/2025 – 8/2026</a:t>
            </a:r>
          </a:p>
        </p:txBody>
      </p:sp>
      <p:graphicFrame>
        <p:nvGraphicFramePr>
          <p:cNvPr id="8" name="Chart 7">
            <a:extLst>
              <a:ext uri="{FF2B5EF4-FFF2-40B4-BE49-F238E27FC236}">
                <a16:creationId xmlns:a16="http://schemas.microsoft.com/office/drawing/2014/main" id="{262C4979-C8EC-4CE5-A731-010E69EB7C11}"/>
              </a:ext>
            </a:extLst>
          </p:cNvPr>
          <p:cNvGraphicFramePr/>
          <p:nvPr>
            <p:extLst>
              <p:ext uri="{D42A27DB-BD31-4B8C-83A1-F6EECF244321}">
                <p14:modId xmlns:p14="http://schemas.microsoft.com/office/powerpoint/2010/main" val="3238481462"/>
              </p:ext>
            </p:extLst>
          </p:nvPr>
        </p:nvGraphicFramePr>
        <p:xfrm>
          <a:off x="712694" y="1875985"/>
          <a:ext cx="10515600" cy="431278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8315D70D-8B87-264D-9B56-C173941B4010}"/>
              </a:ext>
            </a:extLst>
          </p:cNvPr>
          <p:cNvSpPr txBox="1"/>
          <p:nvPr/>
        </p:nvSpPr>
        <p:spPr>
          <a:xfrm>
            <a:off x="1169894" y="1524446"/>
            <a:ext cx="10058400" cy="276999"/>
          </a:xfrm>
          <a:prstGeom prst="rect">
            <a:avLst/>
          </a:prstGeom>
          <a:noFill/>
        </p:spPr>
        <p:txBody>
          <a:bodyPr wrap="square" rtlCol="0">
            <a:spAutoFit/>
          </a:bodyPr>
          <a:lstStyle/>
          <a:p>
            <a:r>
              <a:rPr lang="fi-FI" sz="1200" i="1" dirty="0">
                <a:solidFill>
                  <a:schemeClr val="accent1"/>
                </a:solidFill>
                <a:latin typeface="Neue Haas Unica W1G" panose="020B0504030206020203" pitchFamily="34" charset="0"/>
              </a:rPr>
              <a:t>Aikakausmedioiden YouTube-kanavien tilaajat. Päällekkäisyyksiä ei ole huomioitu.</a:t>
            </a:r>
          </a:p>
        </p:txBody>
      </p:sp>
    </p:spTree>
    <p:extLst>
      <p:ext uri="{BB962C8B-B14F-4D97-AF65-F5344CB8AC3E}">
        <p14:creationId xmlns:p14="http://schemas.microsoft.com/office/powerpoint/2010/main" val="49914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262C4979-C8EC-4CE5-A731-010E69EB7C11}"/>
              </a:ext>
            </a:extLst>
          </p:cNvPr>
          <p:cNvGraphicFramePr/>
          <p:nvPr>
            <p:extLst>
              <p:ext uri="{D42A27DB-BD31-4B8C-83A1-F6EECF244321}">
                <p14:modId xmlns:p14="http://schemas.microsoft.com/office/powerpoint/2010/main" val="3782780784"/>
              </p:ext>
            </p:extLst>
          </p:nvPr>
        </p:nvGraphicFramePr>
        <p:xfrm>
          <a:off x="712694" y="1875985"/>
          <a:ext cx="10515600" cy="4312780"/>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3">
            <a:extLst>
              <a:ext uri="{FF2B5EF4-FFF2-40B4-BE49-F238E27FC236}">
                <a16:creationId xmlns:a16="http://schemas.microsoft.com/office/drawing/2014/main" id="{CA28830D-C6F8-AA2D-AF7C-B6212F424403}"/>
              </a:ext>
            </a:extLst>
          </p:cNvPr>
          <p:cNvSpPr>
            <a:spLocks noGrp="1"/>
          </p:cNvSpPr>
          <p:nvPr>
            <p:ph type="title"/>
          </p:nvPr>
        </p:nvSpPr>
        <p:spPr>
          <a:xfrm>
            <a:off x="1169894" y="229201"/>
            <a:ext cx="10183906" cy="1115506"/>
          </a:xfrm>
        </p:spPr>
        <p:txBody>
          <a:bodyPr>
            <a:normAutofit/>
          </a:bodyPr>
          <a:lstStyle/>
          <a:p>
            <a:pPr algn="l">
              <a:lnSpc>
                <a:spcPts val="3940"/>
              </a:lnSpc>
            </a:pPr>
            <a:r>
              <a:rPr lang="fi-FI" sz="3400" dirty="0"/>
              <a:t>Yleisömäärä TikTokissa </a:t>
            </a:r>
            <a:br>
              <a:rPr lang="fi-FI" sz="3200" dirty="0"/>
            </a:br>
            <a:r>
              <a:rPr lang="fi-FI" sz="2600" b="1" dirty="0">
                <a:solidFill>
                  <a:schemeClr val="accent2"/>
                </a:solidFill>
                <a:latin typeface="Neue Haas Unica W1G" panose="020B0504030206020203" pitchFamily="34" charset="0"/>
              </a:rPr>
              <a:t>8/2025 – 8/2026</a:t>
            </a:r>
          </a:p>
        </p:txBody>
      </p:sp>
      <p:sp>
        <p:nvSpPr>
          <p:cNvPr id="6" name="TextBox 5">
            <a:extLst>
              <a:ext uri="{FF2B5EF4-FFF2-40B4-BE49-F238E27FC236}">
                <a16:creationId xmlns:a16="http://schemas.microsoft.com/office/drawing/2014/main" id="{83B7B5FB-1AAC-8BD6-0847-85A458BD4CA9}"/>
              </a:ext>
            </a:extLst>
          </p:cNvPr>
          <p:cNvSpPr txBox="1"/>
          <p:nvPr/>
        </p:nvSpPr>
        <p:spPr>
          <a:xfrm>
            <a:off x="1169894" y="1524446"/>
            <a:ext cx="10058400" cy="276999"/>
          </a:xfrm>
          <a:prstGeom prst="rect">
            <a:avLst/>
          </a:prstGeom>
          <a:noFill/>
        </p:spPr>
        <p:txBody>
          <a:bodyPr wrap="square" rtlCol="0">
            <a:spAutoFit/>
          </a:bodyPr>
          <a:lstStyle/>
          <a:p>
            <a:r>
              <a:rPr lang="fi-FI" sz="1200" i="1" dirty="0">
                <a:solidFill>
                  <a:schemeClr val="accent1"/>
                </a:solidFill>
                <a:latin typeface="Neue Haas Unica W1G" panose="020B0504030206020203" pitchFamily="34" charset="0"/>
              </a:rPr>
              <a:t>Aikakausmedioiden </a:t>
            </a:r>
            <a:r>
              <a:rPr lang="fi-FI" sz="1200" i="1" dirty="0" err="1">
                <a:solidFill>
                  <a:schemeClr val="accent1"/>
                </a:solidFill>
                <a:latin typeface="Neue Haas Unica W1G" panose="020B0504030206020203" pitchFamily="34" charset="0"/>
              </a:rPr>
              <a:t>TikTok</a:t>
            </a:r>
            <a:r>
              <a:rPr lang="fi-FI" sz="1200" i="1" dirty="0">
                <a:solidFill>
                  <a:schemeClr val="accent1"/>
                </a:solidFill>
                <a:latin typeface="Neue Haas Unica W1G" panose="020B0504030206020203" pitchFamily="34" charset="0"/>
              </a:rPr>
              <a:t>-tilien seuraajat. Päällekkäisyyksiä ei ole huomioitu.</a:t>
            </a:r>
          </a:p>
        </p:txBody>
      </p:sp>
    </p:spTree>
    <p:extLst>
      <p:ext uri="{BB962C8B-B14F-4D97-AF65-F5344CB8AC3E}">
        <p14:creationId xmlns:p14="http://schemas.microsoft.com/office/powerpoint/2010/main" val="3100302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0D4A4-70D7-6D24-96E0-65FA352A260D}"/>
            </a:ext>
          </a:extLst>
        </p:cNvPr>
        <p:cNvGrpSpPr/>
        <p:nvPr/>
      </p:nvGrpSpPr>
      <p:grpSpPr>
        <a:xfrm>
          <a:off x="0" y="0"/>
          <a:ext cx="0" cy="0"/>
          <a:chOff x="0" y="0"/>
          <a:chExt cx="0" cy="0"/>
        </a:xfrm>
      </p:grpSpPr>
      <p:sp>
        <p:nvSpPr>
          <p:cNvPr id="5" name="Title 13">
            <a:extLst>
              <a:ext uri="{FF2B5EF4-FFF2-40B4-BE49-F238E27FC236}">
                <a16:creationId xmlns:a16="http://schemas.microsoft.com/office/drawing/2014/main" id="{20749F5F-8C25-B078-D229-3D58CEAEBA2E}"/>
              </a:ext>
            </a:extLst>
          </p:cNvPr>
          <p:cNvSpPr>
            <a:spLocks noGrp="1"/>
          </p:cNvSpPr>
          <p:nvPr>
            <p:ph type="title"/>
          </p:nvPr>
        </p:nvSpPr>
        <p:spPr>
          <a:xfrm>
            <a:off x="1169894" y="229201"/>
            <a:ext cx="10183906" cy="1115506"/>
          </a:xfrm>
        </p:spPr>
        <p:txBody>
          <a:bodyPr>
            <a:normAutofit/>
          </a:bodyPr>
          <a:lstStyle/>
          <a:p>
            <a:pPr algn="l">
              <a:lnSpc>
                <a:spcPts val="3940"/>
              </a:lnSpc>
            </a:pPr>
            <a:r>
              <a:rPr lang="fi-FI" sz="3400" dirty="0"/>
              <a:t>Yleisömäärä LinkedInissa </a:t>
            </a:r>
            <a:br>
              <a:rPr lang="fi-FI" sz="3200" dirty="0"/>
            </a:br>
            <a:r>
              <a:rPr lang="fi-FI" sz="2600" b="1" dirty="0">
                <a:solidFill>
                  <a:schemeClr val="accent2"/>
                </a:solidFill>
                <a:latin typeface="Neue Haas Unica W1G" panose="020B0504030206020203" pitchFamily="34" charset="0"/>
              </a:rPr>
              <a:t>8/2025 – 8/2026</a:t>
            </a:r>
          </a:p>
        </p:txBody>
      </p:sp>
      <p:sp>
        <p:nvSpPr>
          <p:cNvPr id="6" name="TextBox 5">
            <a:extLst>
              <a:ext uri="{FF2B5EF4-FFF2-40B4-BE49-F238E27FC236}">
                <a16:creationId xmlns:a16="http://schemas.microsoft.com/office/drawing/2014/main" id="{E15E5651-A75F-2A33-F8E0-E75279CAEF04}"/>
              </a:ext>
            </a:extLst>
          </p:cNvPr>
          <p:cNvSpPr txBox="1"/>
          <p:nvPr/>
        </p:nvSpPr>
        <p:spPr>
          <a:xfrm>
            <a:off x="1169894" y="1524446"/>
            <a:ext cx="10058400" cy="276999"/>
          </a:xfrm>
          <a:prstGeom prst="rect">
            <a:avLst/>
          </a:prstGeom>
          <a:noFill/>
        </p:spPr>
        <p:txBody>
          <a:bodyPr wrap="square" rtlCol="0">
            <a:spAutoFit/>
          </a:bodyPr>
          <a:lstStyle/>
          <a:p>
            <a:r>
              <a:rPr lang="fi-FI" sz="1200" i="1" dirty="0" err="1">
                <a:solidFill>
                  <a:schemeClr val="accent1"/>
                </a:solidFill>
                <a:latin typeface="Neue Haas Unica W1G" panose="020B0504030206020203" pitchFamily="34" charset="0"/>
              </a:rPr>
              <a:t>Aikakausmedioiden</a:t>
            </a:r>
            <a:r>
              <a:rPr lang="fi-FI" sz="1200" i="1" dirty="0">
                <a:solidFill>
                  <a:schemeClr val="accent1"/>
                </a:solidFill>
                <a:latin typeface="Neue Haas Unica W1G" panose="020B0504030206020203" pitchFamily="34" charset="0"/>
              </a:rPr>
              <a:t> LinkedIn-tilien seuraajat. Päällekkäisyyksiä ei ole huomioitu. Kanava lisättiin seurantaan tammikuussa 2025.</a:t>
            </a:r>
          </a:p>
        </p:txBody>
      </p:sp>
      <p:graphicFrame>
        <p:nvGraphicFramePr>
          <p:cNvPr id="2" name="Chart 1">
            <a:extLst>
              <a:ext uri="{FF2B5EF4-FFF2-40B4-BE49-F238E27FC236}">
                <a16:creationId xmlns:a16="http://schemas.microsoft.com/office/drawing/2014/main" id="{AF615225-63F7-BAE9-8B63-90429ED1CDC3}"/>
              </a:ext>
            </a:extLst>
          </p:cNvPr>
          <p:cNvGraphicFramePr/>
          <p:nvPr>
            <p:extLst>
              <p:ext uri="{D42A27DB-BD31-4B8C-83A1-F6EECF244321}">
                <p14:modId xmlns:p14="http://schemas.microsoft.com/office/powerpoint/2010/main" val="425760563"/>
              </p:ext>
            </p:extLst>
          </p:nvPr>
        </p:nvGraphicFramePr>
        <p:xfrm>
          <a:off x="712694" y="1875985"/>
          <a:ext cx="10515600" cy="43127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28911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49A9F-B1D8-D549-0ABD-1A14A4EDCA01}"/>
            </a:ext>
          </a:extLst>
        </p:cNvPr>
        <p:cNvGrpSpPr/>
        <p:nvPr/>
      </p:nvGrpSpPr>
      <p:grpSpPr>
        <a:xfrm>
          <a:off x="0" y="0"/>
          <a:ext cx="0" cy="0"/>
          <a:chOff x="0" y="0"/>
          <a:chExt cx="0" cy="0"/>
        </a:xfrm>
      </p:grpSpPr>
      <p:sp>
        <p:nvSpPr>
          <p:cNvPr id="5" name="Title 13">
            <a:extLst>
              <a:ext uri="{FF2B5EF4-FFF2-40B4-BE49-F238E27FC236}">
                <a16:creationId xmlns:a16="http://schemas.microsoft.com/office/drawing/2014/main" id="{DE292A0A-750C-3794-9552-D8DE7353DBE3}"/>
              </a:ext>
            </a:extLst>
          </p:cNvPr>
          <p:cNvSpPr>
            <a:spLocks noGrp="1"/>
          </p:cNvSpPr>
          <p:nvPr>
            <p:ph type="title"/>
          </p:nvPr>
        </p:nvSpPr>
        <p:spPr>
          <a:xfrm>
            <a:off x="1169894" y="229201"/>
            <a:ext cx="10183906" cy="1115506"/>
          </a:xfrm>
        </p:spPr>
        <p:txBody>
          <a:bodyPr>
            <a:normAutofit/>
          </a:bodyPr>
          <a:lstStyle/>
          <a:p>
            <a:pPr algn="l">
              <a:lnSpc>
                <a:spcPts val="3940"/>
              </a:lnSpc>
            </a:pPr>
            <a:r>
              <a:rPr lang="fi-FI" sz="3400" dirty="0"/>
              <a:t>Yleisömäärä Threadsissa </a:t>
            </a:r>
            <a:br>
              <a:rPr lang="fi-FI" sz="3200" dirty="0"/>
            </a:br>
            <a:r>
              <a:rPr lang="fi-FI" sz="2600" b="1" dirty="0">
                <a:solidFill>
                  <a:schemeClr val="accent2"/>
                </a:solidFill>
                <a:latin typeface="Neue Haas Unica W1G" panose="020B0504030206020203" pitchFamily="34" charset="0"/>
              </a:rPr>
              <a:t>8/2025 – 8/2026</a:t>
            </a:r>
          </a:p>
        </p:txBody>
      </p:sp>
      <p:sp>
        <p:nvSpPr>
          <p:cNvPr id="6" name="TextBox 5">
            <a:extLst>
              <a:ext uri="{FF2B5EF4-FFF2-40B4-BE49-F238E27FC236}">
                <a16:creationId xmlns:a16="http://schemas.microsoft.com/office/drawing/2014/main" id="{4E3713CA-2F65-635D-23A6-845BDFFD0D81}"/>
              </a:ext>
            </a:extLst>
          </p:cNvPr>
          <p:cNvSpPr txBox="1"/>
          <p:nvPr/>
        </p:nvSpPr>
        <p:spPr>
          <a:xfrm>
            <a:off x="1169894" y="1524446"/>
            <a:ext cx="10058400" cy="276999"/>
          </a:xfrm>
          <a:prstGeom prst="rect">
            <a:avLst/>
          </a:prstGeom>
          <a:noFill/>
        </p:spPr>
        <p:txBody>
          <a:bodyPr wrap="square" rtlCol="0">
            <a:spAutoFit/>
          </a:bodyPr>
          <a:lstStyle/>
          <a:p>
            <a:r>
              <a:rPr lang="fi-FI" sz="1200" i="1" dirty="0">
                <a:solidFill>
                  <a:schemeClr val="accent1"/>
                </a:solidFill>
                <a:latin typeface="Neue Haas Unica W1G" panose="020B0504030206020203" pitchFamily="34" charset="0"/>
              </a:rPr>
              <a:t>Aikakausmedioiden </a:t>
            </a:r>
            <a:r>
              <a:rPr lang="fi-FI" sz="1200" i="1" dirty="0" err="1">
                <a:solidFill>
                  <a:schemeClr val="accent1"/>
                </a:solidFill>
                <a:latin typeface="Neue Haas Unica W1G" panose="020B0504030206020203" pitchFamily="34" charset="0"/>
              </a:rPr>
              <a:t>Threads</a:t>
            </a:r>
            <a:r>
              <a:rPr lang="fi-FI" sz="1200" i="1" dirty="0">
                <a:solidFill>
                  <a:schemeClr val="accent1"/>
                </a:solidFill>
                <a:latin typeface="Neue Haas Unica W1G" panose="020B0504030206020203" pitchFamily="34" charset="0"/>
              </a:rPr>
              <a:t>-tilien seuraajat. Päällekkäisyyksiä ei ole huomioitu. Kanava lisättiin seurantaan tammikuussa 2025.</a:t>
            </a:r>
          </a:p>
        </p:txBody>
      </p:sp>
      <p:graphicFrame>
        <p:nvGraphicFramePr>
          <p:cNvPr id="2" name="Chart 1">
            <a:extLst>
              <a:ext uri="{FF2B5EF4-FFF2-40B4-BE49-F238E27FC236}">
                <a16:creationId xmlns:a16="http://schemas.microsoft.com/office/drawing/2014/main" id="{BC26C281-649D-FF9A-B51E-508C0AC12942}"/>
              </a:ext>
            </a:extLst>
          </p:cNvPr>
          <p:cNvGraphicFramePr/>
          <p:nvPr>
            <p:extLst>
              <p:ext uri="{D42A27DB-BD31-4B8C-83A1-F6EECF244321}">
                <p14:modId xmlns:p14="http://schemas.microsoft.com/office/powerpoint/2010/main" val="2199521876"/>
              </p:ext>
            </p:extLst>
          </p:nvPr>
        </p:nvGraphicFramePr>
        <p:xfrm>
          <a:off x="712694" y="1875985"/>
          <a:ext cx="10515600" cy="43127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48052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4211F1-BC6F-244E-990C-EA5DDCFFA30A}"/>
              </a:ext>
            </a:extLst>
          </p:cNvPr>
          <p:cNvSpPr>
            <a:spLocks noGrp="1"/>
          </p:cNvSpPr>
          <p:nvPr>
            <p:ph type="title"/>
          </p:nvPr>
        </p:nvSpPr>
        <p:spPr/>
        <p:txBody>
          <a:bodyPr/>
          <a:lstStyle/>
          <a:p>
            <a:r>
              <a:rPr lang="fi-FI" dirty="0"/>
              <a:t>Somen suurimmat</a:t>
            </a:r>
          </a:p>
        </p:txBody>
      </p:sp>
    </p:spTree>
    <p:extLst>
      <p:ext uri="{BB962C8B-B14F-4D97-AF65-F5344CB8AC3E}">
        <p14:creationId xmlns:p14="http://schemas.microsoft.com/office/powerpoint/2010/main" val="2643403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38200" y="191889"/>
            <a:ext cx="10602912" cy="931517"/>
          </a:xfrm>
        </p:spPr>
        <p:txBody>
          <a:bodyPr anchor="ctr">
            <a:noAutofit/>
          </a:bodyPr>
          <a:lstStyle/>
          <a:p>
            <a:r>
              <a:rPr lang="fi-FI" sz="3000" dirty="0">
                <a:solidFill>
                  <a:schemeClr val="tx2"/>
                </a:solidFill>
              </a:rPr>
              <a:t>Eniten seuraajia </a:t>
            </a:r>
            <a:r>
              <a:rPr lang="fi-FI" sz="3000" u="sng" dirty="0">
                <a:solidFill>
                  <a:schemeClr val="tx2"/>
                </a:solidFill>
              </a:rPr>
              <a:t>kaikissa kanavissa</a:t>
            </a:r>
            <a:r>
              <a:rPr lang="fi-FI" sz="3000" dirty="0">
                <a:solidFill>
                  <a:schemeClr val="tx2"/>
                </a:solidFill>
              </a:rPr>
              <a:t> TOP 20 / elokuu 2026</a:t>
            </a:r>
          </a:p>
        </p:txBody>
      </p:sp>
      <p:graphicFrame>
        <p:nvGraphicFramePr>
          <p:cNvPr id="7" name="Table 7">
            <a:extLst>
              <a:ext uri="{FF2B5EF4-FFF2-40B4-BE49-F238E27FC236}">
                <a16:creationId xmlns:a16="http://schemas.microsoft.com/office/drawing/2014/main" id="{81418DE7-D61F-7041-819A-B3EDBDD89FED}"/>
              </a:ext>
            </a:extLst>
          </p:cNvPr>
          <p:cNvGraphicFramePr>
            <a:graphicFrameLocks noGrp="1"/>
          </p:cNvGraphicFramePr>
          <p:nvPr>
            <p:ph idx="10"/>
            <p:extLst>
              <p:ext uri="{D42A27DB-BD31-4B8C-83A1-F6EECF244321}">
                <p14:modId xmlns:p14="http://schemas.microsoft.com/office/powerpoint/2010/main" val="771658875"/>
              </p:ext>
            </p:extLst>
          </p:nvPr>
        </p:nvGraphicFramePr>
        <p:xfrm>
          <a:off x="1158466" y="1410790"/>
          <a:ext cx="4785132" cy="4536418"/>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817298">
                  <a:extLst>
                    <a:ext uri="{9D8B030D-6E8A-4147-A177-3AD203B41FA5}">
                      <a16:colId xmlns:a16="http://schemas.microsoft.com/office/drawing/2014/main" val="3107084423"/>
                    </a:ext>
                  </a:extLst>
                </a:gridCol>
                <a:gridCol w="109720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pPr lvl="0" algn="ctr">
                        <a:lnSpc>
                          <a:spcPct val="100000"/>
                        </a:lnSpc>
                      </a:pPr>
                      <a:endParaRPr lang="fi-FI" sz="150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06121">
                <a:tc>
                  <a:txBody>
                    <a:bodyPr/>
                    <a:lstStyle/>
                    <a:p>
                      <a:pPr algn="ctr" fontAlgn="b"/>
                      <a:r>
                        <a:rPr lang="fi-FI" sz="1500" u="none" strike="noStrike" noProof="0" dirty="0">
                          <a:solidFill>
                            <a:srgbClr val="002649"/>
                          </a:solidFill>
                          <a:effectLst/>
                          <a:latin typeface="Neue Haas Unica W1G" panose="020B0504030206020203" pitchFamily="34" charset="0"/>
                        </a:rPr>
                        <a:t>1.</a:t>
                      </a:r>
                      <a:endParaRPr lang="fi-FI" sz="1500" b="1"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280 384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06121">
                <a:tc>
                  <a:txBody>
                    <a:bodyPr/>
                    <a:lstStyle/>
                    <a:p>
                      <a:pPr algn="ctr" fontAlgn="b"/>
                      <a:r>
                        <a:rPr lang="fi-FI" sz="1500" u="none" strike="noStrike" noProof="0" dirty="0">
                          <a:solidFill>
                            <a:srgbClr val="002649"/>
                          </a:solidFill>
                          <a:effectLst/>
                          <a:latin typeface="Neue Haas Unica W1G" panose="020B0504030206020203" pitchFamily="34" charset="0"/>
                        </a:rPr>
                        <a:t>2.</a:t>
                      </a:r>
                      <a:endParaRPr lang="fi-FI" sz="1500" b="1"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Talouselämä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278 751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06121">
                <a:tc>
                  <a:txBody>
                    <a:bodyPr/>
                    <a:lstStyle/>
                    <a:p>
                      <a:pPr algn="ctr" fontAlgn="b"/>
                      <a:r>
                        <a:rPr lang="fi-FI" sz="1500" u="none" strike="noStrike" noProof="0" dirty="0">
                          <a:solidFill>
                            <a:srgbClr val="002649"/>
                          </a:solidFill>
                          <a:effectLst/>
                          <a:latin typeface="Neue Haas Unica W1G" panose="020B0504030206020203" pitchFamily="34" charset="0"/>
                        </a:rPr>
                        <a:t>3.</a:t>
                      </a:r>
                      <a:endParaRPr lang="fi-FI" sz="1500" b="1"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Suomen Luonto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278 204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41621">
                <a:tc>
                  <a:txBody>
                    <a:bodyPr/>
                    <a:lstStyle/>
                    <a:p>
                      <a:pPr algn="ctr" fontAlgn="b"/>
                      <a:r>
                        <a:rPr lang="fi-FI" sz="1500" u="none" strike="noStrike" noProof="0" dirty="0">
                          <a:solidFill>
                            <a:srgbClr val="002649"/>
                          </a:solidFill>
                          <a:effectLst/>
                          <a:latin typeface="Neue Haas Unica W1G" panose="020B0504030206020203" pitchFamily="34" charset="0"/>
                        </a:rPr>
                        <a:t>4.</a:t>
                      </a:r>
                      <a:endParaRPr lang="fi-FI" sz="1500" b="1"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Kotona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233 933</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06121">
                <a:tc>
                  <a:txBody>
                    <a:bodyPr/>
                    <a:lstStyle/>
                    <a:p>
                      <a:pPr algn="ctr" fontAlgn="b"/>
                      <a:r>
                        <a:rPr lang="fi-FI" sz="1500" u="none" strike="noStrike" noProof="0" dirty="0">
                          <a:solidFill>
                            <a:srgbClr val="002649"/>
                          </a:solidFill>
                          <a:effectLst/>
                          <a:latin typeface="Neue Haas Unica W1G" panose="020B0504030206020203" pitchFamily="34" charset="0"/>
                        </a:rPr>
                        <a:t>5.</a:t>
                      </a:r>
                      <a:endParaRPr lang="fi-FI" sz="1500" b="1"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219 963</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06121">
                <a:tc>
                  <a:txBody>
                    <a:bodyPr/>
                    <a:lstStyle/>
                    <a:p>
                      <a:pPr algn="ctr" fontAlgn="b"/>
                      <a:r>
                        <a:rPr lang="fi-FI" sz="1500" u="none" strike="noStrike" noProof="0" dirty="0">
                          <a:solidFill>
                            <a:srgbClr val="002649"/>
                          </a:solidFill>
                          <a:effectLst/>
                          <a:latin typeface="Neue Haas Unica W1G" panose="020B0504030206020203" pitchFamily="34" charset="0"/>
                        </a:rPr>
                        <a:t>6.</a:t>
                      </a:r>
                      <a:endParaRPr lang="fi-FI" sz="1500" b="0"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211 175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06121">
                <a:tc>
                  <a:txBody>
                    <a:bodyPr/>
                    <a:lstStyle/>
                    <a:p>
                      <a:pPr algn="ctr" fontAlgn="b"/>
                      <a:r>
                        <a:rPr lang="fi-FI" sz="1500" u="none" strike="noStrike" noProof="0" dirty="0">
                          <a:solidFill>
                            <a:srgbClr val="002649"/>
                          </a:solidFill>
                          <a:effectLst/>
                          <a:latin typeface="Neue Haas Unica W1G" panose="020B0504030206020203" pitchFamily="34" charset="0"/>
                        </a:rPr>
                        <a:t>7.</a:t>
                      </a:r>
                      <a:endParaRPr lang="fi-FI" sz="1500" b="0"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Kotiliesi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179 016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06121">
                <a:tc>
                  <a:txBody>
                    <a:bodyPr/>
                    <a:lstStyle/>
                    <a:p>
                      <a:pPr algn="ctr" fontAlgn="b"/>
                      <a:r>
                        <a:rPr lang="fi-FI" sz="1500" u="none" strike="noStrike" noProof="0" dirty="0">
                          <a:solidFill>
                            <a:srgbClr val="002649"/>
                          </a:solidFill>
                          <a:effectLst/>
                          <a:latin typeface="Neue Haas Unica W1G" panose="020B0504030206020203" pitchFamily="34" charset="0"/>
                        </a:rPr>
                        <a:t>8.</a:t>
                      </a:r>
                      <a:endParaRPr lang="fi-FI" sz="1500" b="0"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Aku Ankka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161 591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31829">
                <a:tc>
                  <a:txBody>
                    <a:bodyPr/>
                    <a:lstStyle/>
                    <a:p>
                      <a:pPr algn="ctr" fontAlgn="b"/>
                      <a:r>
                        <a:rPr lang="fi-FI" sz="1500" u="none" strike="noStrike" noProof="0" dirty="0">
                          <a:solidFill>
                            <a:srgbClr val="002649"/>
                          </a:solidFill>
                          <a:effectLst/>
                          <a:latin typeface="Neue Haas Unica W1G" panose="020B0504030206020203" pitchFamily="34" charset="0"/>
                        </a:rPr>
                        <a:t>9.</a:t>
                      </a:r>
                      <a:endParaRPr lang="fi-FI" sz="1500" b="0"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K-Ruoka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145 320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0612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Me Naiset</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130 694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graphicFrame>
        <p:nvGraphicFramePr>
          <p:cNvPr id="30" name="Table 7">
            <a:extLst>
              <a:ext uri="{FF2B5EF4-FFF2-40B4-BE49-F238E27FC236}">
                <a16:creationId xmlns:a16="http://schemas.microsoft.com/office/drawing/2014/main" id="{1D867BAA-8147-6C48-910E-613CF8C49CD4}"/>
              </a:ext>
            </a:extLst>
          </p:cNvPr>
          <p:cNvGraphicFramePr>
            <a:graphicFrameLocks/>
          </p:cNvGraphicFramePr>
          <p:nvPr>
            <p:extLst>
              <p:ext uri="{D42A27DB-BD31-4B8C-83A1-F6EECF244321}">
                <p14:modId xmlns:p14="http://schemas.microsoft.com/office/powerpoint/2010/main" val="3635131555"/>
              </p:ext>
            </p:extLst>
          </p:nvPr>
        </p:nvGraphicFramePr>
        <p:xfrm>
          <a:off x="6344421" y="1410790"/>
          <a:ext cx="4785132" cy="4516338"/>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817298">
                  <a:extLst>
                    <a:ext uri="{9D8B030D-6E8A-4147-A177-3AD203B41FA5}">
                      <a16:colId xmlns:a16="http://schemas.microsoft.com/office/drawing/2014/main" val="3107084423"/>
                    </a:ext>
                  </a:extLst>
                </a:gridCol>
                <a:gridCol w="109720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pPr lvl="0" algn="ctr">
                        <a:lnSpc>
                          <a:spcPct val="100000"/>
                        </a:lnSpc>
                      </a:pPr>
                      <a:endParaRPr lang="fi-FI" sz="1500" b="0" i="0" noProof="0" dirty="0">
                        <a:solidFill>
                          <a:schemeClr val="tx2"/>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a:t>
                      </a:r>
                      <a:r>
                        <a:rPr lang="fi-FI" sz="1500" b="0" i="0" noProof="0" dirty="0">
                          <a:solidFill>
                            <a:schemeClr val="tx2"/>
                          </a:solidFill>
                          <a:latin typeface="Neue Haas Unica W1G Medium" panose="020B0504030206020203" pitchFamily="34" charset="0"/>
                        </a:rPr>
                        <a:t>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i="0" noProof="0" dirty="0">
                        <a:solidFill>
                          <a:schemeClr val="tx2"/>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11685">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Soppa365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118 065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11685">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Maku</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111 727</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11685">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Kotivinkki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103 341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11685">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Kodin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102 866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11685">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Anna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92 412</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11685">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Tekniikan Maailma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84 852</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397173">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Avotakka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82 376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11685">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Viherpiha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81 528</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11685">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Koti ja keittiö</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73 522</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11685">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20.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Unelmien Talo&amp;Koti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73 089</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sp>
        <p:nvSpPr>
          <p:cNvPr id="33" name="TextBox 32">
            <a:extLst>
              <a:ext uri="{FF2B5EF4-FFF2-40B4-BE49-F238E27FC236}">
                <a16:creationId xmlns:a16="http://schemas.microsoft.com/office/drawing/2014/main" id="{F5B24F3D-B5B1-A749-8400-B6B0C1FB02AB}"/>
              </a:ext>
            </a:extLst>
          </p:cNvPr>
          <p:cNvSpPr txBox="1"/>
          <p:nvPr/>
        </p:nvSpPr>
        <p:spPr>
          <a:xfrm>
            <a:off x="3147444" y="6266001"/>
            <a:ext cx="5897112" cy="400110"/>
          </a:xfrm>
          <a:prstGeom prst="rect">
            <a:avLst/>
          </a:prstGeom>
          <a:noFill/>
        </p:spPr>
        <p:txBody>
          <a:bodyPr wrap="square" rtlCol="0">
            <a:spAutoFit/>
          </a:bodyPr>
          <a:lstStyle/>
          <a:p>
            <a:pPr algn="ctr"/>
            <a:r>
              <a:rPr lang="fi-FI" sz="1000" dirty="0">
                <a:solidFill>
                  <a:schemeClr val="accent1"/>
                </a:solidFill>
                <a:latin typeface="Neue Haas Unica W1G" panose="020B0504030206020203" pitchFamily="34" charset="0"/>
              </a:rPr>
              <a:t>Kaikkien seurattujen medioiden seuraajat ja tilaajat Facebookissa, Instagramissa, X:ssä, YouTubessa, TikTokissa, Threadsissa ja LinkedInissa. Päällekkäisyyksiä ei ole huomioitu.</a:t>
            </a:r>
          </a:p>
        </p:txBody>
      </p:sp>
    </p:spTree>
    <p:extLst>
      <p:ext uri="{BB962C8B-B14F-4D97-AF65-F5344CB8AC3E}">
        <p14:creationId xmlns:p14="http://schemas.microsoft.com/office/powerpoint/2010/main" val="1746007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seuraajia </a:t>
            </a:r>
            <a:r>
              <a:rPr lang="fi-FI" sz="3000" u="sng" dirty="0">
                <a:solidFill>
                  <a:schemeClr val="accent1"/>
                </a:solidFill>
              </a:rPr>
              <a:t>Facebookissa</a:t>
            </a:r>
            <a:r>
              <a:rPr lang="fi-FI" sz="3000" dirty="0">
                <a:solidFill>
                  <a:schemeClr val="accent1"/>
                </a:solidFill>
              </a:rPr>
              <a:t> TOP 20 / elokuu 2026</a:t>
            </a:r>
          </a:p>
        </p:txBody>
      </p:sp>
      <p:graphicFrame>
        <p:nvGraphicFramePr>
          <p:cNvPr id="7" name="Table 7">
            <a:extLst>
              <a:ext uri="{FF2B5EF4-FFF2-40B4-BE49-F238E27FC236}">
                <a16:creationId xmlns:a16="http://schemas.microsoft.com/office/drawing/2014/main" id="{81418DE7-D61F-7041-819A-B3EDBDD89FED}"/>
              </a:ext>
            </a:extLst>
          </p:cNvPr>
          <p:cNvGraphicFramePr>
            <a:graphicFrameLocks noGrp="1"/>
          </p:cNvGraphicFramePr>
          <p:nvPr>
            <p:ph idx="10"/>
            <p:extLst>
              <p:ext uri="{D42A27DB-BD31-4B8C-83A1-F6EECF244321}">
                <p14:modId xmlns:p14="http://schemas.microsoft.com/office/powerpoint/2010/main" val="972589124"/>
              </p:ext>
            </p:extLst>
          </p:nvPr>
        </p:nvGraphicFramePr>
        <p:xfrm>
          <a:off x="1158466" y="1410790"/>
          <a:ext cx="4785132" cy="4579527"/>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817298">
                  <a:extLst>
                    <a:ext uri="{9D8B030D-6E8A-4147-A177-3AD203B41FA5}">
                      <a16:colId xmlns:a16="http://schemas.microsoft.com/office/drawing/2014/main" val="3107084423"/>
                    </a:ext>
                  </a:extLst>
                </a:gridCol>
                <a:gridCol w="109720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3">
                  <a:txBody>
                    <a:bodyPr/>
                    <a:lstStyle/>
                    <a:p>
                      <a:pPr algn="r">
                        <a:lnSpc>
                          <a:spcPct val="100000"/>
                        </a:lnSpc>
                      </a:pPr>
                      <a:r>
                        <a:rPr lang="fi-FI" sz="1500" b="0" i="0" noProof="0" dirty="0">
                          <a:solidFill>
                            <a:schemeClr val="bg1"/>
                          </a:solidFill>
                          <a:latin typeface="Neue Haas Unica W1G Medium" panose="020B0504030206020203" pitchFamily="34" charset="0"/>
                        </a:rPr>
                        <a:t>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04442">
                <a:tc>
                  <a:txBody>
                    <a:bodyPr/>
                    <a:lstStyle/>
                    <a:p>
                      <a:pPr algn="ctr" fontAlgn="b"/>
                      <a:r>
                        <a:rPr lang="fi-FI" sz="1500" u="none" strike="noStrike" noProof="0" dirty="0">
                          <a:solidFill>
                            <a:srgbClr val="002649"/>
                          </a:solidFill>
                          <a:effectLst/>
                          <a:latin typeface="Neue Haas Unica W1G" panose="020B0504030206020203" pitchFamily="34" charset="0"/>
                        </a:rPr>
                        <a:t>1.</a:t>
                      </a:r>
                      <a:endParaRPr lang="fi-FI" sz="1500" b="1"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Aku Ankka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130 000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04442">
                <a:tc>
                  <a:txBody>
                    <a:bodyPr/>
                    <a:lstStyle/>
                    <a:p>
                      <a:pPr algn="ctr" fontAlgn="b"/>
                      <a:r>
                        <a:rPr lang="fi-FI" sz="1500" u="none" strike="noStrike" noProof="0" dirty="0">
                          <a:solidFill>
                            <a:srgbClr val="002649"/>
                          </a:solidFill>
                          <a:effectLst/>
                          <a:latin typeface="Neue Haas Unica W1G" panose="020B0504030206020203" pitchFamily="34" charset="0"/>
                        </a:rPr>
                        <a:t>2.</a:t>
                      </a:r>
                      <a:endParaRPr lang="fi-FI" sz="1500" b="1"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Luonto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119 000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04442">
                <a:tc>
                  <a:txBody>
                    <a:bodyPr/>
                    <a:lstStyle/>
                    <a:p>
                      <a:pPr algn="ctr" fontAlgn="b"/>
                      <a:r>
                        <a:rPr lang="fi-FI" sz="1500" u="none" strike="noStrike" noProof="0" dirty="0">
                          <a:solidFill>
                            <a:srgbClr val="002649"/>
                          </a:solidFill>
                          <a:effectLst/>
                          <a:latin typeface="Neue Haas Unica W1G" panose="020B0504030206020203" pitchFamily="34" charset="0"/>
                        </a:rPr>
                        <a:t>3.</a:t>
                      </a:r>
                      <a:endParaRPr lang="fi-FI" sz="1500" b="1"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Kotona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117 000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04442">
                <a:tc>
                  <a:txBody>
                    <a:bodyPr/>
                    <a:lstStyle/>
                    <a:p>
                      <a:pPr algn="ctr" fontAlgn="b"/>
                      <a:r>
                        <a:rPr lang="fi-FI" sz="1500" u="none" strike="noStrike" noProof="0" dirty="0">
                          <a:solidFill>
                            <a:srgbClr val="002649"/>
                          </a:solidFill>
                          <a:effectLst/>
                          <a:latin typeface="Neue Haas Unica W1G" panose="020B0504030206020203" pitchFamily="34" charset="0"/>
                        </a:rPr>
                        <a:t>4.</a:t>
                      </a:r>
                      <a:endParaRPr lang="fi-FI" sz="1500" b="1"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117 000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04442">
                <a:tc>
                  <a:txBody>
                    <a:bodyPr/>
                    <a:lstStyle/>
                    <a:p>
                      <a:pPr algn="ctr" fontAlgn="b"/>
                      <a:r>
                        <a:rPr lang="fi-FI" sz="1500" u="none" strike="noStrike" noProof="0" dirty="0">
                          <a:solidFill>
                            <a:srgbClr val="002649"/>
                          </a:solidFill>
                          <a:effectLst/>
                          <a:latin typeface="Neue Haas Unica W1G" panose="020B0504030206020203" pitchFamily="34" charset="0"/>
                        </a:rPr>
                        <a:t>5.</a:t>
                      </a:r>
                      <a:endParaRPr lang="fi-FI" sz="1500" b="1"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115 000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04442">
                <a:tc>
                  <a:txBody>
                    <a:bodyPr/>
                    <a:lstStyle/>
                    <a:p>
                      <a:pPr algn="ctr" fontAlgn="b"/>
                      <a:r>
                        <a:rPr lang="fi-FI" sz="1500" u="none" strike="noStrike" noProof="0" dirty="0">
                          <a:solidFill>
                            <a:srgbClr val="002649"/>
                          </a:solidFill>
                          <a:effectLst/>
                          <a:latin typeface="Neue Haas Unica W1G" panose="020B0504030206020203" pitchFamily="34" charset="0"/>
                        </a:rPr>
                        <a:t>6.</a:t>
                      </a:r>
                      <a:endParaRPr lang="fi-FI" sz="1500" b="0"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Kotiliesi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98 000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04442">
                <a:tc>
                  <a:txBody>
                    <a:bodyPr/>
                    <a:lstStyle/>
                    <a:p>
                      <a:pPr algn="ctr" fontAlgn="b"/>
                      <a:r>
                        <a:rPr lang="fi-FI" sz="1500" u="none" strike="noStrike" noProof="0" dirty="0">
                          <a:solidFill>
                            <a:srgbClr val="002649"/>
                          </a:solidFill>
                          <a:effectLst/>
                          <a:latin typeface="Neue Haas Unica W1G" panose="020B0504030206020203" pitchFamily="34" charset="0"/>
                        </a:rPr>
                        <a:t>7.</a:t>
                      </a:r>
                      <a:endParaRPr lang="fi-FI" sz="1500" b="0"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Kodin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66 000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04442">
                <a:tc>
                  <a:txBody>
                    <a:bodyPr/>
                    <a:lstStyle/>
                    <a:p>
                      <a:pPr algn="ctr" fontAlgn="b"/>
                      <a:r>
                        <a:rPr lang="fi-FI" sz="1500" u="none" strike="noStrike" noProof="0" dirty="0">
                          <a:solidFill>
                            <a:srgbClr val="002649"/>
                          </a:solidFill>
                          <a:effectLst/>
                          <a:latin typeface="Neue Haas Unica W1G" panose="020B0504030206020203" pitchFamily="34" charset="0"/>
                        </a:rPr>
                        <a:t>8.</a:t>
                      </a:r>
                      <a:endParaRPr lang="fi-FI" sz="1500" b="0"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Anna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60 000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04442">
                <a:tc>
                  <a:txBody>
                    <a:bodyPr/>
                    <a:lstStyle/>
                    <a:p>
                      <a:pPr algn="ctr" fontAlgn="b"/>
                      <a:r>
                        <a:rPr lang="fi-FI" sz="1500" u="none" strike="noStrike" noProof="0" dirty="0">
                          <a:solidFill>
                            <a:srgbClr val="002649"/>
                          </a:solidFill>
                          <a:effectLst/>
                          <a:latin typeface="Neue Haas Unica W1G" panose="020B0504030206020203" pitchFamily="34" charset="0"/>
                        </a:rPr>
                        <a:t>9.</a:t>
                      </a:r>
                      <a:endParaRPr lang="fi-FI" sz="1500" b="0" i="0" u="none" strike="noStrike" noProof="0" dirty="0">
                        <a:solidFill>
                          <a:srgbClr val="002649"/>
                        </a:solidFill>
                        <a:effectLst/>
                        <a:latin typeface="Neue Haas Unica W1G" panose="020B0504030206020203" pitchFamily="34" charset="0"/>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Tieteen Kuvalehti Historia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59 000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63266">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Me Naiset</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57 000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graphicFrame>
        <p:nvGraphicFramePr>
          <p:cNvPr id="30" name="Table 7">
            <a:extLst>
              <a:ext uri="{FF2B5EF4-FFF2-40B4-BE49-F238E27FC236}">
                <a16:creationId xmlns:a16="http://schemas.microsoft.com/office/drawing/2014/main" id="{1D867BAA-8147-6C48-910E-613CF8C49CD4}"/>
              </a:ext>
            </a:extLst>
          </p:cNvPr>
          <p:cNvGraphicFramePr>
            <a:graphicFrameLocks/>
          </p:cNvGraphicFramePr>
          <p:nvPr>
            <p:extLst>
              <p:ext uri="{D42A27DB-BD31-4B8C-83A1-F6EECF244321}">
                <p14:modId xmlns:p14="http://schemas.microsoft.com/office/powerpoint/2010/main" val="1858255478"/>
              </p:ext>
            </p:extLst>
          </p:nvPr>
        </p:nvGraphicFramePr>
        <p:xfrm>
          <a:off x="6344421" y="1410790"/>
          <a:ext cx="4785132" cy="4579523"/>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817298">
                  <a:extLst>
                    <a:ext uri="{9D8B030D-6E8A-4147-A177-3AD203B41FA5}">
                      <a16:colId xmlns:a16="http://schemas.microsoft.com/office/drawing/2014/main" val="3107084423"/>
                    </a:ext>
                  </a:extLst>
                </a:gridCol>
                <a:gridCol w="109720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9913">
                <a:tc gridSpan="3">
                  <a:txBody>
                    <a:bodyPr/>
                    <a:lstStyle/>
                    <a:p>
                      <a:pPr algn="r">
                        <a:lnSpc>
                          <a:spcPct val="100000"/>
                        </a:lnSpc>
                      </a:pPr>
                      <a:r>
                        <a:rPr lang="fi-FI" sz="1500" b="0" i="0" noProof="0" dirty="0">
                          <a:solidFill>
                            <a:schemeClr val="bg1"/>
                          </a:solidFill>
                          <a:latin typeface="Neue Haas Unica W1G Medium" panose="020B0504030206020203" pitchFamily="34" charset="0"/>
                        </a:rPr>
                        <a:t>seuraajia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seuraajia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i="0" noProof="0" dirty="0">
                        <a:solidFill>
                          <a:schemeClr val="bg1"/>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1596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Tieteen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57 000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1596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Tekniikan Maailma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55 000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1596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Suomen Sotilas</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54 000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↓1</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1596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Kotivinkki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53 000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1596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Soppa365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51 000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1596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51 000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1596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Talouselämä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51 000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1596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K-Ruoka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50 000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1596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Tehy-lehti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46 000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1596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20.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Maku</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45 000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970008257"/>
                  </a:ext>
                </a:extLst>
              </a:tr>
            </a:tbl>
          </a:graphicData>
        </a:graphic>
      </p:graphicFrame>
    </p:spTree>
    <p:extLst>
      <p:ext uri="{BB962C8B-B14F-4D97-AF65-F5344CB8AC3E}">
        <p14:creationId xmlns:p14="http://schemas.microsoft.com/office/powerpoint/2010/main" val="579804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seuraajia </a:t>
            </a:r>
            <a:r>
              <a:rPr lang="fi-FI" sz="3000" u="sng" dirty="0">
                <a:solidFill>
                  <a:schemeClr val="accent1"/>
                </a:solidFill>
              </a:rPr>
              <a:t>Instagramissa</a:t>
            </a:r>
            <a:r>
              <a:rPr lang="fi-FI" sz="3000" dirty="0">
                <a:solidFill>
                  <a:schemeClr val="accent1"/>
                </a:solidFill>
              </a:rPr>
              <a:t> TOP 20 / elokuu 2026</a:t>
            </a:r>
          </a:p>
        </p:txBody>
      </p:sp>
      <p:graphicFrame>
        <p:nvGraphicFramePr>
          <p:cNvPr id="7" name="Table 7">
            <a:extLst>
              <a:ext uri="{FF2B5EF4-FFF2-40B4-BE49-F238E27FC236}">
                <a16:creationId xmlns:a16="http://schemas.microsoft.com/office/drawing/2014/main" id="{81418DE7-D61F-7041-819A-B3EDBDD89FED}"/>
              </a:ext>
            </a:extLst>
          </p:cNvPr>
          <p:cNvGraphicFramePr>
            <a:graphicFrameLocks noGrp="1"/>
          </p:cNvGraphicFramePr>
          <p:nvPr>
            <p:ph idx="10"/>
            <p:extLst>
              <p:ext uri="{D42A27DB-BD31-4B8C-83A1-F6EECF244321}">
                <p14:modId xmlns:p14="http://schemas.microsoft.com/office/powerpoint/2010/main" val="1425163225"/>
              </p:ext>
            </p:extLst>
          </p:nvPr>
        </p:nvGraphicFramePr>
        <p:xfrm>
          <a:off x="1158466" y="1410789"/>
          <a:ext cx="4785132" cy="4519520"/>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817298">
                  <a:extLst>
                    <a:ext uri="{9D8B030D-6E8A-4147-A177-3AD203B41FA5}">
                      <a16:colId xmlns:a16="http://schemas.microsoft.com/office/drawing/2014/main" val="3107084423"/>
                    </a:ext>
                  </a:extLst>
                </a:gridCol>
                <a:gridCol w="109720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pPr lvl="0" algn="ctr">
                        <a:lnSpc>
                          <a:spcPct val="100000"/>
                        </a:lnSpc>
                      </a:pPr>
                      <a:endParaRPr lang="fi-FI" sz="150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1055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Luonto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134 215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1055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Kotona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93 299</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1055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82 710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1055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K-Ruoka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79 420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1055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Me Naiset</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67 375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1055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Soppa365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67 065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1055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Maku</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58 114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1055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Avotakka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53 724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1055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Kotiliesi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53 116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1055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Koti ja keittiö</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47 522</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graphicFrame>
        <p:nvGraphicFramePr>
          <p:cNvPr id="30" name="Table 7">
            <a:extLst>
              <a:ext uri="{FF2B5EF4-FFF2-40B4-BE49-F238E27FC236}">
                <a16:creationId xmlns:a16="http://schemas.microsoft.com/office/drawing/2014/main" id="{1D867BAA-8147-6C48-910E-613CF8C49CD4}"/>
              </a:ext>
            </a:extLst>
          </p:cNvPr>
          <p:cNvGraphicFramePr>
            <a:graphicFrameLocks/>
          </p:cNvGraphicFramePr>
          <p:nvPr>
            <p:extLst>
              <p:ext uri="{D42A27DB-BD31-4B8C-83A1-F6EECF244321}">
                <p14:modId xmlns:p14="http://schemas.microsoft.com/office/powerpoint/2010/main" val="4051359185"/>
              </p:ext>
            </p:extLst>
          </p:nvPr>
        </p:nvGraphicFramePr>
        <p:xfrm>
          <a:off x="6344421" y="1410790"/>
          <a:ext cx="4785132" cy="4519520"/>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817298">
                  <a:extLst>
                    <a:ext uri="{9D8B030D-6E8A-4147-A177-3AD203B41FA5}">
                      <a16:colId xmlns:a16="http://schemas.microsoft.com/office/drawing/2014/main" val="3107084423"/>
                    </a:ext>
                  </a:extLst>
                </a:gridCol>
                <a:gridCol w="109720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pPr lvl="0" algn="ctr">
                        <a:lnSpc>
                          <a:spcPct val="100000"/>
                        </a:lnSpc>
                      </a:pPr>
                      <a:endParaRPr lang="fi-FI" sz="1500" b="0" i="0" noProof="0" dirty="0">
                        <a:solidFill>
                          <a:schemeClr val="bg1"/>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i="0" noProof="0" dirty="0">
                        <a:solidFill>
                          <a:schemeClr val="bg1"/>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1055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Viherpiha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45 528</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1055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Glorian ruoka &amp; viini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44 078</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1055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43 734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a:t>
                      </a:r>
                      <a:r>
                        <a:rPr lang="fi-FI" sz="1500" b="0" i="0" u="none" strike="noStrike" kern="1200" dirty="0">
                          <a:solidFill>
                            <a:srgbClr val="002649"/>
                          </a:solidFill>
                          <a:effectLst/>
                          <a:latin typeface="Neue Haas Unica W1G Medium" panose="020B0604030206020203" pitchFamily="34" charset="0"/>
                          <a:ea typeface="+mn-ea"/>
                          <a:cs typeface="+mn-cs"/>
                        </a:rPr>
                        <a:t>2</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1055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Kotivinkki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43 725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↓1</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1055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Unelmien </a:t>
                      </a:r>
                      <a:r>
                        <a:rPr lang="fi-FI" sz="1500" b="0" i="0" u="none" strike="noStrike" dirty="0" err="1">
                          <a:solidFill>
                            <a:srgbClr val="002649"/>
                          </a:solidFill>
                          <a:effectLst/>
                          <a:latin typeface="Neue Haas Unica W1G" panose="020B0504030206020203" pitchFamily="34" charset="0"/>
                        </a:rPr>
                        <a:t>Talo&amp;Koti</a:t>
                      </a:r>
                      <a:endParaRPr lang="fi-FI" sz="1500" b="0" i="0" u="none" strike="noStrike" dirty="0">
                        <a:solidFill>
                          <a:srgbClr val="002649"/>
                        </a:solidFill>
                        <a:effectLst/>
                        <a:latin typeface="Neue Haas Unica W1G" panose="020B05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43 089</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↓1</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1055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Kodin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36 866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1055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Glorian Koti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36 636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1055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TAUKO Magazine</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33 794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a:t>
                      </a:r>
                      <a:r>
                        <a:rPr lang="fi-FI" sz="1500" b="0" i="0" u="none" strike="noStrike" kern="1200" dirty="0">
                          <a:solidFill>
                            <a:srgbClr val="002649"/>
                          </a:solidFill>
                          <a:effectLst/>
                          <a:latin typeface="Neue Haas Unica W1G Medium" panose="020B0604030206020203" pitchFamily="34" charset="0"/>
                          <a:ea typeface="+mn-ea"/>
                          <a:cs typeface="+mn-cs"/>
                        </a:rPr>
                        <a:t>1</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1055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Meidän Mökki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33 594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kern="1200" dirty="0">
                          <a:solidFill>
                            <a:srgbClr val="002649"/>
                          </a:solidFill>
                          <a:effectLst/>
                          <a:latin typeface="Neue Haas Unica W1G Medium" panose="020B0504030206020203" pitchFamily="34" charset="0"/>
                          <a:ea typeface="+mn-ea"/>
                          <a:cs typeface="+mn-cs"/>
                        </a:rPr>
                        <a:t>↓1</a:t>
                      </a:r>
                      <a:endParaRPr lang="fi-FI" sz="1500" b="0" i="0" u="none" strike="noStrike" dirty="0">
                        <a:solidFill>
                          <a:srgbClr val="002649"/>
                        </a:solidFill>
                        <a:effectLst/>
                        <a:latin typeface="Neue Haas Unica W1G Medium" panose="020B06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1055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20.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Aku Ankka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31 591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spTree>
    <p:extLst>
      <p:ext uri="{BB962C8B-B14F-4D97-AF65-F5344CB8AC3E}">
        <p14:creationId xmlns:p14="http://schemas.microsoft.com/office/powerpoint/2010/main" val="460704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seuraajia </a:t>
            </a:r>
            <a:r>
              <a:rPr lang="fi-FI" sz="3000" u="sng" dirty="0">
                <a:solidFill>
                  <a:schemeClr val="accent1"/>
                </a:solidFill>
              </a:rPr>
              <a:t>X:ssä</a:t>
            </a:r>
            <a:r>
              <a:rPr lang="fi-FI" sz="3000" dirty="0">
                <a:solidFill>
                  <a:schemeClr val="accent1"/>
                </a:solidFill>
              </a:rPr>
              <a:t> TOP 20 / elokuu 2026</a:t>
            </a:r>
          </a:p>
        </p:txBody>
      </p:sp>
      <p:graphicFrame>
        <p:nvGraphicFramePr>
          <p:cNvPr id="7" name="Table 7">
            <a:extLst>
              <a:ext uri="{FF2B5EF4-FFF2-40B4-BE49-F238E27FC236}">
                <a16:creationId xmlns:a16="http://schemas.microsoft.com/office/drawing/2014/main" id="{81418DE7-D61F-7041-819A-B3EDBDD89FED}"/>
              </a:ext>
            </a:extLst>
          </p:cNvPr>
          <p:cNvGraphicFramePr>
            <a:graphicFrameLocks noGrp="1"/>
          </p:cNvGraphicFramePr>
          <p:nvPr>
            <p:ph idx="10"/>
            <p:extLst>
              <p:ext uri="{D42A27DB-BD31-4B8C-83A1-F6EECF244321}">
                <p14:modId xmlns:p14="http://schemas.microsoft.com/office/powerpoint/2010/main" val="890439729"/>
              </p:ext>
            </p:extLst>
          </p:nvPr>
        </p:nvGraphicFramePr>
        <p:xfrm>
          <a:off x="1158466" y="1410789"/>
          <a:ext cx="4785132" cy="4519520"/>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817298">
                  <a:extLst>
                    <a:ext uri="{9D8B030D-6E8A-4147-A177-3AD203B41FA5}">
                      <a16:colId xmlns:a16="http://schemas.microsoft.com/office/drawing/2014/main" val="3107084423"/>
                    </a:ext>
                  </a:extLst>
                </a:gridCol>
                <a:gridCol w="109720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pPr lvl="0" algn="ctr">
                        <a:lnSpc>
                          <a:spcPct val="100000"/>
                        </a:lnSpc>
                      </a:pPr>
                      <a:endParaRPr lang="fi-FI" sz="150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1055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Talouselämä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170 056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1055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Suomen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130 479</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1055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41 984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1055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Mikrobitti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16 460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1055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Suomen Lääkärilehti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12 254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1055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Arvopaperi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11 593</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1055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Tivi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10 161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1055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Demokraatti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8 956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1055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Tekniikka &amp; Talous</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7 814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1055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Potilaan Lääkärilehti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7 073</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graphicFrame>
        <p:nvGraphicFramePr>
          <p:cNvPr id="30" name="Table 7">
            <a:extLst>
              <a:ext uri="{FF2B5EF4-FFF2-40B4-BE49-F238E27FC236}">
                <a16:creationId xmlns:a16="http://schemas.microsoft.com/office/drawing/2014/main" id="{1D867BAA-8147-6C48-910E-613CF8C49CD4}"/>
              </a:ext>
            </a:extLst>
          </p:cNvPr>
          <p:cNvGraphicFramePr>
            <a:graphicFrameLocks/>
          </p:cNvGraphicFramePr>
          <p:nvPr>
            <p:extLst>
              <p:ext uri="{D42A27DB-BD31-4B8C-83A1-F6EECF244321}">
                <p14:modId xmlns:p14="http://schemas.microsoft.com/office/powerpoint/2010/main" val="440753037"/>
              </p:ext>
            </p:extLst>
          </p:nvPr>
        </p:nvGraphicFramePr>
        <p:xfrm>
          <a:off x="6344421" y="1410790"/>
          <a:ext cx="4785132" cy="4585780"/>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817298">
                  <a:extLst>
                    <a:ext uri="{9D8B030D-6E8A-4147-A177-3AD203B41FA5}">
                      <a16:colId xmlns:a16="http://schemas.microsoft.com/office/drawing/2014/main" val="3107084423"/>
                    </a:ext>
                  </a:extLst>
                </a:gridCol>
                <a:gridCol w="109720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pPr lvl="0" algn="ctr">
                        <a:lnSpc>
                          <a:spcPct val="100000"/>
                        </a:lnSpc>
                      </a:pPr>
                      <a:endParaRPr lang="fi-FI" sz="1500" b="0" i="0" noProof="0" dirty="0">
                        <a:solidFill>
                          <a:schemeClr val="bg1"/>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i="0" noProof="0" dirty="0">
                        <a:solidFill>
                          <a:schemeClr val="bg1"/>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05508">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Kuntalehti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5 956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05508">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Taloustaito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5 793</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05508">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Ylioppilaslehti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5 211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05508">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Sotilas</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5 139</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05508">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Reserviläinen</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4 859</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05508">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Sairaanhoitaja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3 943</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05508">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Kiinteistölehti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3 576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05508">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Mondo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3 397</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05508">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Kotimaa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3 394</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6099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20.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Metsälehti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3 116</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spTree>
    <p:extLst>
      <p:ext uri="{BB962C8B-B14F-4D97-AF65-F5344CB8AC3E}">
        <p14:creationId xmlns:p14="http://schemas.microsoft.com/office/powerpoint/2010/main" val="4234099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17C68-23B2-3347-A8BE-864A153CFC40}"/>
              </a:ext>
            </a:extLst>
          </p:cNvPr>
          <p:cNvSpPr>
            <a:spLocks noGrp="1"/>
          </p:cNvSpPr>
          <p:nvPr>
            <p:ph type="title"/>
          </p:nvPr>
        </p:nvSpPr>
        <p:spPr>
          <a:xfrm>
            <a:off x="825503" y="1015261"/>
            <a:ext cx="4799012" cy="1231900"/>
          </a:xfrm>
        </p:spPr>
        <p:txBody>
          <a:bodyPr>
            <a:noAutofit/>
          </a:bodyPr>
          <a:lstStyle/>
          <a:p>
            <a:r>
              <a:rPr lang="fi-FI" sz="3200" dirty="0"/>
              <a:t>Seiska vahvisti asemaansa somen suurimpana</a:t>
            </a:r>
            <a:endParaRPr lang="en-FI" sz="3200" dirty="0"/>
          </a:p>
        </p:txBody>
      </p:sp>
      <p:sp>
        <p:nvSpPr>
          <p:cNvPr id="5" name="Content Placeholder 3">
            <a:extLst>
              <a:ext uri="{FF2B5EF4-FFF2-40B4-BE49-F238E27FC236}">
                <a16:creationId xmlns:a16="http://schemas.microsoft.com/office/drawing/2014/main" id="{389698F5-380D-5EB9-2A71-FAF5B246EF2C}"/>
              </a:ext>
            </a:extLst>
          </p:cNvPr>
          <p:cNvSpPr>
            <a:spLocks noGrp="1"/>
          </p:cNvSpPr>
          <p:nvPr>
            <p:ph idx="10"/>
          </p:nvPr>
        </p:nvSpPr>
        <p:spPr>
          <a:xfrm>
            <a:off x="612912" y="2247161"/>
            <a:ext cx="5350566" cy="3805127"/>
          </a:xfrm>
        </p:spPr>
        <p:txBody>
          <a:bodyPr anchor="ctr">
            <a:noAutofit/>
          </a:bodyPr>
          <a:lstStyle/>
          <a:p>
            <a:pPr fontAlgn="b"/>
            <a:r>
              <a:rPr lang="fi-FI" sz="1400" dirty="0"/>
              <a:t>Aikakausmedioilla oli elokuussa yhteensä 5 561 028 seuraajaa kaikissa kanavissa (bruttoluku).</a:t>
            </a:r>
          </a:p>
          <a:p>
            <a:pPr fontAlgn="b"/>
            <a:r>
              <a:rPr lang="fi-FI" sz="1400" dirty="0"/>
              <a:t>Uusia seuraajia saatiin elokuussa 23 467. </a:t>
            </a:r>
          </a:p>
          <a:p>
            <a:pPr fontAlgn="b"/>
            <a:r>
              <a:rPr lang="fi-FI" sz="1400" dirty="0"/>
              <a:t>Seuraajamäärä kasvoi kaikissa kanavissa X:ää lukuun ottamatta. Eniten uusia seuraajia tuli Instagramista.</a:t>
            </a:r>
          </a:p>
          <a:p>
            <a:pPr fontAlgn="b"/>
            <a:r>
              <a:rPr lang="fi-FI" sz="1400" dirty="0"/>
              <a:t>Seiska oli elokuun suurin kasvaja (+2 422) ja vahvisti asemaansa somen suurimpana </a:t>
            </a:r>
            <a:r>
              <a:rPr lang="fi-FI" sz="1400" dirty="0" err="1"/>
              <a:t>aikkarina</a:t>
            </a:r>
            <a:r>
              <a:rPr lang="fi-FI" sz="1400" dirty="0"/>
              <a:t>. Toiseksi eniten uusia seuraajia sai Suomen Luonto (+1 766) ja kolmanneksi eniten Maailman Kuvalehti (+1 563). </a:t>
            </a:r>
          </a:p>
          <a:p>
            <a:pPr fontAlgn="b"/>
            <a:r>
              <a:rPr lang="fi-FI" sz="1400" dirty="0"/>
              <a:t>Yhdellä </a:t>
            </a:r>
            <a:r>
              <a:rPr lang="fi-FI" sz="1400" dirty="0" err="1"/>
              <a:t>aikakausmedialla</a:t>
            </a:r>
            <a:r>
              <a:rPr lang="fi-FI" sz="1400" dirty="0"/>
              <a:t> oli somessa keskimäärin 31 980 seuraajaa.</a:t>
            </a:r>
          </a:p>
        </p:txBody>
      </p:sp>
      <p:pic>
        <p:nvPicPr>
          <p:cNvPr id="6" name="Picture Placeholder 5">
            <a:extLst>
              <a:ext uri="{FF2B5EF4-FFF2-40B4-BE49-F238E27FC236}">
                <a16:creationId xmlns:a16="http://schemas.microsoft.com/office/drawing/2014/main" id="{1733C15D-6A33-6D10-F728-2FCE320F4319}"/>
              </a:ext>
            </a:extLst>
          </p:cNvPr>
          <p:cNvPicPr>
            <a:picLocks noGrp="1" noChangeAspect="1"/>
          </p:cNvPicPr>
          <p:nvPr>
            <p:ph type="pic" idx="1"/>
          </p:nvPr>
        </p:nvPicPr>
        <p:blipFill>
          <a:blip r:embed="rId3"/>
          <a:srcRect l="22593" r="22593"/>
          <a:stretch/>
        </p:blipFill>
        <p:spPr>
          <a:xfrm>
            <a:off x="6553202" y="0"/>
            <a:ext cx="5638798" cy="6858000"/>
          </a:xfrm>
          <a:prstGeom prst="rect">
            <a:avLst/>
          </a:prstGeom>
        </p:spPr>
      </p:pic>
      <p:pic>
        <p:nvPicPr>
          <p:cNvPr id="8" name="Picture 7">
            <a:extLst>
              <a:ext uri="{FF2B5EF4-FFF2-40B4-BE49-F238E27FC236}">
                <a16:creationId xmlns:a16="http://schemas.microsoft.com/office/drawing/2014/main" id="{8EC656D5-E350-F444-90BD-994BB6CD658A}"/>
              </a:ext>
            </a:extLst>
          </p:cNvPr>
          <p:cNvPicPr>
            <a:picLocks noChangeAspect="1"/>
          </p:cNvPicPr>
          <p:nvPr/>
        </p:nvPicPr>
        <p:blipFill>
          <a:blip r:embed="rId4"/>
          <a:stretch>
            <a:fillRect/>
          </a:stretch>
        </p:blipFill>
        <p:spPr>
          <a:xfrm>
            <a:off x="10044529" y="6390396"/>
            <a:ext cx="1829365" cy="137829"/>
          </a:xfrm>
          <a:prstGeom prst="rect">
            <a:avLst/>
          </a:prstGeom>
        </p:spPr>
      </p:pic>
      <p:pic>
        <p:nvPicPr>
          <p:cNvPr id="7" name="Picture 6">
            <a:extLst>
              <a:ext uri="{FF2B5EF4-FFF2-40B4-BE49-F238E27FC236}">
                <a16:creationId xmlns:a16="http://schemas.microsoft.com/office/drawing/2014/main" id="{C92C65EF-CCA6-A54B-80B2-F3E37DEE93A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39305"/>
          <a:stretch/>
        </p:blipFill>
        <p:spPr>
          <a:xfrm>
            <a:off x="5327652" y="0"/>
            <a:ext cx="2451100" cy="1441450"/>
          </a:xfrm>
          <a:prstGeom prst="rect">
            <a:avLst/>
          </a:prstGeom>
        </p:spPr>
      </p:pic>
    </p:spTree>
    <p:extLst>
      <p:ext uri="{BB962C8B-B14F-4D97-AF65-F5344CB8AC3E}">
        <p14:creationId xmlns:p14="http://schemas.microsoft.com/office/powerpoint/2010/main" val="15308237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seuraajia </a:t>
            </a:r>
            <a:r>
              <a:rPr lang="fi-FI" sz="3000" u="sng" dirty="0">
                <a:solidFill>
                  <a:schemeClr val="accent1"/>
                </a:solidFill>
              </a:rPr>
              <a:t>YouTubessa</a:t>
            </a:r>
            <a:r>
              <a:rPr lang="fi-FI" sz="3000" dirty="0">
                <a:solidFill>
                  <a:schemeClr val="accent1"/>
                </a:solidFill>
              </a:rPr>
              <a:t> ja </a:t>
            </a:r>
            <a:r>
              <a:rPr lang="fi-FI" sz="3000" u="sng" dirty="0">
                <a:solidFill>
                  <a:schemeClr val="accent1"/>
                </a:solidFill>
              </a:rPr>
              <a:t>TikTokissa</a:t>
            </a:r>
            <a:r>
              <a:rPr lang="fi-FI" sz="3000" dirty="0">
                <a:solidFill>
                  <a:schemeClr val="accent1"/>
                </a:solidFill>
              </a:rPr>
              <a:t> TOP 10 / </a:t>
            </a:r>
            <a:br>
              <a:rPr lang="fi-FI" sz="3000" dirty="0">
                <a:solidFill>
                  <a:schemeClr val="accent1"/>
                </a:solidFill>
              </a:rPr>
            </a:br>
            <a:r>
              <a:rPr lang="fi-FI" sz="3000" dirty="0">
                <a:solidFill>
                  <a:schemeClr val="accent1"/>
                </a:solidFill>
              </a:rPr>
              <a:t>elokuu 2026</a:t>
            </a:r>
          </a:p>
        </p:txBody>
      </p:sp>
      <p:graphicFrame>
        <p:nvGraphicFramePr>
          <p:cNvPr id="7" name="Table 7">
            <a:extLst>
              <a:ext uri="{FF2B5EF4-FFF2-40B4-BE49-F238E27FC236}">
                <a16:creationId xmlns:a16="http://schemas.microsoft.com/office/drawing/2014/main" id="{81418DE7-D61F-7041-819A-B3EDBDD89FED}"/>
              </a:ext>
            </a:extLst>
          </p:cNvPr>
          <p:cNvGraphicFramePr>
            <a:graphicFrameLocks noGrp="1"/>
          </p:cNvGraphicFramePr>
          <p:nvPr>
            <p:ph idx="10"/>
            <p:extLst>
              <p:ext uri="{D42A27DB-BD31-4B8C-83A1-F6EECF244321}">
                <p14:modId xmlns:p14="http://schemas.microsoft.com/office/powerpoint/2010/main" val="1210164634"/>
              </p:ext>
            </p:extLst>
          </p:nvPr>
        </p:nvGraphicFramePr>
        <p:xfrm>
          <a:off x="1208162" y="1410789"/>
          <a:ext cx="4785132" cy="4517725"/>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445967">
                  <a:extLst>
                    <a:ext uri="{9D8B030D-6E8A-4147-A177-3AD203B41FA5}">
                      <a16:colId xmlns:a16="http://schemas.microsoft.com/office/drawing/2014/main" val="3107084423"/>
                    </a:ext>
                  </a:extLst>
                </a:gridCol>
                <a:gridCol w="1468538">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    YouTube</a:t>
                      </a:r>
                    </a:p>
                  </a:txBody>
                  <a:tcPr marL="0" marR="0" marT="0" marB="0" anchor="ctr">
                    <a:lnL w="9525" cap="flat" cmpd="sng" algn="ctr">
                      <a:noFill/>
                      <a:prstDash val="dot"/>
                      <a:round/>
                      <a:headEnd type="none" w="med" len="med"/>
                      <a:tailEnd type="none" w="med" len="med"/>
                    </a:lnL>
                    <a:lnR>
                      <a:noFill/>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kanavan tilaajia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0396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22 400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0396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Siivet</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21 700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0396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Tuulilasi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20 900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0396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K-Ruoka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15 900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0396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Konepörssi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13 100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0396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Metsälehti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9 480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03962">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6 460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0396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Kotona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5 170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03962">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Luonto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4 950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68067">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Koululainen</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4 910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graphicFrame>
        <p:nvGraphicFramePr>
          <p:cNvPr id="2" name="Table 7">
            <a:extLst>
              <a:ext uri="{FF2B5EF4-FFF2-40B4-BE49-F238E27FC236}">
                <a16:creationId xmlns:a16="http://schemas.microsoft.com/office/drawing/2014/main" id="{59CA4CB6-7BF2-5E49-4114-867E774842AD}"/>
              </a:ext>
            </a:extLst>
          </p:cNvPr>
          <p:cNvGraphicFramePr>
            <a:graphicFrameLocks/>
          </p:cNvGraphicFramePr>
          <p:nvPr>
            <p:extLst>
              <p:ext uri="{D42A27DB-BD31-4B8C-83A1-F6EECF244321}">
                <p14:modId xmlns:p14="http://schemas.microsoft.com/office/powerpoint/2010/main" val="3574645059"/>
              </p:ext>
            </p:extLst>
          </p:nvPr>
        </p:nvGraphicFramePr>
        <p:xfrm>
          <a:off x="6298100" y="1410791"/>
          <a:ext cx="4785132" cy="4518296"/>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616079">
                  <a:extLst>
                    <a:ext uri="{9D8B030D-6E8A-4147-A177-3AD203B41FA5}">
                      <a16:colId xmlns:a16="http://schemas.microsoft.com/office/drawing/2014/main" val="3107084423"/>
                    </a:ext>
                  </a:extLst>
                </a:gridCol>
                <a:gridCol w="1298426">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r>
                        <a:rPr lang="fi-FI" sz="1500" b="0" i="0" noProof="0" dirty="0">
                          <a:solidFill>
                            <a:schemeClr val="bg1"/>
                          </a:solidFill>
                          <a:latin typeface="Neue Haas Unica W1G Medium" panose="020B0504030206020203" pitchFamily="34" charset="0"/>
                        </a:rPr>
                        <a:t>    TikTok</a:t>
                      </a:r>
                      <a:endParaRPr lang="fi-FI" dirty="0"/>
                    </a:p>
                  </a:txBody>
                  <a:tcPr marL="0" marR="0" marT="0" marB="0" anchor="ctr">
                    <a:lnL w="9525" cap="flat" cmpd="sng" algn="ctr">
                      <a:noFill/>
                      <a:prstDash val="dot"/>
                      <a:round/>
                      <a:headEnd type="none" w="med" len="med"/>
                      <a:tailEnd type="none" w="med" len="med"/>
                    </a:lnL>
                    <a:lnR>
                      <a:noFill/>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i="0" noProof="0" dirty="0">
                        <a:solidFill>
                          <a:schemeClr val="bg1"/>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39165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42 200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39165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Kotiliesi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27 900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39165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Pirkka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26 300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58750">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Tekniikan Maailma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14 300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58750">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7 256</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39165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7 005</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391651">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Me Naiset</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6 319</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39165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GTi-Magazine</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5 577</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45239">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Kotona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4 725</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391651">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Pelastustieto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3 895</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spTree>
    <p:extLst>
      <p:ext uri="{BB962C8B-B14F-4D97-AF65-F5344CB8AC3E}">
        <p14:creationId xmlns:p14="http://schemas.microsoft.com/office/powerpoint/2010/main" val="2862869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09DF6-AAB8-AE42-9A76-4E8A53F663B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9AF2274-F143-0A7E-60FA-464973AE1613}"/>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seuraajia </a:t>
            </a:r>
            <a:r>
              <a:rPr lang="fi-FI" sz="3000" u="sng" dirty="0">
                <a:solidFill>
                  <a:schemeClr val="accent1"/>
                </a:solidFill>
              </a:rPr>
              <a:t>LinkedInissa</a:t>
            </a:r>
            <a:r>
              <a:rPr lang="fi-FI" sz="3000" dirty="0">
                <a:solidFill>
                  <a:schemeClr val="accent1"/>
                </a:solidFill>
              </a:rPr>
              <a:t> ja </a:t>
            </a:r>
            <a:r>
              <a:rPr lang="fi-FI" sz="3000" u="sng" dirty="0">
                <a:solidFill>
                  <a:schemeClr val="accent1"/>
                </a:solidFill>
              </a:rPr>
              <a:t>Threadsissa</a:t>
            </a:r>
            <a:r>
              <a:rPr lang="fi-FI" sz="3000" dirty="0">
                <a:solidFill>
                  <a:schemeClr val="accent1"/>
                </a:solidFill>
              </a:rPr>
              <a:t>  TOP 10 / </a:t>
            </a:r>
            <a:br>
              <a:rPr lang="fi-FI" sz="3000" dirty="0">
                <a:solidFill>
                  <a:schemeClr val="accent1"/>
                </a:solidFill>
              </a:rPr>
            </a:br>
            <a:r>
              <a:rPr lang="fi-FI" sz="3000" dirty="0">
                <a:solidFill>
                  <a:schemeClr val="accent1"/>
                </a:solidFill>
              </a:rPr>
              <a:t>elokuu 2026</a:t>
            </a:r>
          </a:p>
        </p:txBody>
      </p:sp>
      <p:graphicFrame>
        <p:nvGraphicFramePr>
          <p:cNvPr id="7" name="Table 7">
            <a:extLst>
              <a:ext uri="{FF2B5EF4-FFF2-40B4-BE49-F238E27FC236}">
                <a16:creationId xmlns:a16="http://schemas.microsoft.com/office/drawing/2014/main" id="{4DA18194-DA21-8B21-4F1A-3D05BC48D56A}"/>
              </a:ext>
            </a:extLst>
          </p:cNvPr>
          <p:cNvGraphicFramePr>
            <a:graphicFrameLocks noGrp="1"/>
          </p:cNvGraphicFramePr>
          <p:nvPr>
            <p:ph idx="10"/>
            <p:extLst>
              <p:ext uri="{D42A27DB-BD31-4B8C-83A1-F6EECF244321}">
                <p14:modId xmlns:p14="http://schemas.microsoft.com/office/powerpoint/2010/main" val="3935705401"/>
              </p:ext>
            </p:extLst>
          </p:nvPr>
        </p:nvGraphicFramePr>
        <p:xfrm>
          <a:off x="6326262" y="1410788"/>
          <a:ext cx="4785132" cy="4506000"/>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1903908">
                  <a:extLst>
                    <a:ext uri="{9D8B030D-6E8A-4147-A177-3AD203B41FA5}">
                      <a16:colId xmlns:a16="http://schemas.microsoft.com/office/drawing/2014/main" val="3107084423"/>
                    </a:ext>
                  </a:extLst>
                </a:gridCol>
                <a:gridCol w="1010597">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    Threads</a:t>
                      </a:r>
                    </a:p>
                  </a:txBody>
                  <a:tcPr marL="0" marR="0" marT="0" marB="0" anchor="ctr">
                    <a:lnL w="9525" cap="flat" cmpd="sng" algn="ctr">
                      <a:noFill/>
                      <a:prstDash val="dot"/>
                      <a:round/>
                      <a:headEnd type="none" w="med" len="med"/>
                      <a:tailEnd type="none" w="med" len="med"/>
                    </a:lnL>
                    <a:lnR>
                      <a:noFill/>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09200">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Luonto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18 115</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09200">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Kotona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13 564</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09200">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13 066</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09200">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Maku</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8 613</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09200">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7 919</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09200">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Avotakka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7 652</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09200">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Kotivinkki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6 616</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09200">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Trendi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4 452</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09200">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Meidän Mökki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4 441</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09200">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Voi hyvin</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3 260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graphicFrame>
        <p:nvGraphicFramePr>
          <p:cNvPr id="2" name="Table 7">
            <a:extLst>
              <a:ext uri="{FF2B5EF4-FFF2-40B4-BE49-F238E27FC236}">
                <a16:creationId xmlns:a16="http://schemas.microsoft.com/office/drawing/2014/main" id="{D7FC17E1-526C-F476-F806-A5B31993A33C}"/>
              </a:ext>
            </a:extLst>
          </p:cNvPr>
          <p:cNvGraphicFramePr>
            <a:graphicFrameLocks/>
          </p:cNvGraphicFramePr>
          <p:nvPr>
            <p:extLst>
              <p:ext uri="{D42A27DB-BD31-4B8C-83A1-F6EECF244321}">
                <p14:modId xmlns:p14="http://schemas.microsoft.com/office/powerpoint/2010/main" val="1653028021"/>
              </p:ext>
            </p:extLst>
          </p:nvPr>
        </p:nvGraphicFramePr>
        <p:xfrm>
          <a:off x="1205400" y="1410791"/>
          <a:ext cx="4785132" cy="4456903"/>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2049999">
                  <a:extLst>
                    <a:ext uri="{9D8B030D-6E8A-4147-A177-3AD203B41FA5}">
                      <a16:colId xmlns:a16="http://schemas.microsoft.com/office/drawing/2014/main" val="3107084423"/>
                    </a:ext>
                  </a:extLst>
                </a:gridCol>
                <a:gridCol w="864506">
                  <a:extLst>
                    <a:ext uri="{9D8B030D-6E8A-4147-A177-3AD203B41FA5}">
                      <a16:colId xmlns:a16="http://schemas.microsoft.com/office/drawing/2014/main" val="2894783011"/>
                    </a:ext>
                  </a:extLst>
                </a:gridCol>
                <a:gridCol w="1196283">
                  <a:extLst>
                    <a:ext uri="{9D8B030D-6E8A-4147-A177-3AD203B41FA5}">
                      <a16:colId xmlns:a16="http://schemas.microsoft.com/office/drawing/2014/main" val="3113567705"/>
                    </a:ext>
                  </a:extLst>
                </a:gridCol>
              </a:tblGrid>
              <a:tr h="414000">
                <a:tc gridSpan="2">
                  <a:txBody>
                    <a:bodyPr/>
                    <a:lstStyle/>
                    <a:p>
                      <a:r>
                        <a:rPr lang="fi-FI" sz="1500" b="0" i="0" noProof="0" dirty="0">
                          <a:solidFill>
                            <a:schemeClr val="bg1"/>
                          </a:solidFill>
                          <a:latin typeface="Neue Haas Unica W1G Medium" panose="020B0504030206020203" pitchFamily="34" charset="0"/>
                        </a:rPr>
                        <a:t>    LinkedIn</a:t>
                      </a:r>
                      <a:endParaRPr lang="fi-FI" dirty="0"/>
                    </a:p>
                  </a:txBody>
                  <a:tcPr marL="0" marR="0" marT="0" marB="0" anchor="ctr">
                    <a:lnL w="9525" cap="flat" cmpd="sng" algn="ctr">
                      <a:noFill/>
                      <a:prstDash val="dot"/>
                      <a:round/>
                      <a:headEnd type="none" w="med" len="med"/>
                      <a:tailEnd type="none" w="med" len="med"/>
                    </a:lnL>
                    <a:lnR>
                      <a:noFill/>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a:txBody>
                    <a:bodyPr/>
                    <a:lstStyle/>
                    <a:p>
                      <a:pPr algn="r">
                        <a:lnSpc>
                          <a:spcPct val="100000"/>
                        </a:lnSpc>
                      </a:pPr>
                      <a:r>
                        <a:rPr lang="fi-FI" sz="1500" b="0" i="0" noProof="0" dirty="0">
                          <a:solidFill>
                            <a:schemeClr val="bg1"/>
                          </a:solidFill>
                          <a:latin typeface="Neue Haas Unica W1G Medium" panose="020B0504030206020203" pitchFamily="34" charset="0"/>
                        </a:rPr>
                        <a:t>seuraajia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i="0" noProof="0" dirty="0">
                        <a:solidFill>
                          <a:schemeClr val="bg1"/>
                        </a:solidFill>
                        <a:latin typeface="Neue Haas Unica W1G Medium"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371893">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Talouselämä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40 286</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371893">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Rakennuslehti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17 828</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371893">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Tekniikka &amp; Talous</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17 261</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371893">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Tivi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7 932</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360000">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Talotekniikka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4 784</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720000">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KITA Kiinteistö &amp; Talotekniikka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4 701</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360000">
                <a:tc>
                  <a:txBody>
                    <a:bodyPr/>
                    <a:lstStyle/>
                    <a:p>
                      <a:pPr algn="ctr" fontAlgn="b"/>
                      <a:r>
                        <a:rPr lang="fi-FI" sz="1500" u="none" strike="noStrike" kern="1200" noProof="0">
                          <a:solidFill>
                            <a:srgbClr val="002649"/>
                          </a:solidFill>
                          <a:effectLst/>
                          <a:latin typeface="Neue Haas Unica W1G" panose="020B0504030206020203" pitchFamily="34" charset="0"/>
                          <a:ea typeface="+mn-ea"/>
                          <a:cs typeface="+mn-cs"/>
                        </a:rPr>
                        <a:t>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HR viesti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4 549</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371893">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Taloustaito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3 119</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372638">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Enertec</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a:solidFill>
                            <a:srgbClr val="002649"/>
                          </a:solidFill>
                          <a:effectLst/>
                          <a:latin typeface="Neue Haas Unica W1G" panose="020B0504030206020203" pitchFamily="34" charset="0"/>
                        </a:rPr>
                        <a:t>2 713</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370800">
                <a:tc>
                  <a:txBody>
                    <a:bodyPr/>
                    <a:lstStyle/>
                    <a:p>
                      <a:pPr algn="ctr" fontAlgn="b"/>
                      <a:r>
                        <a:rPr lang="fi-FI" sz="1500" u="none" strike="noStrike" kern="1200" noProof="0" dirty="0">
                          <a:solidFill>
                            <a:srgbClr val="002649"/>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Reserviläinen</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2 433</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r>
                        <a:rPr lang="fi-FI" sz="1500" b="0" i="0" u="none" strike="noStrike" dirty="0">
                          <a:solidFill>
                            <a:srgbClr val="002649"/>
                          </a:solidFill>
                          <a:effectLst/>
                          <a:latin typeface="Neue Haas Unica W1G Medium" panose="020B0504030206020203" pitchFamily="34" charset="0"/>
                        </a:rPr>
                        <a:t>( - )</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spTree>
    <p:extLst>
      <p:ext uri="{BB962C8B-B14F-4D97-AF65-F5344CB8AC3E}">
        <p14:creationId xmlns:p14="http://schemas.microsoft.com/office/powerpoint/2010/main" val="2604371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4211F1-BC6F-244E-990C-EA5DDCFFA30A}"/>
              </a:ext>
            </a:extLst>
          </p:cNvPr>
          <p:cNvSpPr>
            <a:spLocks noGrp="1"/>
          </p:cNvSpPr>
          <p:nvPr>
            <p:ph type="title"/>
          </p:nvPr>
        </p:nvSpPr>
        <p:spPr/>
        <p:txBody>
          <a:bodyPr/>
          <a:lstStyle/>
          <a:p>
            <a:r>
              <a:rPr lang="fi-FI" dirty="0"/>
              <a:t>Eniten yleisöään </a:t>
            </a:r>
            <a:br>
              <a:rPr lang="fi-FI" dirty="0"/>
            </a:br>
            <a:r>
              <a:rPr lang="fi-FI" dirty="0"/>
              <a:t>kasvattaneet</a:t>
            </a:r>
          </a:p>
        </p:txBody>
      </p:sp>
    </p:spTree>
    <p:extLst>
      <p:ext uri="{BB962C8B-B14F-4D97-AF65-F5344CB8AC3E}">
        <p14:creationId xmlns:p14="http://schemas.microsoft.com/office/powerpoint/2010/main" val="2023783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51647" y="191889"/>
            <a:ext cx="10602912" cy="931517"/>
          </a:xfrm>
        </p:spPr>
        <p:txBody>
          <a:bodyPr anchor="ctr">
            <a:noAutofit/>
          </a:bodyPr>
          <a:lstStyle/>
          <a:p>
            <a:r>
              <a:rPr lang="fi-FI" sz="3000" dirty="0">
                <a:solidFill>
                  <a:schemeClr val="accent1"/>
                </a:solidFill>
              </a:rPr>
              <a:t>Eniten uusia seuraajia </a:t>
            </a:r>
            <a:r>
              <a:rPr lang="fi-FI" sz="3000" u="sng" dirty="0">
                <a:solidFill>
                  <a:schemeClr val="accent1"/>
                </a:solidFill>
              </a:rPr>
              <a:t>kaikissa kanavissa </a:t>
            </a:r>
            <a:r>
              <a:rPr lang="fi-FI" sz="3000" dirty="0">
                <a:solidFill>
                  <a:schemeClr val="accent1"/>
                </a:solidFill>
              </a:rPr>
              <a:t>TOP 20 /</a:t>
            </a:r>
            <a:br>
              <a:rPr lang="fi-FI" sz="3000" dirty="0">
                <a:solidFill>
                  <a:schemeClr val="accent1"/>
                </a:solidFill>
              </a:rPr>
            </a:br>
            <a:r>
              <a:rPr lang="fi-FI" sz="3000" dirty="0">
                <a:solidFill>
                  <a:schemeClr val="accent1"/>
                </a:solidFill>
              </a:rPr>
              <a:t>elokuu 2026</a:t>
            </a:r>
          </a:p>
        </p:txBody>
      </p:sp>
      <p:graphicFrame>
        <p:nvGraphicFramePr>
          <p:cNvPr id="7" name="Table 7">
            <a:extLst>
              <a:ext uri="{FF2B5EF4-FFF2-40B4-BE49-F238E27FC236}">
                <a16:creationId xmlns:a16="http://schemas.microsoft.com/office/drawing/2014/main" id="{81418DE7-D61F-7041-819A-B3EDBDD89FED}"/>
              </a:ext>
            </a:extLst>
          </p:cNvPr>
          <p:cNvGraphicFramePr>
            <a:graphicFrameLocks noGrp="1"/>
          </p:cNvGraphicFramePr>
          <p:nvPr>
            <p:ph idx="10"/>
            <p:extLst>
              <p:ext uri="{D42A27DB-BD31-4B8C-83A1-F6EECF244321}">
                <p14:modId xmlns:p14="http://schemas.microsoft.com/office/powerpoint/2010/main" val="646343771"/>
              </p:ext>
            </p:extLst>
          </p:nvPr>
        </p:nvGraphicFramePr>
        <p:xfrm>
          <a:off x="1702015" y="1410789"/>
          <a:ext cx="4146241" cy="4420068"/>
        </p:xfrm>
        <a:graphic>
          <a:graphicData uri="http://schemas.openxmlformats.org/drawingml/2006/table">
            <a:tbl>
              <a:tblPr firstRow="1" bandRow="1">
                <a:tableStyleId>{72833802-FEF1-4C79-8D5D-14CF1EAF98D9}</a:tableStyleId>
              </a:tblPr>
              <a:tblGrid>
                <a:gridCol w="856800">
                  <a:extLst>
                    <a:ext uri="{9D8B030D-6E8A-4147-A177-3AD203B41FA5}">
                      <a16:colId xmlns:a16="http://schemas.microsoft.com/office/drawing/2014/main" val="3436780004"/>
                    </a:ext>
                  </a:extLst>
                </a:gridCol>
                <a:gridCol w="2581229">
                  <a:extLst>
                    <a:ext uri="{9D8B030D-6E8A-4147-A177-3AD203B41FA5}">
                      <a16:colId xmlns:a16="http://schemas.microsoft.com/office/drawing/2014/main" val="3107084423"/>
                    </a:ext>
                  </a:extLst>
                </a:gridCol>
                <a:gridCol w="708212">
                  <a:extLst>
                    <a:ext uri="{9D8B030D-6E8A-4147-A177-3AD203B41FA5}">
                      <a16:colId xmlns:a16="http://schemas.microsoft.com/office/drawing/2014/main" val="2894783011"/>
                    </a:ext>
                  </a:extLst>
                </a:gridCol>
              </a:tblGrid>
              <a:tr h="404678">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    </a:t>
                      </a:r>
                      <a:r>
                        <a:rPr lang="fi-FI" sz="1500" b="0" i="0" noProof="0" dirty="0">
                          <a:solidFill>
                            <a:schemeClr val="bg1"/>
                          </a:solidFill>
                          <a:latin typeface="Neue Haas Unica W1G Medium" panose="020B0504030206020203" pitchFamily="34" charset="0"/>
                        </a:rPr>
                        <a:t>uusia seuraajia</a:t>
                      </a:r>
                      <a:endParaRPr lang="fi-FI" sz="1500" b="0" noProof="0" dirty="0">
                        <a:solidFill>
                          <a:schemeClr val="bg1"/>
                        </a:solidFill>
                        <a:latin typeface="Neue Haas Unica W1G" panose="020B0504030206020203" pitchFamily="34" charset="0"/>
                      </a:endParaRPr>
                    </a:p>
                  </a:txBody>
                  <a:tcPr marL="0" marR="7200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uusia 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1.</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+ 2 422</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2.</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Luonto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+ 1 766</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3.</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Maailman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+ 1 563</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4.</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Kotona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+ 1 316</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5.</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Talouselämä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+ 1 223</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6.</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Maku</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+ 1 136</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7.</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Unelmien Talo&amp;Koti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+ 1 083</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8.</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K-Ruoka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+ 1 034</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9.</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Viherpiha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+ 1 030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01539">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10.</a:t>
                      </a:r>
                    </a:p>
                  </a:txBody>
                  <a:tcPr marL="84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Kunto Plus</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+ 1 013</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solidFill>
                        <a:schemeClr val="accent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bl>
          </a:graphicData>
        </a:graphic>
      </p:graphicFrame>
      <p:graphicFrame>
        <p:nvGraphicFramePr>
          <p:cNvPr id="30" name="Table 7">
            <a:extLst>
              <a:ext uri="{FF2B5EF4-FFF2-40B4-BE49-F238E27FC236}">
                <a16:creationId xmlns:a16="http://schemas.microsoft.com/office/drawing/2014/main" id="{1D867BAA-8147-6C48-910E-613CF8C49CD4}"/>
              </a:ext>
            </a:extLst>
          </p:cNvPr>
          <p:cNvGraphicFramePr>
            <a:graphicFrameLocks/>
          </p:cNvGraphicFramePr>
          <p:nvPr>
            <p:extLst>
              <p:ext uri="{D42A27DB-BD31-4B8C-83A1-F6EECF244321}">
                <p14:modId xmlns:p14="http://schemas.microsoft.com/office/powerpoint/2010/main" val="1420090748"/>
              </p:ext>
            </p:extLst>
          </p:nvPr>
        </p:nvGraphicFramePr>
        <p:xfrm>
          <a:off x="6343745" y="1410789"/>
          <a:ext cx="4134751" cy="4521222"/>
        </p:xfrm>
        <a:graphic>
          <a:graphicData uri="http://schemas.openxmlformats.org/drawingml/2006/table">
            <a:tbl>
              <a:tblPr firstRow="1" bandRow="1">
                <a:tableStyleId>{72833802-FEF1-4C79-8D5D-14CF1EAF98D9}</a:tableStyleId>
              </a:tblPr>
              <a:tblGrid>
                <a:gridCol w="854914">
                  <a:extLst>
                    <a:ext uri="{9D8B030D-6E8A-4147-A177-3AD203B41FA5}">
                      <a16:colId xmlns:a16="http://schemas.microsoft.com/office/drawing/2014/main" val="3436780004"/>
                    </a:ext>
                  </a:extLst>
                </a:gridCol>
                <a:gridCol w="2563906">
                  <a:extLst>
                    <a:ext uri="{9D8B030D-6E8A-4147-A177-3AD203B41FA5}">
                      <a16:colId xmlns:a16="http://schemas.microsoft.com/office/drawing/2014/main" val="3107084423"/>
                    </a:ext>
                  </a:extLst>
                </a:gridCol>
                <a:gridCol w="715931">
                  <a:extLst>
                    <a:ext uri="{9D8B030D-6E8A-4147-A177-3AD203B41FA5}">
                      <a16:colId xmlns:a16="http://schemas.microsoft.com/office/drawing/2014/main" val="2894783011"/>
                    </a:ext>
                  </a:extLst>
                </a:gridCol>
              </a:tblGrid>
              <a:tr h="414000">
                <a:tc gridSpan="3">
                  <a:txBody>
                    <a:bodyPr/>
                    <a:lstStyle/>
                    <a:p>
                      <a:pPr algn="r"/>
                      <a:r>
                        <a:rPr lang="fi-FI" sz="1500" b="0" i="0" noProof="0" dirty="0">
                          <a:solidFill>
                            <a:schemeClr val="bg1"/>
                          </a:solidFill>
                          <a:latin typeface="Neue Haas Unica W1G Medium" panose="020B0504030206020203" pitchFamily="34" charset="0"/>
                        </a:rPr>
                        <a:t>   uusia seuraajia</a:t>
                      </a:r>
                      <a:endParaRPr lang="fi-FI" sz="1500" b="0" noProof="0" dirty="0">
                        <a:solidFill>
                          <a:schemeClr val="bg1"/>
                        </a:solidFill>
                        <a:latin typeface="Neue Haas Unica W1G" panose="020B0504030206020203" pitchFamily="34" charset="0"/>
                      </a:endParaRPr>
                    </a:p>
                  </a:txBody>
                  <a:tcPr marL="0" marR="7200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uusia 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10758">
                <a:tc>
                  <a:txBody>
                    <a:bodyPr/>
                    <a:lstStyle/>
                    <a:p>
                      <a:pPr algn="l" fontAlgn="b"/>
                      <a:r>
                        <a:rPr lang="fi-FI" sz="1500" u="none" strike="noStrike" kern="1200" noProof="0" dirty="0">
                          <a:solidFill>
                            <a:schemeClr val="tx2"/>
                          </a:solidFill>
                          <a:effectLst/>
                          <a:latin typeface="Neue Haas Unica W1G" panose="020B0504030206020203" pitchFamily="34" charset="0"/>
                          <a:ea typeface="+mn-ea"/>
                          <a:cs typeface="+mn-cs"/>
                        </a:rPr>
                        <a:t>11.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Femina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+ 901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10758">
                <a:tc>
                  <a:txBody>
                    <a:bodyPr/>
                    <a:lstStyle/>
                    <a:p>
                      <a:pPr algn="l" fontAlgn="b"/>
                      <a:r>
                        <a:rPr lang="fi-FI" sz="1500" u="none" strike="noStrike" kern="1200" noProof="0" dirty="0">
                          <a:solidFill>
                            <a:schemeClr val="tx2"/>
                          </a:solidFill>
                          <a:effectLst/>
                          <a:latin typeface="Neue Haas Unica W1G" panose="020B0504030206020203" pitchFamily="34" charset="0"/>
                          <a:ea typeface="+mn-ea"/>
                          <a:cs typeface="+mn-cs"/>
                        </a:rPr>
                        <a:t>12.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+ 843</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10758">
                <a:tc>
                  <a:txBody>
                    <a:bodyPr/>
                    <a:lstStyle/>
                    <a:p>
                      <a:pPr algn="l" fontAlgn="b"/>
                      <a:r>
                        <a:rPr lang="fi-FI" sz="1500" u="none" strike="noStrike" kern="1200" noProof="0" dirty="0">
                          <a:solidFill>
                            <a:schemeClr val="tx2"/>
                          </a:solidFill>
                          <a:effectLst/>
                          <a:latin typeface="Neue Haas Unica W1G" panose="020B0504030206020203" pitchFamily="34" charset="0"/>
                          <a:ea typeface="+mn-ea"/>
                          <a:cs typeface="+mn-cs"/>
                        </a:rPr>
                        <a:t>13.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Avecmedia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+ 579</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10758">
                <a:tc>
                  <a:txBody>
                    <a:bodyPr/>
                    <a:lstStyle/>
                    <a:p>
                      <a:pPr algn="l" fontAlgn="b"/>
                      <a:r>
                        <a:rPr lang="fi-FI" sz="1500" u="none" strike="noStrike" kern="1200" noProof="0" dirty="0">
                          <a:solidFill>
                            <a:schemeClr val="tx2"/>
                          </a:solidFill>
                          <a:effectLst/>
                          <a:latin typeface="Neue Haas Unica W1G" panose="020B0504030206020203" pitchFamily="34" charset="0"/>
                          <a:ea typeface="+mn-ea"/>
                          <a:cs typeface="+mn-cs"/>
                        </a:rPr>
                        <a:t>14.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Tekniikan Maailma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+ 551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10758">
                <a:tc>
                  <a:txBody>
                    <a:bodyPr/>
                    <a:lstStyle/>
                    <a:p>
                      <a:pPr algn="l" fontAlgn="b"/>
                      <a:r>
                        <a:rPr lang="fi-FI" sz="1500" u="none" strike="noStrike" kern="1200" noProof="0" dirty="0">
                          <a:solidFill>
                            <a:schemeClr val="tx2"/>
                          </a:solidFill>
                          <a:effectLst/>
                          <a:latin typeface="Neue Haas Unica W1G" panose="020B0504030206020203" pitchFamily="34" charset="0"/>
                          <a:ea typeface="+mn-ea"/>
                          <a:cs typeface="+mn-cs"/>
                        </a:rPr>
                        <a:t>15.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Kotiliesi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+ 460</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10758">
                <a:tc>
                  <a:txBody>
                    <a:bodyPr/>
                    <a:lstStyle/>
                    <a:p>
                      <a:pPr algn="l" fontAlgn="b"/>
                      <a:r>
                        <a:rPr lang="fi-FI" sz="1500" u="none" strike="noStrike" kern="1200" noProof="0" dirty="0">
                          <a:solidFill>
                            <a:schemeClr val="tx2"/>
                          </a:solidFill>
                          <a:effectLst/>
                          <a:latin typeface="Neue Haas Unica W1G" panose="020B0504030206020203" pitchFamily="34" charset="0"/>
                          <a:ea typeface="+mn-ea"/>
                          <a:cs typeface="+mn-cs"/>
                        </a:rPr>
                        <a:t>16.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+ 407</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10400">
                <a:tc>
                  <a:txBody>
                    <a:bodyPr/>
                    <a:lstStyle/>
                    <a:p>
                      <a:pPr algn="l" fontAlgn="b"/>
                      <a:r>
                        <a:rPr lang="fi-FI" sz="1500" u="none" strike="noStrike" kern="1200" noProof="0" dirty="0">
                          <a:solidFill>
                            <a:schemeClr val="tx2"/>
                          </a:solidFill>
                          <a:effectLst/>
                          <a:latin typeface="Neue Haas Unica W1G" panose="020B0504030206020203" pitchFamily="34" charset="0"/>
                          <a:ea typeface="+mn-ea"/>
                          <a:cs typeface="+mn-cs"/>
                        </a:rPr>
                        <a:t>17.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Lääkärilehti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+ 385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10758">
                <a:tc>
                  <a:txBody>
                    <a:bodyPr/>
                    <a:lstStyle/>
                    <a:p>
                      <a:pPr algn="l" fontAlgn="b"/>
                      <a:r>
                        <a:rPr lang="fi-FI" sz="1500" u="none" strike="noStrike" kern="1200" noProof="0" dirty="0">
                          <a:solidFill>
                            <a:schemeClr val="tx2"/>
                          </a:solidFill>
                          <a:effectLst/>
                          <a:latin typeface="Neue Haas Unica W1G" panose="020B0504030206020203" pitchFamily="34" charset="0"/>
                          <a:ea typeface="+mn-ea"/>
                          <a:cs typeface="+mn-cs"/>
                        </a:rPr>
                        <a:t>18.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TAUKO Magazine</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+ 335</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10758">
                <a:tc>
                  <a:txBody>
                    <a:bodyPr/>
                    <a:lstStyle/>
                    <a:p>
                      <a:pPr algn="l" fontAlgn="b"/>
                      <a:r>
                        <a:rPr lang="fi-FI" sz="1500" u="none" strike="noStrike" kern="1200" noProof="0" dirty="0">
                          <a:solidFill>
                            <a:schemeClr val="tx2"/>
                          </a:solidFill>
                          <a:effectLst/>
                          <a:latin typeface="Neue Haas Unica W1G" panose="020B0504030206020203" pitchFamily="34" charset="0"/>
                          <a:ea typeface="+mn-ea"/>
                          <a:cs typeface="+mn-cs"/>
                        </a:rPr>
                        <a:t>19.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Venemestari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+ 292</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r h="410758">
                <a:tc>
                  <a:txBody>
                    <a:bodyPr/>
                    <a:lstStyle/>
                    <a:p>
                      <a:pPr algn="l" fontAlgn="b"/>
                      <a:r>
                        <a:rPr lang="fi-FI" sz="1500" u="none" strike="noStrike" kern="1200" noProof="0" dirty="0">
                          <a:solidFill>
                            <a:schemeClr val="tx2"/>
                          </a:solidFill>
                          <a:effectLst/>
                          <a:latin typeface="Neue Haas Unica W1G" panose="020B0504030206020203" pitchFamily="34" charset="0"/>
                          <a:ea typeface="+mn-ea"/>
                          <a:cs typeface="+mn-cs"/>
                        </a:rPr>
                        <a:t>20.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Taide</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+ 241</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066521857"/>
                  </a:ext>
                </a:extLst>
              </a:tr>
            </a:tbl>
          </a:graphicData>
        </a:graphic>
      </p:graphicFrame>
      <p:sp>
        <p:nvSpPr>
          <p:cNvPr id="33" name="TextBox 32">
            <a:extLst>
              <a:ext uri="{FF2B5EF4-FFF2-40B4-BE49-F238E27FC236}">
                <a16:creationId xmlns:a16="http://schemas.microsoft.com/office/drawing/2014/main" id="{F5B24F3D-B5B1-A749-8400-B6B0C1FB02AB}"/>
              </a:ext>
            </a:extLst>
          </p:cNvPr>
          <p:cNvSpPr txBox="1"/>
          <p:nvPr/>
        </p:nvSpPr>
        <p:spPr>
          <a:xfrm>
            <a:off x="3147444" y="6266001"/>
            <a:ext cx="5897112" cy="400110"/>
          </a:xfrm>
          <a:prstGeom prst="rect">
            <a:avLst/>
          </a:prstGeom>
          <a:noFill/>
        </p:spPr>
        <p:txBody>
          <a:bodyPr wrap="square" rtlCol="0">
            <a:spAutoFit/>
          </a:bodyPr>
          <a:lstStyle/>
          <a:p>
            <a:pPr algn="ctr"/>
            <a:r>
              <a:rPr lang="fi-FI" sz="1000" dirty="0">
                <a:solidFill>
                  <a:schemeClr val="accent1"/>
                </a:solidFill>
                <a:latin typeface="Neue Haas Unica W1G" panose="020B0504030206020203" pitchFamily="34" charset="0"/>
              </a:rPr>
              <a:t>Kaikkien seurattujen medioiden seuraajat ja tilaajat Facebookissa, Instagramissa, X:ssä, YouTubessa, TikTokissa, Threadsissa ja LinkedInissa. Päällekkäisyyksiä ei ole huomioitu.</a:t>
            </a:r>
          </a:p>
        </p:txBody>
      </p:sp>
    </p:spTree>
    <p:extLst>
      <p:ext uri="{BB962C8B-B14F-4D97-AF65-F5344CB8AC3E}">
        <p14:creationId xmlns:p14="http://schemas.microsoft.com/office/powerpoint/2010/main" val="1633571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uusia seuraajia </a:t>
            </a:r>
            <a:r>
              <a:rPr lang="fi-FI" sz="3000" u="sng" dirty="0">
                <a:solidFill>
                  <a:schemeClr val="accent1"/>
                </a:solidFill>
              </a:rPr>
              <a:t>Facebookissa</a:t>
            </a:r>
            <a:r>
              <a:rPr lang="fi-FI" sz="3000" dirty="0">
                <a:solidFill>
                  <a:schemeClr val="accent1"/>
                </a:solidFill>
              </a:rPr>
              <a:t> TOP 10 / elokuu 2026</a:t>
            </a:r>
          </a:p>
        </p:txBody>
      </p:sp>
      <p:sp>
        <p:nvSpPr>
          <p:cNvPr id="2" name="Content Placeholder 3">
            <a:extLst>
              <a:ext uri="{FF2B5EF4-FFF2-40B4-BE49-F238E27FC236}">
                <a16:creationId xmlns:a16="http://schemas.microsoft.com/office/drawing/2014/main" id="{B00DFDAA-9A6D-0204-259F-2EEACE6D8F85}"/>
              </a:ext>
            </a:extLst>
          </p:cNvPr>
          <p:cNvSpPr txBox="1">
            <a:spLocks/>
          </p:cNvSpPr>
          <p:nvPr/>
        </p:nvSpPr>
        <p:spPr>
          <a:xfrm>
            <a:off x="8915400" y="2677700"/>
            <a:ext cx="2920999" cy="3386097"/>
          </a:xfrm>
          <a:prstGeom prst="rect">
            <a:avLst/>
          </a:prstGeom>
          <a:ln>
            <a:solidFill>
              <a:schemeClr val="tx1"/>
            </a:solidFill>
            <a:prstDash val="sysDot"/>
          </a:ln>
        </p:spPr>
        <p:txBody>
          <a:bodyPr vert="horz" lIns="108000" tIns="108000" rIns="108000" bIns="10800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fontAlgn="b">
              <a:buNone/>
            </a:pPr>
            <a:r>
              <a:rPr lang="fi-FI" sz="1400" b="1" noProof="0" dirty="0" err="1">
                <a:latin typeface="Neue Haas Unica Pro" panose="020B0504030206020203" pitchFamily="34" charset="77"/>
              </a:rPr>
              <a:t>Huom</a:t>
            </a:r>
            <a:r>
              <a:rPr lang="fi-FI" sz="1400" b="1" noProof="0" dirty="0">
                <a:latin typeface="Neue Haas Unica Pro" panose="020B0504030206020203" pitchFamily="34" charset="77"/>
              </a:rPr>
              <a:t>! </a:t>
            </a:r>
          </a:p>
          <a:p>
            <a:pPr fontAlgn="b"/>
            <a:r>
              <a:rPr lang="fi-FI" sz="1200" noProof="0" dirty="0"/>
              <a:t>Facebook näyttää seuraajien tarkan määrän vain, jos heitä on alle tuhat. </a:t>
            </a:r>
          </a:p>
          <a:p>
            <a:pPr fontAlgn="b"/>
            <a:r>
              <a:rPr lang="fi-FI" sz="1200" noProof="0" dirty="0"/>
              <a:t>Jos </a:t>
            </a:r>
            <a:r>
              <a:rPr lang="fi-FI" sz="1200" dirty="0"/>
              <a:t>seuraajia </a:t>
            </a:r>
            <a:r>
              <a:rPr lang="fi-FI" sz="1200" noProof="0" dirty="0"/>
              <a:t>on 1 000–10 000, määrä pyöristetään sadan tarkkuudella.</a:t>
            </a:r>
          </a:p>
          <a:p>
            <a:pPr fontAlgn="b"/>
            <a:r>
              <a:rPr lang="fi-FI" sz="1200" noProof="0" dirty="0"/>
              <a:t> Jos </a:t>
            </a:r>
            <a:r>
              <a:rPr lang="fi-FI" sz="1200" dirty="0"/>
              <a:t>seuraajia </a:t>
            </a:r>
            <a:r>
              <a:rPr lang="fi-FI" sz="1200" noProof="0" dirty="0"/>
              <a:t>on yli 10 000, määrä pyöristetään tuhannen tarkkuudella. </a:t>
            </a:r>
          </a:p>
          <a:p>
            <a:pPr marL="0" indent="0" fontAlgn="b">
              <a:buNone/>
            </a:pPr>
            <a:r>
              <a:rPr lang="fi-FI" sz="1200" noProof="0" dirty="0"/>
              <a:t>Tästä syystä someseurannassa muutokset ovat usein tasan sata tai tasan tuhat.</a:t>
            </a:r>
          </a:p>
        </p:txBody>
      </p:sp>
      <p:graphicFrame>
        <p:nvGraphicFramePr>
          <p:cNvPr id="3" name="Table 7">
            <a:extLst>
              <a:ext uri="{FF2B5EF4-FFF2-40B4-BE49-F238E27FC236}">
                <a16:creationId xmlns:a16="http://schemas.microsoft.com/office/drawing/2014/main" id="{FECF55C5-9FE7-F351-5441-EA453B32AE5A}"/>
              </a:ext>
            </a:extLst>
          </p:cNvPr>
          <p:cNvGraphicFramePr>
            <a:graphicFrameLocks/>
          </p:cNvGraphicFramePr>
          <p:nvPr>
            <p:extLst>
              <p:ext uri="{D42A27DB-BD31-4B8C-83A1-F6EECF244321}">
                <p14:modId xmlns:p14="http://schemas.microsoft.com/office/powerpoint/2010/main" val="3377101331"/>
              </p:ext>
            </p:extLst>
          </p:nvPr>
        </p:nvGraphicFramePr>
        <p:xfrm>
          <a:off x="3194541" y="1410788"/>
          <a:ext cx="4830788" cy="2600941"/>
        </p:xfrm>
        <a:graphic>
          <a:graphicData uri="http://schemas.openxmlformats.org/drawingml/2006/table">
            <a:tbl>
              <a:tblPr firstRow="1" bandRow="1">
                <a:tableStyleId>{72833802-FEF1-4C79-8D5D-14CF1EAF98D9}</a:tableStyleId>
              </a:tblPr>
              <a:tblGrid>
                <a:gridCol w="860223">
                  <a:extLst>
                    <a:ext uri="{9D8B030D-6E8A-4147-A177-3AD203B41FA5}">
                      <a16:colId xmlns:a16="http://schemas.microsoft.com/office/drawing/2014/main" val="3436780004"/>
                    </a:ext>
                  </a:extLst>
                </a:gridCol>
                <a:gridCol w="2850533">
                  <a:extLst>
                    <a:ext uri="{9D8B030D-6E8A-4147-A177-3AD203B41FA5}">
                      <a16:colId xmlns:a16="http://schemas.microsoft.com/office/drawing/2014/main" val="3107084423"/>
                    </a:ext>
                  </a:extLst>
                </a:gridCol>
                <a:gridCol w="795752">
                  <a:extLst>
                    <a:ext uri="{9D8B030D-6E8A-4147-A177-3AD203B41FA5}">
                      <a16:colId xmlns:a16="http://schemas.microsoft.com/office/drawing/2014/main" val="2894783011"/>
                    </a:ext>
                  </a:extLst>
                </a:gridCol>
                <a:gridCol w="324280">
                  <a:extLst>
                    <a:ext uri="{9D8B030D-6E8A-4147-A177-3AD203B41FA5}">
                      <a16:colId xmlns:a16="http://schemas.microsoft.com/office/drawing/2014/main" val="3113567705"/>
                    </a:ext>
                  </a:extLst>
                </a:gridCol>
              </a:tblGrid>
              <a:tr h="440941">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uusia 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kanavan tilaajia</a:t>
                      </a:r>
                      <a:endParaRPr lang="fi-FI" sz="1500" b="0" noProof="0" dirty="0">
                        <a:solidFill>
                          <a:schemeClr val="bg1"/>
                        </a:solidFill>
                        <a:latin typeface="Neue Haas Unica W1G" panose="020B0504030206020203" pitchFamily="34" charset="0"/>
                      </a:endParaRPr>
                    </a:p>
                  </a:txBody>
                  <a:tcPr marL="0" marR="0" marT="0"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1440000">
                <a:tc>
                  <a:txBody>
                    <a:bodyPr/>
                    <a:lstStyle/>
                    <a:p>
                      <a:pPr algn="l" fontAlgn="b"/>
                      <a:r>
                        <a:rPr lang="fi-FI" sz="1500" u="none" strike="noStrike" kern="1200" dirty="0">
                          <a:solidFill>
                            <a:schemeClr val="accent1"/>
                          </a:solidFill>
                          <a:effectLst/>
                          <a:latin typeface="Neue Haas Unica W1G" panose="020B0504030206020203" pitchFamily="34" charset="0"/>
                          <a:ea typeface="+mn-ea"/>
                          <a:cs typeface="+mn-cs"/>
                        </a:rPr>
                        <a:t>1. – 8.</a:t>
                      </a:r>
                      <a:endParaRPr lang="en-FI" sz="1500" u="none" strike="noStrike" kern="1200" dirty="0">
                        <a:solidFill>
                          <a:schemeClr val="accent1"/>
                        </a:solidFill>
                        <a:effectLst/>
                        <a:latin typeface="Neue Haas Unica W1G" panose="020B0504030206020203" pitchFamily="34" charset="0"/>
                        <a:ea typeface="+mn-ea"/>
                        <a:cs typeface="+mn-cs"/>
                      </a:endParaRPr>
                    </a:p>
                  </a:txBody>
                  <a:tcPr marL="84700" marR="12700" marT="72000"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lnSpc>
                          <a:spcPct val="150000"/>
                        </a:lnSpc>
                      </a:pPr>
                      <a:r>
                        <a:rPr lang="fi-FI" sz="1500" b="0" i="0" u="none" strike="noStrike" dirty="0">
                          <a:solidFill>
                            <a:srgbClr val="0E2649"/>
                          </a:solidFill>
                          <a:effectLst/>
                          <a:latin typeface="Neue Haas Unica W1G" panose="020B0504030206020203" pitchFamily="34" charset="0"/>
                        </a:rPr>
                        <a:t>Kotona, Kunto Plus, Maailman Kuvalehti, Maku, Seiska, Suomen Luonto, Unelmien </a:t>
                      </a:r>
                      <a:r>
                        <a:rPr lang="fi-FI" sz="1500" b="0" i="0" u="none" strike="noStrike" dirty="0" err="1">
                          <a:solidFill>
                            <a:srgbClr val="0E2649"/>
                          </a:solidFill>
                          <a:effectLst/>
                          <a:latin typeface="Neue Haas Unica W1G" panose="020B0504030206020203" pitchFamily="34" charset="0"/>
                        </a:rPr>
                        <a:t>Talo&amp;Koti</a:t>
                      </a:r>
                      <a:r>
                        <a:rPr lang="fi-FI" sz="1500" b="0" i="0" u="none" strike="noStrike" dirty="0">
                          <a:solidFill>
                            <a:srgbClr val="0E2649"/>
                          </a:solidFill>
                          <a:effectLst/>
                          <a:latin typeface="Neue Haas Unica W1G" panose="020B0504030206020203" pitchFamily="34" charset="0"/>
                        </a:rPr>
                        <a:t>, Viherpiha</a:t>
                      </a:r>
                    </a:p>
                  </a:txBody>
                  <a:tcPr marL="9525" marR="9525" marT="9525"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r>
                        <a:rPr lang="fi-FI" sz="1500" b="0" i="0" u="none" strike="noStrike">
                          <a:solidFill>
                            <a:srgbClr val="0E2649"/>
                          </a:solidFill>
                          <a:effectLst/>
                          <a:latin typeface="Neue Haas Unica W1G" panose="020B0504030206020203" pitchFamily="34" charset="0"/>
                        </a:rPr>
                        <a:t>+ 1 </a:t>
                      </a:r>
                      <a:r>
                        <a:rPr lang="fi-FI" sz="1500" b="0" i="0" u="none" strike="noStrike" dirty="0">
                          <a:solidFill>
                            <a:srgbClr val="0E2649"/>
                          </a:solidFill>
                          <a:effectLst/>
                          <a:latin typeface="Neue Haas Unica W1G" panose="020B0504030206020203" pitchFamily="34" charset="0"/>
                        </a:rPr>
                        <a:t>000</a:t>
                      </a:r>
                    </a:p>
                  </a:txBody>
                  <a:tcPr marL="9525" marR="9525" marT="72000" marB="0">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365880368"/>
                  </a:ext>
                </a:extLst>
              </a:tr>
              <a:tr h="3600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i-FI" sz="1500" u="none" strike="noStrike" kern="1200" noProof="0" dirty="0">
                          <a:solidFill>
                            <a:schemeClr val="accent1"/>
                          </a:solidFill>
                          <a:effectLst/>
                          <a:latin typeface="Neue Haas Unica W1G" panose="020B0504030206020203" pitchFamily="34" charset="0"/>
                          <a:ea typeface="+mn-ea"/>
                          <a:cs typeface="+mn-cs"/>
                        </a:rPr>
                        <a:t>9.</a:t>
                      </a:r>
                    </a:p>
                  </a:txBody>
                  <a:tcPr marL="84700" marR="12700" marT="72000"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lnSpc>
                          <a:spcPct val="150000"/>
                        </a:lnSpc>
                      </a:pPr>
                      <a:r>
                        <a:rPr lang="fi-FI" sz="1500" b="0" i="0" u="none" strike="noStrike" dirty="0">
                          <a:solidFill>
                            <a:srgbClr val="0E2649"/>
                          </a:solidFill>
                          <a:effectLst/>
                          <a:latin typeface="Neue Haas Unica W1G" panose="020B0504030206020203" pitchFamily="34" charset="0"/>
                        </a:rPr>
                        <a:t>Femina</a:t>
                      </a:r>
                    </a:p>
                  </a:txBody>
                  <a:tcPr marL="9525" marR="9525" marT="9525"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r>
                        <a:rPr lang="fi-FI" sz="1500" b="0" i="0" u="none" strike="noStrike" dirty="0">
                          <a:solidFill>
                            <a:srgbClr val="0E2649"/>
                          </a:solidFill>
                          <a:effectLst/>
                          <a:latin typeface="Neue Haas Unica W1G" panose="020B0504030206020203" pitchFamily="34" charset="0"/>
                        </a:rPr>
                        <a:t>+ 300</a:t>
                      </a:r>
                    </a:p>
                  </a:txBody>
                  <a:tcPr marL="9525" marR="9525" marT="72000" marB="0">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754749055"/>
                  </a:ext>
                </a:extLst>
              </a:tr>
              <a:tr h="3600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i-FI" sz="1500" u="none" strike="noStrike" kern="1200" dirty="0">
                          <a:solidFill>
                            <a:schemeClr val="accent1"/>
                          </a:solidFill>
                          <a:effectLst/>
                          <a:latin typeface="Neue Haas Unica W1G" panose="020B0504030206020203" pitchFamily="34" charset="0"/>
                          <a:ea typeface="+mn-ea"/>
                          <a:cs typeface="+mn-cs"/>
                        </a:rPr>
                        <a:t>10. – 11.</a:t>
                      </a:r>
                      <a:r>
                        <a:rPr lang="fi-FI" sz="1500" u="none" strike="noStrike" kern="1200" noProof="0" dirty="0">
                          <a:solidFill>
                            <a:schemeClr val="accent1"/>
                          </a:solidFill>
                          <a:effectLst/>
                          <a:latin typeface="Neue Haas Unica W1G" panose="020B0504030206020203" pitchFamily="34" charset="0"/>
                          <a:ea typeface="+mn-ea"/>
                          <a:cs typeface="+mn-cs"/>
                        </a:rPr>
                        <a:t> </a:t>
                      </a:r>
                    </a:p>
                  </a:txBody>
                  <a:tcPr marL="84700" marR="12700" marT="72000"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lnSpc>
                          <a:spcPct val="150000"/>
                        </a:lnSpc>
                      </a:pPr>
                      <a:r>
                        <a:rPr lang="fi-FI" sz="1500" b="0" i="0" u="none" strike="noStrike" dirty="0">
                          <a:solidFill>
                            <a:srgbClr val="0E2649"/>
                          </a:solidFill>
                          <a:effectLst/>
                          <a:latin typeface="Neue Haas Unica W1G" panose="020B0504030206020203" pitchFamily="34" charset="0"/>
                        </a:rPr>
                        <a:t>Super, Venemestari</a:t>
                      </a:r>
                    </a:p>
                  </a:txBody>
                  <a:tcPr marL="9525" marR="9525" marT="9525"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r>
                        <a:rPr lang="fi-FI" sz="1500" b="0" i="0" u="none" strike="noStrike" dirty="0">
                          <a:solidFill>
                            <a:srgbClr val="0E2649"/>
                          </a:solidFill>
                          <a:effectLst/>
                          <a:latin typeface="Neue Haas Unica W1G" panose="020B0504030206020203" pitchFamily="34" charset="0"/>
                        </a:rPr>
                        <a:t>+ 200</a:t>
                      </a:r>
                    </a:p>
                  </a:txBody>
                  <a:tcPr marL="9525" marR="9525" marT="72000" marB="0">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88973236"/>
                  </a:ext>
                </a:extLst>
              </a:tr>
            </a:tbl>
          </a:graphicData>
        </a:graphic>
      </p:graphicFrame>
    </p:spTree>
    <p:extLst>
      <p:ext uri="{BB962C8B-B14F-4D97-AF65-F5344CB8AC3E}">
        <p14:creationId xmlns:p14="http://schemas.microsoft.com/office/powerpoint/2010/main" val="10217476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uusia seuraajia </a:t>
            </a:r>
            <a:r>
              <a:rPr lang="fi-FI" sz="3000" u="sng" dirty="0">
                <a:solidFill>
                  <a:schemeClr val="accent1"/>
                </a:solidFill>
              </a:rPr>
              <a:t>Instagramissa</a:t>
            </a:r>
            <a:r>
              <a:rPr lang="fi-FI" sz="3000" dirty="0">
                <a:solidFill>
                  <a:schemeClr val="accent1"/>
                </a:solidFill>
              </a:rPr>
              <a:t> TOP 10 / elokuu 2026</a:t>
            </a:r>
          </a:p>
        </p:txBody>
      </p:sp>
      <p:graphicFrame>
        <p:nvGraphicFramePr>
          <p:cNvPr id="7" name="Table 7">
            <a:extLst>
              <a:ext uri="{FF2B5EF4-FFF2-40B4-BE49-F238E27FC236}">
                <a16:creationId xmlns:a16="http://schemas.microsoft.com/office/drawing/2014/main" id="{81418DE7-D61F-7041-819A-B3EDBDD89FED}"/>
              </a:ext>
            </a:extLst>
          </p:cNvPr>
          <p:cNvGraphicFramePr>
            <a:graphicFrameLocks noGrp="1"/>
          </p:cNvGraphicFramePr>
          <p:nvPr>
            <p:ph idx="10"/>
            <p:extLst>
              <p:ext uri="{D42A27DB-BD31-4B8C-83A1-F6EECF244321}">
                <p14:modId xmlns:p14="http://schemas.microsoft.com/office/powerpoint/2010/main" val="2898470732"/>
              </p:ext>
            </p:extLst>
          </p:nvPr>
        </p:nvGraphicFramePr>
        <p:xfrm>
          <a:off x="3703434" y="1410788"/>
          <a:ext cx="4785132" cy="4532814"/>
        </p:xfrm>
        <a:graphic>
          <a:graphicData uri="http://schemas.openxmlformats.org/drawingml/2006/table">
            <a:tbl>
              <a:tblPr firstRow="1" bandRow="1">
                <a:tableStyleId>{72833802-FEF1-4C79-8D5D-14CF1EAF98D9}</a:tableStyleId>
              </a:tblPr>
              <a:tblGrid>
                <a:gridCol w="672013">
                  <a:extLst>
                    <a:ext uri="{9D8B030D-6E8A-4147-A177-3AD203B41FA5}">
                      <a16:colId xmlns:a16="http://schemas.microsoft.com/office/drawing/2014/main" val="3436780004"/>
                    </a:ext>
                  </a:extLst>
                </a:gridCol>
                <a:gridCol w="2247422">
                  <a:extLst>
                    <a:ext uri="{9D8B030D-6E8A-4147-A177-3AD203B41FA5}">
                      <a16:colId xmlns:a16="http://schemas.microsoft.com/office/drawing/2014/main" val="3107084423"/>
                    </a:ext>
                  </a:extLst>
                </a:gridCol>
                <a:gridCol w="1541417">
                  <a:extLst>
                    <a:ext uri="{9D8B030D-6E8A-4147-A177-3AD203B41FA5}">
                      <a16:colId xmlns:a16="http://schemas.microsoft.com/office/drawing/2014/main" val="2894783011"/>
                    </a:ext>
                  </a:extLst>
                </a:gridCol>
                <a:gridCol w="324280">
                  <a:extLst>
                    <a:ext uri="{9D8B030D-6E8A-4147-A177-3AD203B41FA5}">
                      <a16:colId xmlns:a16="http://schemas.microsoft.com/office/drawing/2014/main" val="3113567705"/>
                    </a:ext>
                  </a:extLst>
                </a:gridCol>
              </a:tblGrid>
              <a:tr h="412074">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uusia 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kanavan tilaajia</a:t>
                      </a:r>
                      <a:endParaRPr lang="fi-FI" sz="1500" b="0" noProof="0" dirty="0">
                        <a:solidFill>
                          <a:schemeClr val="bg1"/>
                        </a:solidFill>
                        <a:latin typeface="Neue Haas Unica W1G" panose="020B0504030206020203" pitchFamily="34" charset="0"/>
                      </a:endParaRPr>
                    </a:p>
                  </a:txBody>
                  <a:tcPr marL="0" marR="0" marT="0"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r>
                        <a:rPr lang="fi-FI" sz="1500" b="0" noProof="0" dirty="0">
                          <a:solidFill>
                            <a:schemeClr val="bg1"/>
                          </a:solidFill>
                          <a:latin typeface="Neue Haas Unica W1G" panose="020B0504030206020203" pitchFamily="34" charset="0"/>
                        </a:rPr>
                        <a:t>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412074">
                <a:tc>
                  <a:txBody>
                    <a:bodyPr/>
                    <a:lstStyle/>
                    <a:p>
                      <a:pPr algn="l" fontAlgn="b"/>
                      <a:r>
                        <a:rPr lang="fi-FI" sz="1500" u="none" strike="noStrike" kern="1200" noProof="0" dirty="0">
                          <a:solidFill>
                            <a:srgbClr val="002649"/>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K-Ruoka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+ 1 034</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412074">
                <a:tc>
                  <a:txBody>
                    <a:bodyPr/>
                    <a:lstStyle/>
                    <a:p>
                      <a:pPr algn="l" fontAlgn="b"/>
                      <a:r>
                        <a:rPr lang="fi-FI" sz="1500" u="none" strike="noStrike" kern="1200" noProof="0" dirty="0">
                          <a:solidFill>
                            <a:srgbClr val="002649"/>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Talouselämä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+ 956</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412074">
                <a:tc>
                  <a:txBody>
                    <a:bodyPr/>
                    <a:lstStyle/>
                    <a:p>
                      <a:pPr algn="l" fontAlgn="b"/>
                      <a:r>
                        <a:rPr lang="fi-FI" sz="1500" u="none" strike="noStrike" kern="1200" noProof="0" dirty="0">
                          <a:solidFill>
                            <a:srgbClr val="002649"/>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+ 783</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412074">
                <a:tc>
                  <a:txBody>
                    <a:bodyPr/>
                    <a:lstStyle/>
                    <a:p>
                      <a:pPr algn="l" fontAlgn="b"/>
                      <a:r>
                        <a:rPr lang="fi-FI" sz="1500" u="none" strike="noStrike" kern="1200" noProof="0" dirty="0">
                          <a:solidFill>
                            <a:srgbClr val="002649"/>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Luonto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+ 657</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412074">
                <a:tc>
                  <a:txBody>
                    <a:bodyPr/>
                    <a:lstStyle/>
                    <a:p>
                      <a:pPr algn="l" fontAlgn="b"/>
                      <a:r>
                        <a:rPr lang="fi-FI" sz="1500" u="none" strike="noStrike" kern="1200" noProof="0" dirty="0">
                          <a:solidFill>
                            <a:srgbClr val="002649"/>
                          </a:solidFill>
                          <a:effectLst/>
                          <a:latin typeface="Neue Haas Unica W1G" panose="020B0504030206020203" pitchFamily="34" charset="0"/>
                          <a:ea typeface="+mn-ea"/>
                          <a:cs typeface="+mn-cs"/>
                        </a:rPr>
                        <a:t>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Avecmedia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+ 578</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412074">
                <a:tc>
                  <a:txBody>
                    <a:bodyPr/>
                    <a:lstStyle/>
                    <a:p>
                      <a:pPr algn="l" fontAlgn="b"/>
                      <a:r>
                        <a:rPr lang="fi-FI" sz="1500" u="none" strike="noStrike" kern="1200" noProof="0" dirty="0">
                          <a:solidFill>
                            <a:srgbClr val="002649"/>
                          </a:solidFill>
                          <a:effectLst/>
                          <a:latin typeface="Neue Haas Unica W1G" panose="020B0504030206020203" pitchFamily="34" charset="0"/>
                          <a:ea typeface="+mn-ea"/>
                          <a:cs typeface="+mn-cs"/>
                        </a:rPr>
                        <a:t>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+ 515</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436576395"/>
                  </a:ext>
                </a:extLst>
              </a:tr>
              <a:tr h="412074">
                <a:tc>
                  <a:txBody>
                    <a:bodyPr/>
                    <a:lstStyle/>
                    <a:p>
                      <a:pPr algn="l" fontAlgn="b"/>
                      <a:r>
                        <a:rPr lang="fi-FI" sz="1500" u="none" strike="noStrike" kern="1200" noProof="0" dirty="0">
                          <a:solidFill>
                            <a:srgbClr val="002649"/>
                          </a:solidFill>
                          <a:effectLst/>
                          <a:latin typeface="Neue Haas Unica W1G" panose="020B0504030206020203" pitchFamily="34" charset="0"/>
                          <a:ea typeface="+mn-ea"/>
                          <a:cs typeface="+mn-cs"/>
                        </a:rPr>
                        <a:t>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Femina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+ 491</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131458507"/>
                  </a:ext>
                </a:extLst>
              </a:tr>
              <a:tr h="412074">
                <a:tc>
                  <a:txBody>
                    <a:bodyPr/>
                    <a:lstStyle/>
                    <a:p>
                      <a:pPr algn="l" fontAlgn="b"/>
                      <a:r>
                        <a:rPr lang="fi-FI" sz="1500" u="none" strike="noStrike" kern="1200" noProof="0" dirty="0">
                          <a:solidFill>
                            <a:srgbClr val="002649"/>
                          </a:solidFill>
                          <a:effectLst/>
                          <a:latin typeface="Neue Haas Unica W1G" panose="020B0504030206020203" pitchFamily="34" charset="0"/>
                          <a:ea typeface="+mn-ea"/>
                          <a:cs typeface="+mn-cs"/>
                        </a:rPr>
                        <a:t>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Kotiliesi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+ 460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412074">
                <a:tc>
                  <a:txBody>
                    <a:bodyPr/>
                    <a:lstStyle/>
                    <a:p>
                      <a:pPr algn="l" fontAlgn="b"/>
                      <a:r>
                        <a:rPr lang="fi-FI" sz="1500" u="none" strike="noStrike" kern="1200" noProof="0" dirty="0">
                          <a:solidFill>
                            <a:srgbClr val="002649"/>
                          </a:solidFill>
                          <a:effectLst/>
                          <a:latin typeface="Neue Haas Unica W1G" panose="020B0504030206020203" pitchFamily="34" charset="0"/>
                          <a:ea typeface="+mn-ea"/>
                          <a:cs typeface="+mn-cs"/>
                        </a:rPr>
                        <a:t>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Maailman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+ 451</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412074">
                <a:tc>
                  <a:txBody>
                    <a:bodyPr/>
                    <a:lstStyle/>
                    <a:p>
                      <a:pPr algn="l" fontAlgn="b"/>
                      <a:r>
                        <a:rPr lang="fi-FI" sz="1500" u="none" strike="noStrike" kern="1200" noProof="0" dirty="0">
                          <a:solidFill>
                            <a:srgbClr val="002649"/>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+ 427</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357474695"/>
                  </a:ext>
                </a:extLst>
              </a:tr>
            </a:tbl>
          </a:graphicData>
        </a:graphic>
      </p:graphicFrame>
    </p:spTree>
    <p:extLst>
      <p:ext uri="{BB962C8B-B14F-4D97-AF65-F5344CB8AC3E}">
        <p14:creationId xmlns:p14="http://schemas.microsoft.com/office/powerpoint/2010/main" val="22388499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0D914-1410-E34D-A2B5-24E5469ED6EB}"/>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uusia seuraajia </a:t>
            </a:r>
            <a:r>
              <a:rPr lang="fi-FI" sz="3000" u="sng" dirty="0">
                <a:solidFill>
                  <a:schemeClr val="accent1"/>
                </a:solidFill>
              </a:rPr>
              <a:t>X:ssä</a:t>
            </a:r>
            <a:r>
              <a:rPr lang="fi-FI" sz="3000" dirty="0">
                <a:solidFill>
                  <a:schemeClr val="accent1"/>
                </a:solidFill>
              </a:rPr>
              <a:t> TOP 5 / elokuu 2026</a:t>
            </a:r>
          </a:p>
        </p:txBody>
      </p:sp>
      <p:graphicFrame>
        <p:nvGraphicFramePr>
          <p:cNvPr id="7" name="Table 7">
            <a:extLst>
              <a:ext uri="{FF2B5EF4-FFF2-40B4-BE49-F238E27FC236}">
                <a16:creationId xmlns:a16="http://schemas.microsoft.com/office/drawing/2014/main" id="{81418DE7-D61F-7041-819A-B3EDBDD89FED}"/>
              </a:ext>
            </a:extLst>
          </p:cNvPr>
          <p:cNvGraphicFramePr>
            <a:graphicFrameLocks noGrp="1"/>
          </p:cNvGraphicFramePr>
          <p:nvPr>
            <p:ph idx="10"/>
            <p:extLst>
              <p:ext uri="{D42A27DB-BD31-4B8C-83A1-F6EECF244321}">
                <p14:modId xmlns:p14="http://schemas.microsoft.com/office/powerpoint/2010/main" val="3146621910"/>
              </p:ext>
            </p:extLst>
          </p:nvPr>
        </p:nvGraphicFramePr>
        <p:xfrm>
          <a:off x="3703434" y="1410787"/>
          <a:ext cx="4785132" cy="2216601"/>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3025104">
                  <a:extLst>
                    <a:ext uri="{9D8B030D-6E8A-4147-A177-3AD203B41FA5}">
                      <a16:colId xmlns:a16="http://schemas.microsoft.com/office/drawing/2014/main" val="3107084423"/>
                    </a:ext>
                  </a:extLst>
                </a:gridCol>
                <a:gridCol w="761404">
                  <a:extLst>
                    <a:ext uri="{9D8B030D-6E8A-4147-A177-3AD203B41FA5}">
                      <a16:colId xmlns:a16="http://schemas.microsoft.com/office/drawing/2014/main" val="2894783011"/>
                    </a:ext>
                  </a:extLst>
                </a:gridCol>
                <a:gridCol w="324280">
                  <a:extLst>
                    <a:ext uri="{9D8B030D-6E8A-4147-A177-3AD203B41FA5}">
                      <a16:colId xmlns:a16="http://schemas.microsoft.com/office/drawing/2014/main" val="3113567705"/>
                    </a:ext>
                  </a:extLst>
                </a:gridCol>
              </a:tblGrid>
              <a:tr h="414000">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uusia seuraajia</a:t>
                      </a:r>
                      <a:endParaRPr lang="fi-FI" sz="1500" b="0" noProof="0" dirty="0">
                        <a:solidFill>
                          <a:schemeClr val="bg1"/>
                        </a:solidFill>
                        <a:latin typeface="Neue Haas Unica W1G" panose="020B0504030206020203" pitchFamily="34" charset="0"/>
                      </a:endParaRPr>
                    </a:p>
                  </a:txBody>
                  <a:tcPr marL="7200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kanavan tilaajia</a:t>
                      </a:r>
                      <a:endParaRPr lang="fi-FI" sz="1500" b="0" noProof="0" dirty="0">
                        <a:solidFill>
                          <a:schemeClr val="bg1"/>
                        </a:solidFill>
                        <a:latin typeface="Neue Haas Unica W1G" panose="020B0504030206020203" pitchFamily="34" charset="0"/>
                      </a:endParaRPr>
                    </a:p>
                  </a:txBody>
                  <a:tcPr marL="0" marR="0" marT="0"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362601">
                <a:tc>
                  <a:txBody>
                    <a:bodyPr/>
                    <a:lstStyle/>
                    <a:p>
                      <a:pPr algn="l" fontAlgn="b"/>
                      <a:r>
                        <a:rPr lang="fi-FI" sz="1500" u="none" strike="noStrike" kern="1200" noProof="0" dirty="0">
                          <a:solidFill>
                            <a:srgbClr val="002649"/>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Aitio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+ 27</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360000">
                <a:tc>
                  <a:txBody>
                    <a:bodyPr/>
                    <a:lstStyle/>
                    <a:p>
                      <a:pPr algn="l" fontAlgn="b"/>
                      <a:r>
                        <a:rPr lang="fi-FI" sz="1500" u="none" strike="noStrike" kern="1200" noProof="0" dirty="0">
                          <a:solidFill>
                            <a:srgbClr val="002649"/>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Arvopaperi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+ 6</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360000">
                <a:tc>
                  <a:txBody>
                    <a:bodyPr/>
                    <a:lstStyle/>
                    <a:p>
                      <a:pPr algn="l" fontAlgn="b"/>
                      <a:r>
                        <a:rPr lang="fi-FI" sz="1500" u="none" strike="noStrike" kern="1200" noProof="0" dirty="0">
                          <a:solidFill>
                            <a:srgbClr val="002649"/>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Reserviläinen</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+ 5</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360000">
                <a:tc>
                  <a:txBody>
                    <a:bodyPr/>
                    <a:lstStyle/>
                    <a:p>
                      <a:pPr algn="l" fontAlgn="b"/>
                      <a:r>
                        <a:rPr lang="fi-FI" sz="1500" u="none" strike="noStrike" kern="1200" noProof="0" dirty="0">
                          <a:solidFill>
                            <a:srgbClr val="002649"/>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Taloustaito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+ 3</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213476770"/>
                  </a:ext>
                </a:extLst>
              </a:tr>
              <a:tr h="360000">
                <a:tc>
                  <a:txBody>
                    <a:bodyPr/>
                    <a:lstStyle/>
                    <a:p>
                      <a:pPr algn="l" fontAlgn="b"/>
                      <a:r>
                        <a:rPr lang="fi-FI" sz="1500" u="none" strike="noStrike" kern="1200" noProof="0" dirty="0">
                          <a:solidFill>
                            <a:srgbClr val="002649"/>
                          </a:solidFill>
                          <a:effectLst/>
                          <a:latin typeface="Neue Haas Unica W1G" panose="020B0504030206020203" pitchFamily="34" charset="0"/>
                          <a:ea typeface="+mn-ea"/>
                          <a:cs typeface="+mn-cs"/>
                        </a:rPr>
                        <a:t>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KITA Kiinteistö &amp; Talotekniikka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+ 2</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670216"/>
                  </a:ext>
                </a:extLst>
              </a:tr>
            </a:tbl>
          </a:graphicData>
        </a:graphic>
      </p:graphicFrame>
    </p:spTree>
    <p:extLst>
      <p:ext uri="{BB962C8B-B14F-4D97-AF65-F5344CB8AC3E}">
        <p14:creationId xmlns:p14="http://schemas.microsoft.com/office/powerpoint/2010/main" val="479573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400D5-C794-804F-693C-27658A7DFD7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7D1476F-E93C-A043-1D96-C340236F880A}"/>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uusia seuraajia </a:t>
            </a:r>
            <a:r>
              <a:rPr lang="fi-FI" sz="3000" u="sng" dirty="0">
                <a:solidFill>
                  <a:schemeClr val="accent1"/>
                </a:solidFill>
              </a:rPr>
              <a:t>YouTubessa</a:t>
            </a:r>
            <a:r>
              <a:rPr lang="fi-FI" sz="3000" dirty="0">
                <a:solidFill>
                  <a:schemeClr val="accent1"/>
                </a:solidFill>
              </a:rPr>
              <a:t> TOP 10 / elokuu 2026</a:t>
            </a:r>
          </a:p>
        </p:txBody>
      </p:sp>
      <p:graphicFrame>
        <p:nvGraphicFramePr>
          <p:cNvPr id="7" name="Table 7">
            <a:extLst>
              <a:ext uri="{FF2B5EF4-FFF2-40B4-BE49-F238E27FC236}">
                <a16:creationId xmlns:a16="http://schemas.microsoft.com/office/drawing/2014/main" id="{50AE5A8D-3D64-92F0-A96F-D33B50BD28D6}"/>
              </a:ext>
            </a:extLst>
          </p:cNvPr>
          <p:cNvGraphicFramePr>
            <a:graphicFrameLocks noGrp="1"/>
          </p:cNvGraphicFramePr>
          <p:nvPr>
            <p:ph idx="10"/>
            <p:extLst>
              <p:ext uri="{D42A27DB-BD31-4B8C-83A1-F6EECF244321}">
                <p14:modId xmlns:p14="http://schemas.microsoft.com/office/powerpoint/2010/main" val="553351554"/>
              </p:ext>
            </p:extLst>
          </p:nvPr>
        </p:nvGraphicFramePr>
        <p:xfrm>
          <a:off x="3703434" y="1410786"/>
          <a:ext cx="4785132" cy="3654000"/>
        </p:xfrm>
        <a:graphic>
          <a:graphicData uri="http://schemas.openxmlformats.org/drawingml/2006/table">
            <a:tbl>
              <a:tblPr firstRow="1" bandRow="1">
                <a:tableStyleId>{72833802-FEF1-4C79-8D5D-14CF1EAF98D9}</a:tableStyleId>
              </a:tblPr>
              <a:tblGrid>
                <a:gridCol w="824321">
                  <a:extLst>
                    <a:ext uri="{9D8B030D-6E8A-4147-A177-3AD203B41FA5}">
                      <a16:colId xmlns:a16="http://schemas.microsoft.com/office/drawing/2014/main" val="3436780004"/>
                    </a:ext>
                  </a:extLst>
                </a:gridCol>
                <a:gridCol w="2095114">
                  <a:extLst>
                    <a:ext uri="{9D8B030D-6E8A-4147-A177-3AD203B41FA5}">
                      <a16:colId xmlns:a16="http://schemas.microsoft.com/office/drawing/2014/main" val="3107084423"/>
                    </a:ext>
                  </a:extLst>
                </a:gridCol>
                <a:gridCol w="1541417">
                  <a:extLst>
                    <a:ext uri="{9D8B030D-6E8A-4147-A177-3AD203B41FA5}">
                      <a16:colId xmlns:a16="http://schemas.microsoft.com/office/drawing/2014/main" val="2894783011"/>
                    </a:ext>
                  </a:extLst>
                </a:gridCol>
                <a:gridCol w="324280">
                  <a:extLst>
                    <a:ext uri="{9D8B030D-6E8A-4147-A177-3AD203B41FA5}">
                      <a16:colId xmlns:a16="http://schemas.microsoft.com/office/drawing/2014/main" val="3113567705"/>
                    </a:ext>
                  </a:extLst>
                </a:gridCol>
              </a:tblGrid>
              <a:tr h="414000">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uusia seuraajia</a:t>
                      </a:r>
                      <a:endParaRPr lang="fi-FI" sz="1500" b="0" noProof="0" dirty="0">
                        <a:solidFill>
                          <a:schemeClr val="bg1"/>
                        </a:solidFill>
                        <a:latin typeface="Neue Haas Unica W1G" panose="020B0504030206020203" pitchFamily="34" charset="0"/>
                      </a:endParaRPr>
                    </a:p>
                  </a:txBody>
                  <a:tcPr marL="7200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kanavan tilaajia</a:t>
                      </a:r>
                      <a:endParaRPr lang="fi-FI" sz="1500" b="0" noProof="0" dirty="0">
                        <a:solidFill>
                          <a:schemeClr val="bg1"/>
                        </a:solidFill>
                        <a:latin typeface="Neue Haas Unica W1G" panose="020B0504030206020203" pitchFamily="34" charset="0"/>
                      </a:endParaRPr>
                    </a:p>
                  </a:txBody>
                  <a:tcPr marL="0" marR="0" marT="0"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360000">
                <a:tc>
                  <a:txBody>
                    <a:bodyPr/>
                    <a:lstStyle/>
                    <a:p>
                      <a:pPr algn="l" fontAlgn="b"/>
                      <a:r>
                        <a:rPr lang="fi-FI" sz="1500" u="none" strike="noStrike" kern="1200" dirty="0">
                          <a:solidFill>
                            <a:srgbClr val="002649"/>
                          </a:solidFill>
                          <a:effectLst/>
                          <a:latin typeface="Neue Haas Unica W1G" panose="020B0504030206020203" pitchFamily="34" charset="0"/>
                          <a:ea typeface="+mn-ea"/>
                          <a:cs typeface="+mn-cs"/>
                        </a:rPr>
                        <a:t>1.</a:t>
                      </a:r>
                      <a:endParaRPr lang="en-FI" sz="1500" u="none" strike="noStrike" kern="1200" dirty="0">
                        <a:solidFill>
                          <a:srgbClr val="002649"/>
                        </a:solidFill>
                        <a:effectLst/>
                        <a:latin typeface="Neue Haas Unica W1G" panose="020B0504030206020203" pitchFamily="34" charset="0"/>
                        <a:ea typeface="+mn-ea"/>
                        <a:cs typeface="+mn-cs"/>
                      </a:endParaRPr>
                    </a:p>
                  </a:txBody>
                  <a:tcPr marL="81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+ 200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360000">
                <a:tc>
                  <a:txBody>
                    <a:bodyPr/>
                    <a:lstStyle/>
                    <a:p>
                      <a:pPr algn="l" fontAlgn="b"/>
                      <a:r>
                        <a:rPr lang="fi-FI" sz="1500" u="none" strike="noStrike" kern="1200" dirty="0">
                          <a:solidFill>
                            <a:srgbClr val="002649"/>
                          </a:solidFill>
                          <a:effectLst/>
                          <a:latin typeface="Neue Haas Unica W1G" panose="020B0504030206020203" pitchFamily="34" charset="0"/>
                          <a:ea typeface="+mn-ea"/>
                          <a:cs typeface="+mn-cs"/>
                        </a:rPr>
                        <a:t>2.</a:t>
                      </a:r>
                      <a:endParaRPr lang="en-FI" sz="1500" u="none" strike="noStrike" kern="1200" dirty="0">
                        <a:solidFill>
                          <a:srgbClr val="002649"/>
                        </a:solidFill>
                        <a:effectLst/>
                        <a:latin typeface="Neue Haas Unica W1G" panose="020B0504030206020203" pitchFamily="34" charset="0"/>
                        <a:ea typeface="+mn-ea"/>
                        <a:cs typeface="+mn-cs"/>
                      </a:endParaRPr>
                    </a:p>
                  </a:txBody>
                  <a:tcPr marL="81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Siivet</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720000">
                <a:tc>
                  <a:txBody>
                    <a:bodyPr/>
                    <a:lstStyle/>
                    <a:p>
                      <a:pPr algn="l" fontAlgn="b"/>
                      <a:r>
                        <a:rPr lang="fi-FI" sz="1500" u="none" strike="noStrike" kern="1200" dirty="0">
                          <a:solidFill>
                            <a:srgbClr val="002649"/>
                          </a:solidFill>
                          <a:effectLst/>
                          <a:latin typeface="Neue Haas Unica W1G" panose="020B0504030206020203" pitchFamily="34" charset="0"/>
                          <a:ea typeface="+mn-ea"/>
                          <a:cs typeface="+mn-cs"/>
                        </a:rPr>
                        <a:t>3. – 4.</a:t>
                      </a:r>
                      <a:endParaRPr lang="en-FI" sz="1500" u="none" strike="noStrike" kern="1200" dirty="0">
                        <a:solidFill>
                          <a:srgbClr val="002649"/>
                        </a:solidFill>
                        <a:effectLst/>
                        <a:latin typeface="Neue Haas Unica W1G" panose="020B0504030206020203" pitchFamily="34" charset="0"/>
                        <a:ea typeface="+mn-ea"/>
                        <a:cs typeface="+mn-cs"/>
                      </a:endParaRPr>
                    </a:p>
                  </a:txBody>
                  <a:tcPr marL="81525" marR="0" marT="108000"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lnSpc>
                          <a:spcPct val="150000"/>
                        </a:lnSpc>
                        <a:buNone/>
                      </a:pPr>
                      <a:r>
                        <a:rPr lang="fi-FI" sz="1500" b="0" i="0" u="none" strike="noStrike" dirty="0">
                          <a:solidFill>
                            <a:srgbClr val="002649"/>
                          </a:solidFill>
                          <a:effectLst/>
                          <a:latin typeface="Neue Haas Unica W1G" panose="020B0504030206020203" pitchFamily="34" charset="0"/>
                        </a:rPr>
                        <a:t>Tekniikan Maailma, Venemestari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+ 60</a:t>
                      </a:r>
                    </a:p>
                  </a:txBody>
                  <a:tcPr marL="9525" marR="9525" marT="108000" marB="0">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3600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i-FI" sz="1500" u="none" strike="noStrike" kern="1200" dirty="0">
                          <a:solidFill>
                            <a:srgbClr val="002649"/>
                          </a:solidFill>
                          <a:effectLst/>
                          <a:latin typeface="Neue Haas Unica W1G" panose="020B0504030206020203" pitchFamily="34" charset="0"/>
                          <a:ea typeface="+mn-ea"/>
                          <a:cs typeface="+mn-cs"/>
                        </a:rPr>
                        <a:t>5. – 6.</a:t>
                      </a:r>
                      <a:endParaRPr lang="en-FI" sz="1500" u="none" strike="noStrike" kern="1200" dirty="0">
                        <a:solidFill>
                          <a:srgbClr val="002649"/>
                        </a:solidFill>
                        <a:effectLst/>
                        <a:latin typeface="Neue Haas Unica W1G" panose="020B0504030206020203" pitchFamily="34" charset="0"/>
                        <a:ea typeface="+mn-ea"/>
                        <a:cs typeface="+mn-cs"/>
                      </a:endParaRPr>
                    </a:p>
                  </a:txBody>
                  <a:tcPr marL="81525" marR="9525" marT="108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Metsälehti, 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+ 40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360000">
                <a:tc>
                  <a:txBody>
                    <a:bodyPr/>
                    <a:lstStyle/>
                    <a:p>
                      <a:pPr algn="l" fontAlgn="b"/>
                      <a:r>
                        <a:rPr lang="fi-FI" sz="1500" u="none" strike="noStrike" kern="1200" dirty="0">
                          <a:solidFill>
                            <a:srgbClr val="002649"/>
                          </a:solidFill>
                          <a:effectLst/>
                          <a:latin typeface="Neue Haas Unica W1G" panose="020B0504030206020203" pitchFamily="34" charset="0"/>
                          <a:ea typeface="+mn-ea"/>
                          <a:cs typeface="+mn-cs"/>
                        </a:rPr>
                        <a:t>7.</a:t>
                      </a:r>
                      <a:endParaRPr lang="en-FI" sz="1500" u="none" strike="noStrike" kern="1200" dirty="0">
                        <a:solidFill>
                          <a:srgbClr val="002649"/>
                        </a:solidFill>
                        <a:effectLst/>
                        <a:latin typeface="Neue Haas Unica W1G" panose="020B0504030206020203" pitchFamily="34" charset="0"/>
                        <a:ea typeface="+mn-ea"/>
                        <a:cs typeface="+mn-cs"/>
                      </a:endParaRPr>
                    </a:p>
                  </a:txBody>
                  <a:tcPr marL="81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err="1">
                          <a:solidFill>
                            <a:srgbClr val="002649"/>
                          </a:solidFill>
                          <a:effectLst/>
                          <a:latin typeface="Neue Haas Unica W1G" panose="020B0504030206020203" pitchFamily="34" charset="0"/>
                        </a:rPr>
                        <a:t>Metsätrans</a:t>
                      </a:r>
                      <a:endParaRPr lang="fi-FI" sz="1500" b="0" i="0" u="none" strike="noStrike" dirty="0">
                        <a:solidFill>
                          <a:srgbClr val="002649"/>
                        </a:solidFill>
                        <a:effectLst/>
                        <a:latin typeface="Neue Haas Unica W1G" panose="020B0504030206020203" pitchFamily="34" charset="0"/>
                      </a:endParaRP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+ 37</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70818639"/>
                  </a:ext>
                </a:extLst>
              </a:tr>
              <a:tr h="360000">
                <a:tc>
                  <a:txBody>
                    <a:bodyPr/>
                    <a:lstStyle/>
                    <a:p>
                      <a:pPr algn="l" fontAlgn="b"/>
                      <a:r>
                        <a:rPr lang="fi-FI" sz="1500" u="none" strike="noStrike" kern="1200" dirty="0">
                          <a:solidFill>
                            <a:srgbClr val="002649"/>
                          </a:solidFill>
                          <a:effectLst/>
                          <a:latin typeface="Neue Haas Unica W1G" panose="020B0504030206020203" pitchFamily="34" charset="0"/>
                          <a:ea typeface="+mn-ea"/>
                          <a:cs typeface="+mn-cs"/>
                        </a:rPr>
                        <a:t>8. – 9.</a:t>
                      </a:r>
                      <a:endParaRPr lang="en-FI" sz="1500" u="none" strike="noStrike" kern="1200" dirty="0">
                        <a:solidFill>
                          <a:srgbClr val="002649"/>
                        </a:solidFill>
                        <a:effectLst/>
                        <a:latin typeface="Neue Haas Unica W1G" panose="020B0504030206020203" pitchFamily="34" charset="0"/>
                        <a:ea typeface="+mn-ea"/>
                        <a:cs typeface="+mn-cs"/>
                      </a:endParaRPr>
                    </a:p>
                  </a:txBody>
                  <a:tcPr marL="81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dirty="0">
                          <a:solidFill>
                            <a:srgbClr val="002649"/>
                          </a:solidFill>
                          <a:effectLst/>
                          <a:latin typeface="Neue Haas Unica W1G" panose="020B0504030206020203" pitchFamily="34" charset="0"/>
                        </a:rPr>
                        <a:t>Juoksija, Taloustaito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+ 30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67486158"/>
                  </a:ext>
                </a:extLst>
              </a:tr>
              <a:tr h="720000">
                <a:tc>
                  <a:txBody>
                    <a:bodyPr/>
                    <a:lstStyle/>
                    <a:p>
                      <a:pPr algn="l" fontAlgn="b"/>
                      <a:r>
                        <a:rPr lang="fi-FI" sz="1500" u="none" strike="noStrike" kern="1200" dirty="0">
                          <a:solidFill>
                            <a:srgbClr val="002649"/>
                          </a:solidFill>
                          <a:effectLst/>
                          <a:latin typeface="Neue Haas Unica W1G" panose="020B0504030206020203" pitchFamily="34" charset="0"/>
                          <a:ea typeface="+mn-ea"/>
                          <a:cs typeface="+mn-cs"/>
                        </a:rPr>
                        <a:t>10. – 11.</a:t>
                      </a:r>
                      <a:endParaRPr lang="en-FI" sz="1500" u="none" strike="noStrike" kern="1200" dirty="0">
                        <a:solidFill>
                          <a:srgbClr val="002649"/>
                        </a:solidFill>
                        <a:effectLst/>
                        <a:latin typeface="Neue Haas Unica W1G" panose="020B0504030206020203" pitchFamily="34" charset="0"/>
                        <a:ea typeface="+mn-ea"/>
                        <a:cs typeface="+mn-cs"/>
                      </a:endParaRPr>
                    </a:p>
                  </a:txBody>
                  <a:tcPr marL="81525" marR="9525" marT="90000" marB="0">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lnSpc>
                          <a:spcPct val="150000"/>
                        </a:lnSpc>
                        <a:buNone/>
                      </a:pPr>
                      <a:r>
                        <a:rPr lang="fi-FI" sz="1500" b="0" i="0" u="none" strike="noStrike" dirty="0">
                          <a:solidFill>
                            <a:srgbClr val="002649"/>
                          </a:solidFill>
                          <a:effectLst/>
                          <a:latin typeface="Neue Haas Unica W1G" panose="020B0504030206020203" pitchFamily="34" charset="0"/>
                        </a:rPr>
                        <a:t>TAITO, Vapaa-ajan Kalastaja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+ 20</a:t>
                      </a:r>
                    </a:p>
                  </a:txBody>
                  <a:tcPr marL="9525" marR="9525" marT="108000" marB="0">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rgbClr val="00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339734294"/>
                  </a:ext>
                </a:extLst>
              </a:tr>
            </a:tbl>
          </a:graphicData>
        </a:graphic>
      </p:graphicFrame>
    </p:spTree>
    <p:extLst>
      <p:ext uri="{BB962C8B-B14F-4D97-AF65-F5344CB8AC3E}">
        <p14:creationId xmlns:p14="http://schemas.microsoft.com/office/powerpoint/2010/main" val="6662108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D536C-B677-5A41-A83A-8A099581328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B538FB6-19C9-13C3-5BA2-D10B2AF3FA45}"/>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uusia seuraajia </a:t>
            </a:r>
            <a:r>
              <a:rPr lang="fi-FI" sz="3000" u="sng" dirty="0" err="1">
                <a:solidFill>
                  <a:schemeClr val="accent1"/>
                </a:solidFill>
              </a:rPr>
              <a:t>Tiktokissa</a:t>
            </a:r>
            <a:r>
              <a:rPr lang="fi-FI" sz="3000" dirty="0">
                <a:solidFill>
                  <a:schemeClr val="accent1"/>
                </a:solidFill>
              </a:rPr>
              <a:t> TOP 10 / elokuu 2026</a:t>
            </a:r>
          </a:p>
        </p:txBody>
      </p:sp>
      <p:graphicFrame>
        <p:nvGraphicFramePr>
          <p:cNvPr id="5" name="Table 7">
            <a:extLst>
              <a:ext uri="{FF2B5EF4-FFF2-40B4-BE49-F238E27FC236}">
                <a16:creationId xmlns:a16="http://schemas.microsoft.com/office/drawing/2014/main" id="{CE84ADD7-4C48-9752-7B58-347F588CE8BA}"/>
              </a:ext>
            </a:extLst>
          </p:cNvPr>
          <p:cNvGraphicFramePr>
            <a:graphicFrameLocks noGrp="1"/>
          </p:cNvGraphicFramePr>
          <p:nvPr>
            <p:ph idx="10"/>
            <p:extLst>
              <p:ext uri="{D42A27DB-BD31-4B8C-83A1-F6EECF244321}">
                <p14:modId xmlns:p14="http://schemas.microsoft.com/office/powerpoint/2010/main" val="1494334875"/>
              </p:ext>
            </p:extLst>
          </p:nvPr>
        </p:nvGraphicFramePr>
        <p:xfrm>
          <a:off x="3703434" y="1410787"/>
          <a:ext cx="4785132" cy="3980825"/>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2245091">
                  <a:extLst>
                    <a:ext uri="{9D8B030D-6E8A-4147-A177-3AD203B41FA5}">
                      <a16:colId xmlns:a16="http://schemas.microsoft.com/office/drawing/2014/main" val="3107084423"/>
                    </a:ext>
                  </a:extLst>
                </a:gridCol>
                <a:gridCol w="1541417">
                  <a:extLst>
                    <a:ext uri="{9D8B030D-6E8A-4147-A177-3AD203B41FA5}">
                      <a16:colId xmlns:a16="http://schemas.microsoft.com/office/drawing/2014/main" val="2894783011"/>
                    </a:ext>
                  </a:extLst>
                </a:gridCol>
                <a:gridCol w="324280">
                  <a:extLst>
                    <a:ext uri="{9D8B030D-6E8A-4147-A177-3AD203B41FA5}">
                      <a16:colId xmlns:a16="http://schemas.microsoft.com/office/drawing/2014/main" val="3113567705"/>
                    </a:ext>
                  </a:extLst>
                </a:gridCol>
              </a:tblGrid>
              <a:tr h="414000">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uusia 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kanavan tilaajia</a:t>
                      </a:r>
                      <a:endParaRPr lang="fi-FI" sz="1500" b="0" noProof="0" dirty="0">
                        <a:solidFill>
                          <a:schemeClr val="bg1"/>
                        </a:solidFill>
                        <a:latin typeface="Neue Haas Unica W1G" panose="020B0504030206020203" pitchFamily="34" charset="0"/>
                      </a:endParaRPr>
                    </a:p>
                  </a:txBody>
                  <a:tcPr marL="0" marR="0" marT="0"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360000">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+ 400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360000">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Tekniikan Maailma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+ 300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360000">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Yhteishyvä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+ 288</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309111033"/>
                  </a:ext>
                </a:extLst>
              </a:tr>
              <a:tr h="360000">
                <a:tc>
                  <a:txBody>
                    <a:bodyPr/>
                    <a:lstStyle/>
                    <a:p>
                      <a:pPr algn="l" fontAlgn="b"/>
                      <a:r>
                        <a:rPr lang="fi-FI" sz="1500" u="none" strike="noStrike" kern="1200" dirty="0">
                          <a:solidFill>
                            <a:schemeClr val="accent1"/>
                          </a:solidFill>
                          <a:effectLst/>
                          <a:latin typeface="Neue Haas Unica W1G" panose="020B0504030206020203" pitchFamily="34" charset="0"/>
                          <a:ea typeface="+mn-ea"/>
                          <a:cs typeface="+mn-cs"/>
                        </a:rPr>
                        <a:t>4.</a:t>
                      </a:r>
                      <a:endParaRPr lang="en-FI" sz="1500" u="none" strike="noStrike" kern="1200" dirty="0">
                        <a:solidFill>
                          <a:schemeClr val="accent1"/>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Femina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+ 110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326825">
                <a:tc>
                  <a:txBody>
                    <a:bodyPr/>
                    <a:lstStyle/>
                    <a:p>
                      <a:pPr algn="l" fontAlgn="b"/>
                      <a:r>
                        <a:rPr lang="fi-FI" sz="1500" u="none" strike="noStrike" kern="1200" dirty="0">
                          <a:solidFill>
                            <a:schemeClr val="accent1"/>
                          </a:solidFill>
                          <a:effectLst/>
                          <a:latin typeface="Neue Haas Unica W1G" panose="020B0504030206020203" pitchFamily="34" charset="0"/>
                          <a:ea typeface="+mn-ea"/>
                          <a:cs typeface="+mn-cs"/>
                        </a:rPr>
                        <a:t>5.</a:t>
                      </a:r>
                      <a:endParaRPr lang="en-FI" sz="1500" u="none" strike="noStrike" kern="1200" dirty="0">
                        <a:solidFill>
                          <a:schemeClr val="accent1"/>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Pirkka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+ 100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360000">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6.</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Metsätrans</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+ 23</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885632224"/>
                  </a:ext>
                </a:extLst>
              </a:tr>
              <a:tr h="360000">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7.</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GTi-Magazine</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+ 18</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653992292"/>
                  </a:ext>
                </a:extLst>
              </a:tr>
              <a:tr h="360000">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8.</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Kaksplus</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+ 14</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127811441"/>
                  </a:ext>
                </a:extLst>
              </a:tr>
              <a:tr h="360000">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9.</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Pelastustieto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+ 13</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988700644"/>
                  </a:ext>
                </a:extLst>
              </a:tr>
              <a:tr h="360000">
                <a:tc>
                  <a:txBody>
                    <a:bodyPr/>
                    <a:lstStyle/>
                    <a:p>
                      <a:pPr algn="l" fontAlgn="b"/>
                      <a:r>
                        <a:rPr lang="fi-FI" sz="1500" u="none" strike="noStrike" kern="1200" noProof="0" dirty="0">
                          <a:solidFill>
                            <a:schemeClr val="accent1"/>
                          </a:solidFill>
                          <a:effectLst/>
                          <a:latin typeface="Neue Haas Unica W1G" panose="020B0504030206020203" pitchFamily="34" charset="0"/>
                          <a:ea typeface="+mn-ea"/>
                          <a:cs typeface="+mn-cs"/>
                        </a:rPr>
                        <a:t>10.</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Me Naiset</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+ 9</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572922069"/>
                  </a:ext>
                </a:extLst>
              </a:tr>
            </a:tbl>
          </a:graphicData>
        </a:graphic>
      </p:graphicFrame>
    </p:spTree>
    <p:extLst>
      <p:ext uri="{BB962C8B-B14F-4D97-AF65-F5344CB8AC3E}">
        <p14:creationId xmlns:p14="http://schemas.microsoft.com/office/powerpoint/2010/main" val="27564009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9246E-22B9-C260-A98F-CE2AADD2E79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319B860-7AC6-6395-420F-61F10E573561}"/>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uusia seuraajia </a:t>
            </a:r>
            <a:r>
              <a:rPr lang="fi-FI" sz="3000" u="sng" dirty="0">
                <a:solidFill>
                  <a:schemeClr val="accent1"/>
                </a:solidFill>
              </a:rPr>
              <a:t>Threadsissa</a:t>
            </a:r>
            <a:r>
              <a:rPr lang="fi-FI" sz="3000" dirty="0">
                <a:solidFill>
                  <a:schemeClr val="accent1"/>
                </a:solidFill>
              </a:rPr>
              <a:t>  TOP 5 / elokuu 2026</a:t>
            </a:r>
          </a:p>
        </p:txBody>
      </p:sp>
      <p:graphicFrame>
        <p:nvGraphicFramePr>
          <p:cNvPr id="2" name="Table 7">
            <a:extLst>
              <a:ext uri="{FF2B5EF4-FFF2-40B4-BE49-F238E27FC236}">
                <a16:creationId xmlns:a16="http://schemas.microsoft.com/office/drawing/2014/main" id="{F6F23E41-34DE-286E-A553-2AA3A92E08D1}"/>
              </a:ext>
            </a:extLst>
          </p:cNvPr>
          <p:cNvGraphicFramePr>
            <a:graphicFrameLocks/>
          </p:cNvGraphicFramePr>
          <p:nvPr>
            <p:extLst>
              <p:ext uri="{D42A27DB-BD31-4B8C-83A1-F6EECF244321}">
                <p14:modId xmlns:p14="http://schemas.microsoft.com/office/powerpoint/2010/main" val="1426384924"/>
              </p:ext>
            </p:extLst>
          </p:nvPr>
        </p:nvGraphicFramePr>
        <p:xfrm>
          <a:off x="3747090" y="1410788"/>
          <a:ext cx="4785132" cy="2212074"/>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2245091">
                  <a:extLst>
                    <a:ext uri="{9D8B030D-6E8A-4147-A177-3AD203B41FA5}">
                      <a16:colId xmlns:a16="http://schemas.microsoft.com/office/drawing/2014/main" val="3107084423"/>
                    </a:ext>
                  </a:extLst>
                </a:gridCol>
                <a:gridCol w="1541417">
                  <a:extLst>
                    <a:ext uri="{9D8B030D-6E8A-4147-A177-3AD203B41FA5}">
                      <a16:colId xmlns:a16="http://schemas.microsoft.com/office/drawing/2014/main" val="2894783011"/>
                    </a:ext>
                  </a:extLst>
                </a:gridCol>
                <a:gridCol w="324280">
                  <a:extLst>
                    <a:ext uri="{9D8B030D-6E8A-4147-A177-3AD203B41FA5}">
                      <a16:colId xmlns:a16="http://schemas.microsoft.com/office/drawing/2014/main" val="3113567705"/>
                    </a:ext>
                  </a:extLst>
                </a:gridCol>
              </a:tblGrid>
              <a:tr h="412074">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uusia 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kanavan tilaajia</a:t>
                      </a:r>
                      <a:endParaRPr lang="fi-FI" sz="1500" b="0" noProof="0" dirty="0">
                        <a:solidFill>
                          <a:schemeClr val="bg1"/>
                        </a:solidFill>
                        <a:latin typeface="Neue Haas Unica W1G" panose="020B0504030206020203" pitchFamily="34" charset="0"/>
                      </a:endParaRPr>
                    </a:p>
                  </a:txBody>
                  <a:tcPr marL="0" marR="0" marT="0"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r>
                        <a:rPr lang="fi-FI" sz="1500" b="0" noProof="0" dirty="0">
                          <a:solidFill>
                            <a:schemeClr val="bg1"/>
                          </a:solidFill>
                          <a:latin typeface="Neue Haas Unica W1G" panose="020B0504030206020203" pitchFamily="34" charset="0"/>
                        </a:rPr>
                        <a:t> </a:t>
                      </a: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1.</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Luonto</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+ 111</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Seiska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+ 73</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+ 54</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Kotona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+ 50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630288932"/>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5.</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Voi hyvin</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+ 22</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u="none" strike="noStrike" kern="1200" noProof="0" dirty="0">
                        <a:solidFill>
                          <a:schemeClr val="tx2"/>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464780825"/>
                  </a:ext>
                </a:extLst>
              </a:tr>
            </a:tbl>
          </a:graphicData>
        </a:graphic>
      </p:graphicFrame>
    </p:spTree>
    <p:extLst>
      <p:ext uri="{BB962C8B-B14F-4D97-AF65-F5344CB8AC3E}">
        <p14:creationId xmlns:p14="http://schemas.microsoft.com/office/powerpoint/2010/main" val="3252666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0C8A5-1C16-874B-9C0B-7337948A6381}"/>
              </a:ext>
            </a:extLst>
          </p:cNvPr>
          <p:cNvSpPr>
            <a:spLocks noGrp="1"/>
          </p:cNvSpPr>
          <p:nvPr>
            <p:ph type="title"/>
          </p:nvPr>
        </p:nvSpPr>
        <p:spPr>
          <a:xfrm>
            <a:off x="0" y="229201"/>
            <a:ext cx="7599405" cy="1142400"/>
          </a:xfrm>
        </p:spPr>
        <p:txBody>
          <a:bodyPr>
            <a:normAutofit/>
          </a:bodyPr>
          <a:lstStyle/>
          <a:p>
            <a:r>
              <a:rPr lang="fi-FI" sz="3200" dirty="0"/>
              <a:t>Aikakausmedioiden someyleisö / </a:t>
            </a:r>
            <a:br>
              <a:rPr lang="fi-FI" sz="3200" dirty="0"/>
            </a:br>
            <a:r>
              <a:rPr lang="fi-FI" sz="3200" dirty="0"/>
              <a:t>elokuu 2026</a:t>
            </a:r>
            <a:endParaRPr lang="en-FI" sz="3200" dirty="0"/>
          </a:p>
        </p:txBody>
      </p:sp>
      <p:sp>
        <p:nvSpPr>
          <p:cNvPr id="5" name="Text Placeholder 4">
            <a:extLst>
              <a:ext uri="{FF2B5EF4-FFF2-40B4-BE49-F238E27FC236}">
                <a16:creationId xmlns:a16="http://schemas.microsoft.com/office/drawing/2014/main" id="{2E52D8CE-9D34-0543-A044-407DF67D69B8}"/>
              </a:ext>
            </a:extLst>
          </p:cNvPr>
          <p:cNvSpPr>
            <a:spLocks noGrp="1"/>
          </p:cNvSpPr>
          <p:nvPr>
            <p:ph type="body" sz="half" idx="2"/>
          </p:nvPr>
        </p:nvSpPr>
        <p:spPr>
          <a:xfrm>
            <a:off x="8165588" y="765481"/>
            <a:ext cx="3623640" cy="5068664"/>
          </a:xfrm>
        </p:spPr>
        <p:txBody>
          <a:bodyPr anchor="ctr">
            <a:noAutofit/>
          </a:bodyPr>
          <a:lstStyle/>
          <a:p>
            <a:r>
              <a:rPr lang="fi-FI" sz="2000" b="1" dirty="0">
                <a:solidFill>
                  <a:schemeClr val="bg2"/>
                </a:solidFill>
                <a:latin typeface="Neue Haas Unica W1G" panose="020B0504030206020203" pitchFamily="34" charset="0"/>
              </a:rPr>
              <a:t>Muutokset osuuksissa edellisvuoden vastaavaan ajankohtaan verrattuna (prosenttiyksikköä)</a:t>
            </a:r>
          </a:p>
          <a:p>
            <a:pPr>
              <a:lnSpc>
                <a:spcPct val="100000"/>
              </a:lnSpc>
            </a:pPr>
            <a:r>
              <a:rPr lang="fi-FI" sz="500" dirty="0">
                <a:solidFill>
                  <a:schemeClr val="bg2"/>
                </a:solidFill>
              </a:rPr>
              <a:t> </a:t>
            </a:r>
            <a:br>
              <a:rPr lang="fi-FI" sz="2000" dirty="0">
                <a:solidFill>
                  <a:schemeClr val="bg2"/>
                </a:solidFill>
              </a:rPr>
            </a:br>
            <a:r>
              <a:rPr lang="fi-FI" sz="1800" dirty="0">
                <a:solidFill>
                  <a:schemeClr val="bg2"/>
                </a:solidFill>
                <a:latin typeface="Neue Haas Unica W1G" panose="020B0504030206020203" pitchFamily="34" charset="0"/>
              </a:rPr>
              <a:t>Facebook 	+ 0,3</a:t>
            </a:r>
          </a:p>
          <a:p>
            <a:pPr>
              <a:lnSpc>
                <a:spcPct val="100000"/>
              </a:lnSpc>
            </a:pPr>
            <a:r>
              <a:rPr lang="fi-FI" sz="1800" dirty="0">
                <a:solidFill>
                  <a:schemeClr val="bg2"/>
                </a:solidFill>
                <a:latin typeface="Neue Haas Unica W1G" panose="020B0504030206020203" pitchFamily="34" charset="0"/>
              </a:rPr>
              <a:t>Instagram	+ 0,6</a:t>
            </a:r>
          </a:p>
          <a:p>
            <a:pPr>
              <a:lnSpc>
                <a:spcPct val="100000"/>
              </a:lnSpc>
            </a:pPr>
            <a:r>
              <a:rPr lang="fi-FI" sz="1800" dirty="0">
                <a:solidFill>
                  <a:schemeClr val="bg2"/>
                </a:solidFill>
                <a:latin typeface="Neue Haas Unica W1G" panose="020B0504030206020203" pitchFamily="34" charset="0"/>
              </a:rPr>
              <a:t>X 		– 1,6</a:t>
            </a:r>
          </a:p>
          <a:p>
            <a:pPr>
              <a:lnSpc>
                <a:spcPct val="100000"/>
              </a:lnSpc>
            </a:pPr>
            <a:r>
              <a:rPr lang="fi-FI" sz="1800" dirty="0">
                <a:solidFill>
                  <a:schemeClr val="bg2"/>
                </a:solidFill>
                <a:latin typeface="Neue Haas Unica W1G" panose="020B0504030206020203" pitchFamily="34" charset="0"/>
              </a:rPr>
              <a:t>YouTube 	± 0,0</a:t>
            </a:r>
          </a:p>
          <a:p>
            <a:pPr>
              <a:lnSpc>
                <a:spcPct val="100000"/>
              </a:lnSpc>
            </a:pPr>
            <a:r>
              <a:rPr lang="fi-FI" sz="1800" dirty="0">
                <a:solidFill>
                  <a:schemeClr val="bg2"/>
                </a:solidFill>
                <a:latin typeface="Neue Haas Unica W1G" panose="020B0504030206020203" pitchFamily="34" charset="0"/>
              </a:rPr>
              <a:t>TikTok 		+ 0,3</a:t>
            </a:r>
          </a:p>
          <a:p>
            <a:pPr>
              <a:lnSpc>
                <a:spcPct val="100000"/>
              </a:lnSpc>
            </a:pPr>
            <a:r>
              <a:rPr lang="fi-FI" sz="1800" dirty="0">
                <a:solidFill>
                  <a:schemeClr val="bg2"/>
                </a:solidFill>
                <a:latin typeface="Neue Haas Unica W1G" panose="020B0504030206020203" pitchFamily="34" charset="0"/>
              </a:rPr>
              <a:t>LinkedIn 		+ 0,4</a:t>
            </a:r>
          </a:p>
          <a:p>
            <a:pPr>
              <a:lnSpc>
                <a:spcPct val="100000"/>
              </a:lnSpc>
            </a:pPr>
            <a:r>
              <a:rPr lang="fi-FI" sz="1800" dirty="0">
                <a:solidFill>
                  <a:schemeClr val="bg2"/>
                </a:solidFill>
                <a:latin typeface="Neue Haas Unica W1G" panose="020B0504030206020203" pitchFamily="34" charset="0"/>
              </a:rPr>
              <a:t>Threads 		+ 0,1</a:t>
            </a:r>
          </a:p>
        </p:txBody>
      </p:sp>
      <p:graphicFrame>
        <p:nvGraphicFramePr>
          <p:cNvPr id="7" name="Chart 6">
            <a:extLst>
              <a:ext uri="{FF2B5EF4-FFF2-40B4-BE49-F238E27FC236}">
                <a16:creationId xmlns:a16="http://schemas.microsoft.com/office/drawing/2014/main" id="{CA6624BC-0418-A54D-B0D4-A829800277BF}"/>
              </a:ext>
            </a:extLst>
          </p:cNvPr>
          <p:cNvGraphicFramePr/>
          <p:nvPr>
            <p:extLst>
              <p:ext uri="{D42A27DB-BD31-4B8C-83A1-F6EECF244321}">
                <p14:modId xmlns:p14="http://schemas.microsoft.com/office/powerpoint/2010/main" val="4131409481"/>
              </p:ext>
            </p:extLst>
          </p:nvPr>
        </p:nvGraphicFramePr>
        <p:xfrm>
          <a:off x="-342900" y="2067954"/>
          <a:ext cx="7599405" cy="418707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4">
            <a:extLst>
              <a:ext uri="{FF2B5EF4-FFF2-40B4-BE49-F238E27FC236}">
                <a16:creationId xmlns:a16="http://schemas.microsoft.com/office/drawing/2014/main" id="{5ABA7BFB-2EA2-514C-B721-5A905213B22E}"/>
              </a:ext>
            </a:extLst>
          </p:cNvPr>
          <p:cNvSpPr txBox="1">
            <a:spLocks/>
          </p:cNvSpPr>
          <p:nvPr/>
        </p:nvSpPr>
        <p:spPr>
          <a:xfrm>
            <a:off x="590843" y="1413805"/>
            <a:ext cx="6316394" cy="611944"/>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Font typeface="Arial" panose="020B0604020202020204" pitchFamily="34" charset="0"/>
              <a:buNone/>
              <a:defRPr sz="1600" b="0" i="0" kern="1200">
                <a:solidFill>
                  <a:schemeClr val="bg1"/>
                </a:solidFill>
                <a:latin typeface="Neue Haas Unica W1G Light" panose="020B040403020602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b="0" i="0" kern="1200">
                <a:solidFill>
                  <a:schemeClr val="tx2"/>
                </a:solidFill>
                <a:latin typeface="Neue Haas Unica W1G Light" panose="020B0404030206020203"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2"/>
                </a:solidFill>
                <a:latin typeface="Neue Haas Unica W1G Light" panose="020B0404030206020203"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tx2"/>
                </a:solidFill>
                <a:latin typeface="Neue Haas Unica W1G Light" panose="020B0404030206020203"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tx2"/>
                </a:solidFill>
                <a:latin typeface="Neue Haas Unica W1G Light" panose="020B04040302060202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fi-FI" sz="1200" dirty="0">
                <a:solidFill>
                  <a:schemeClr val="accent1"/>
                </a:solidFill>
              </a:rPr>
              <a:t>Kaikkien seurattujen medioiden seuraajat ja tilaajat Facebookissa, Instagramissa, X:ssä, YouTubessa, TikTokissa, Threadsissa ja LinkedInissa. Päällekkäisyyksiä ei ole huomioitu.</a:t>
            </a:r>
          </a:p>
        </p:txBody>
      </p:sp>
    </p:spTree>
    <p:extLst>
      <p:ext uri="{BB962C8B-B14F-4D97-AF65-F5344CB8AC3E}">
        <p14:creationId xmlns:p14="http://schemas.microsoft.com/office/powerpoint/2010/main" val="7251768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5D29F-73E7-6F7C-EA83-2AB722CF758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BFAF6B8-5EEC-AEBF-D824-94262250E15E}"/>
              </a:ext>
            </a:extLst>
          </p:cNvPr>
          <p:cNvSpPr>
            <a:spLocks noGrp="1"/>
          </p:cNvSpPr>
          <p:nvPr>
            <p:ph type="title"/>
          </p:nvPr>
        </p:nvSpPr>
        <p:spPr>
          <a:xfrm>
            <a:off x="838200" y="191889"/>
            <a:ext cx="10602912" cy="931517"/>
          </a:xfrm>
        </p:spPr>
        <p:txBody>
          <a:bodyPr anchor="ctr">
            <a:noAutofit/>
          </a:bodyPr>
          <a:lstStyle/>
          <a:p>
            <a:r>
              <a:rPr lang="fi-FI" sz="3000" dirty="0">
                <a:solidFill>
                  <a:schemeClr val="accent1"/>
                </a:solidFill>
              </a:rPr>
              <a:t>Eniten uusia seuraajia </a:t>
            </a:r>
            <a:r>
              <a:rPr lang="fi-FI" sz="3000" u="sng" dirty="0" err="1">
                <a:solidFill>
                  <a:schemeClr val="accent1"/>
                </a:solidFill>
              </a:rPr>
              <a:t>Linkedinissa</a:t>
            </a:r>
            <a:r>
              <a:rPr lang="fi-FI" sz="3000" dirty="0">
                <a:solidFill>
                  <a:schemeClr val="accent1"/>
                </a:solidFill>
              </a:rPr>
              <a:t> TOP 5 / elokuu 2026</a:t>
            </a:r>
          </a:p>
        </p:txBody>
      </p:sp>
      <p:graphicFrame>
        <p:nvGraphicFramePr>
          <p:cNvPr id="5" name="Table 7">
            <a:extLst>
              <a:ext uri="{FF2B5EF4-FFF2-40B4-BE49-F238E27FC236}">
                <a16:creationId xmlns:a16="http://schemas.microsoft.com/office/drawing/2014/main" id="{DAB4F007-3B34-771F-6DC5-007E7543B43A}"/>
              </a:ext>
            </a:extLst>
          </p:cNvPr>
          <p:cNvGraphicFramePr>
            <a:graphicFrameLocks noGrp="1"/>
          </p:cNvGraphicFramePr>
          <p:nvPr>
            <p:ph idx="10"/>
            <p:extLst>
              <p:ext uri="{D42A27DB-BD31-4B8C-83A1-F6EECF244321}">
                <p14:modId xmlns:p14="http://schemas.microsoft.com/office/powerpoint/2010/main" val="771164592"/>
              </p:ext>
            </p:extLst>
          </p:nvPr>
        </p:nvGraphicFramePr>
        <p:xfrm>
          <a:off x="3747090" y="1410787"/>
          <a:ext cx="4785132" cy="2214000"/>
        </p:xfrm>
        <a:graphic>
          <a:graphicData uri="http://schemas.openxmlformats.org/drawingml/2006/table">
            <a:tbl>
              <a:tblPr firstRow="1" bandRow="1">
                <a:tableStyleId>{72833802-FEF1-4C79-8D5D-14CF1EAF98D9}</a:tableStyleId>
              </a:tblPr>
              <a:tblGrid>
                <a:gridCol w="674344">
                  <a:extLst>
                    <a:ext uri="{9D8B030D-6E8A-4147-A177-3AD203B41FA5}">
                      <a16:colId xmlns:a16="http://schemas.microsoft.com/office/drawing/2014/main" val="3436780004"/>
                    </a:ext>
                  </a:extLst>
                </a:gridCol>
                <a:gridCol w="3100595">
                  <a:extLst>
                    <a:ext uri="{9D8B030D-6E8A-4147-A177-3AD203B41FA5}">
                      <a16:colId xmlns:a16="http://schemas.microsoft.com/office/drawing/2014/main" val="3107084423"/>
                    </a:ext>
                  </a:extLst>
                </a:gridCol>
                <a:gridCol w="685913">
                  <a:extLst>
                    <a:ext uri="{9D8B030D-6E8A-4147-A177-3AD203B41FA5}">
                      <a16:colId xmlns:a16="http://schemas.microsoft.com/office/drawing/2014/main" val="2894783011"/>
                    </a:ext>
                  </a:extLst>
                </a:gridCol>
                <a:gridCol w="324280">
                  <a:extLst>
                    <a:ext uri="{9D8B030D-6E8A-4147-A177-3AD203B41FA5}">
                      <a16:colId xmlns:a16="http://schemas.microsoft.com/office/drawing/2014/main" val="3113567705"/>
                    </a:ext>
                  </a:extLst>
                </a:gridCol>
              </a:tblGrid>
              <a:tr h="414000">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i-FI" sz="1500" b="0" i="0" kern="1200" noProof="0" dirty="0">
                          <a:solidFill>
                            <a:schemeClr val="bg1"/>
                          </a:solidFill>
                          <a:latin typeface="Neue Haas Unica W1G Medium" panose="020B0504030206020203" pitchFamily="34" charset="0"/>
                          <a:ea typeface="+mn-ea"/>
                          <a:cs typeface="+mn-cs"/>
                        </a:rPr>
                        <a:t>uusia seuraajia</a:t>
                      </a: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hMerge="1">
                  <a:txBody>
                    <a:bodyPr/>
                    <a:lstStyle/>
                    <a:p>
                      <a:pPr>
                        <a:lnSpc>
                          <a:spcPct val="100000"/>
                        </a:lnSpc>
                      </a:pPr>
                      <a:endParaRPr lang="fi-FI" sz="1300" noProof="0" dirty="0">
                        <a:solidFill>
                          <a:sysClr val="windowText" lastClr="000000"/>
                        </a:solidFill>
                      </a:endParaRPr>
                    </a:p>
                  </a:txBody>
                  <a:tcPr marL="0" marR="0" marT="0" marB="0" anchor="ctr"/>
                </a:tc>
                <a:tc hMerge="1">
                  <a:txBody>
                    <a:bodyPr/>
                    <a:lstStyle/>
                    <a:p>
                      <a:pPr algn="r">
                        <a:lnSpc>
                          <a:spcPct val="100000"/>
                        </a:lnSpc>
                      </a:pPr>
                      <a:r>
                        <a:rPr lang="fi-FI" sz="1500" b="0" i="0" noProof="0" dirty="0">
                          <a:solidFill>
                            <a:schemeClr val="bg1"/>
                          </a:solidFill>
                          <a:latin typeface="Neue Haas Unica W1G Medium" panose="020B0504030206020203" pitchFamily="34" charset="0"/>
                        </a:rPr>
                        <a:t>kanavan tilaajia</a:t>
                      </a:r>
                      <a:endParaRPr lang="fi-FI" sz="1500" b="0" noProof="0" dirty="0">
                        <a:solidFill>
                          <a:schemeClr val="bg1"/>
                        </a:solidFill>
                        <a:latin typeface="Neue Haas Unica W1G" panose="020B0504030206020203" pitchFamily="34" charset="0"/>
                      </a:endParaRPr>
                    </a:p>
                  </a:txBody>
                  <a:tcPr marL="0" marR="0" marT="0"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pPr algn="r">
                        <a:lnSpc>
                          <a:spcPct val="100000"/>
                        </a:lnSpc>
                      </a:pPr>
                      <a:endParaRPr lang="fi-FI" sz="1500" b="0" noProof="0" dirty="0">
                        <a:solidFill>
                          <a:schemeClr val="bg1"/>
                        </a:solidFill>
                        <a:latin typeface="Neue Haas Unica W1G" panose="020B0504030206020203" pitchFamily="34" charset="0"/>
                      </a:endParaRPr>
                    </a:p>
                  </a:txBody>
                  <a:tcPr marL="0" marR="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35202110"/>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1.</a:t>
                      </a:r>
                    </a:p>
                  </a:txBody>
                  <a:tcPr marL="12700" marR="12700" marT="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Talouselämä</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6350" cap="flat" cmpd="sng" algn="ctr">
                      <a:noFill/>
                      <a:prstDash val="solid"/>
                      <a:miter lim="800000"/>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+ 411</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b="0" i="0" u="none" strike="noStrike" kern="1200" noProof="0" dirty="0">
                        <a:solidFill>
                          <a:srgbClr val="0E2649"/>
                        </a:solidFill>
                        <a:effectLst/>
                        <a:latin typeface="Neue Haas Unica W1G" panose="020B0504030206020203" pitchFamily="34" charset="0"/>
                        <a:ea typeface="+mn-ea"/>
                        <a:cs typeface="+mn-cs"/>
                      </a:endParaRPr>
                    </a:p>
                  </a:txBody>
                  <a:tcPr marL="12700" marR="12700" marT="720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1635044205"/>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2.</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Suomen Lääkärilehti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+ 179</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b="0" i="0" u="none" strike="noStrike" kern="1200" noProof="0" dirty="0">
                        <a:solidFill>
                          <a:srgbClr val="0E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3142137905"/>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3.</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Tekniikka &amp; Talous</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+ 130</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b="0" i="0" u="none" strike="noStrike" kern="1200" noProof="0" dirty="0">
                        <a:solidFill>
                          <a:srgbClr val="0E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2926108310"/>
                  </a:ext>
                </a:extLst>
              </a:tr>
              <a:tr h="360000">
                <a:tc>
                  <a:txBody>
                    <a:bodyPr/>
                    <a:lstStyle/>
                    <a:p>
                      <a:pPr algn="ctr" fontAlgn="b"/>
                      <a:r>
                        <a:rPr lang="fi-FI" sz="1500" u="none" strike="noStrike" kern="1200" noProof="0" dirty="0">
                          <a:solidFill>
                            <a:schemeClr val="accent1"/>
                          </a:solidFill>
                          <a:effectLst/>
                          <a:latin typeface="Neue Haas Unica W1G" panose="020B0504030206020203" pitchFamily="34" charset="0"/>
                          <a:ea typeface="+mn-ea"/>
                          <a:cs typeface="+mn-cs"/>
                        </a:rPr>
                        <a:t>4.</a:t>
                      </a: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Maailman Kuvalehti</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+ 111</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b="0" i="0" u="none" strike="noStrike" kern="1200" noProof="0" dirty="0">
                        <a:solidFill>
                          <a:srgbClr val="0E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23938739"/>
                  </a:ext>
                </a:extLst>
              </a:tr>
              <a:tr h="360000">
                <a:tc>
                  <a:txBody>
                    <a:bodyPr/>
                    <a:lstStyle/>
                    <a:p>
                      <a:pPr algn="ctr" fontAlgn="b"/>
                      <a:r>
                        <a:rPr lang="fi-FI" sz="1500" u="none" strike="noStrike" kern="1200" dirty="0">
                          <a:solidFill>
                            <a:schemeClr val="accent1"/>
                          </a:solidFill>
                          <a:effectLst/>
                          <a:latin typeface="Neue Haas Unica W1G" panose="020B0504030206020203" pitchFamily="34" charset="0"/>
                          <a:ea typeface="+mn-ea"/>
                          <a:cs typeface="+mn-cs"/>
                        </a:rPr>
                        <a:t>5.</a:t>
                      </a:r>
                      <a:endParaRPr lang="en-FI" sz="1500" u="none" strike="noStrike" kern="1200" dirty="0">
                        <a:solidFill>
                          <a:schemeClr val="accent1"/>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l" fontAlgn="b">
                        <a:buNone/>
                      </a:pPr>
                      <a:r>
                        <a:rPr lang="fi-FI" sz="1500" b="0" i="0" u="none" strike="noStrike">
                          <a:solidFill>
                            <a:srgbClr val="002649"/>
                          </a:solidFill>
                          <a:effectLst/>
                          <a:latin typeface="Neue Haas Unica W1G" panose="020B0504030206020203" pitchFamily="34" charset="0"/>
                        </a:rPr>
                        <a:t>KITA Kiinteistö &amp; Talotekniikka</a:t>
                      </a:r>
                    </a:p>
                  </a:txBody>
                  <a:tcPr marL="9525" marR="9525" marT="9525"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r" fontAlgn="b">
                        <a:buNone/>
                      </a:pPr>
                      <a:r>
                        <a:rPr lang="fi-FI" sz="1500" b="0" i="0" u="none" strike="noStrike" dirty="0">
                          <a:solidFill>
                            <a:srgbClr val="002649"/>
                          </a:solidFill>
                          <a:effectLst/>
                          <a:latin typeface="Neue Haas Unica W1G" panose="020B0504030206020203" pitchFamily="34" charset="0"/>
                        </a:rPr>
                        <a:t>+ 94</a:t>
                      </a:r>
                    </a:p>
                  </a:txBody>
                  <a:tcPr marL="9525" marR="9525" marT="9525" marB="0" anchor="ctr">
                    <a:lnL>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tc>
                  <a:txBody>
                    <a:bodyPr/>
                    <a:lstStyle/>
                    <a:p>
                      <a:pPr algn="ctr" fontAlgn="b"/>
                      <a:endParaRPr lang="fi-FI" sz="1500" b="0" i="0" u="none" strike="noStrike" kern="1200" noProof="0" dirty="0">
                        <a:solidFill>
                          <a:srgbClr val="0E2649"/>
                        </a:solidFill>
                        <a:effectLst/>
                        <a:latin typeface="Neue Haas Unica W1G" panose="020B0504030206020203" pitchFamily="34" charset="0"/>
                        <a:ea typeface="+mn-ea"/>
                        <a:cs typeface="+mn-cs"/>
                      </a:endParaRPr>
                    </a:p>
                  </a:txBody>
                  <a:tcPr marL="12700" marR="12700" marT="12700" marB="0"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accent2">
                        <a:lumMod val="20000"/>
                        <a:lumOff val="80000"/>
                        <a:alpha val="15000"/>
                      </a:schemeClr>
                    </a:solidFill>
                  </a:tcPr>
                </a:tc>
                <a:extLst>
                  <a:ext uri="{0D108BD9-81ED-4DB2-BD59-A6C34878D82A}">
                    <a16:rowId xmlns:a16="http://schemas.microsoft.com/office/drawing/2014/main" val="4088386957"/>
                  </a:ext>
                </a:extLst>
              </a:tr>
            </a:tbl>
          </a:graphicData>
        </a:graphic>
      </p:graphicFrame>
    </p:spTree>
    <p:extLst>
      <p:ext uri="{BB962C8B-B14F-4D97-AF65-F5344CB8AC3E}">
        <p14:creationId xmlns:p14="http://schemas.microsoft.com/office/powerpoint/2010/main" val="12224288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4211F1-BC6F-244E-990C-EA5DDCFFA30A}"/>
              </a:ext>
            </a:extLst>
          </p:cNvPr>
          <p:cNvSpPr>
            <a:spLocks noGrp="1"/>
          </p:cNvSpPr>
          <p:nvPr>
            <p:ph type="title"/>
          </p:nvPr>
        </p:nvSpPr>
        <p:spPr/>
        <p:txBody>
          <a:bodyPr/>
          <a:lstStyle/>
          <a:p>
            <a:r>
              <a:rPr lang="fi-FI" dirty="0"/>
              <a:t>Seuratut mediat</a:t>
            </a:r>
          </a:p>
        </p:txBody>
      </p:sp>
    </p:spTree>
    <p:extLst>
      <p:ext uri="{BB962C8B-B14F-4D97-AF65-F5344CB8AC3E}">
        <p14:creationId xmlns:p14="http://schemas.microsoft.com/office/powerpoint/2010/main" val="26827470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1F7DE-50D2-C94A-AF14-6ACEB45F687E}"/>
              </a:ext>
            </a:extLst>
          </p:cNvPr>
          <p:cNvSpPr>
            <a:spLocks noGrp="1"/>
          </p:cNvSpPr>
          <p:nvPr>
            <p:ph type="title"/>
          </p:nvPr>
        </p:nvSpPr>
        <p:spPr>
          <a:xfrm>
            <a:off x="1169070" y="235133"/>
            <a:ext cx="9941169" cy="875210"/>
          </a:xfrm>
        </p:spPr>
        <p:txBody>
          <a:bodyPr anchor="ctr">
            <a:normAutofit/>
          </a:bodyPr>
          <a:lstStyle/>
          <a:p>
            <a:r>
              <a:rPr lang="en-FI" sz="3400" dirty="0">
                <a:solidFill>
                  <a:schemeClr val="tx2"/>
                </a:solidFill>
                <a:latin typeface="Canela Medium" pitchFamily="2" charset="77"/>
              </a:rPr>
              <a:t>Seurannassa olleet mediat (</a:t>
            </a:r>
            <a:r>
              <a:rPr lang="fi-FI" sz="3400" dirty="0">
                <a:solidFill>
                  <a:schemeClr val="tx2"/>
                </a:solidFill>
                <a:latin typeface="Canela Medium" pitchFamily="2" charset="77"/>
              </a:rPr>
              <a:t>174 </a:t>
            </a:r>
            <a:r>
              <a:rPr lang="en-FI" sz="3400" dirty="0">
                <a:solidFill>
                  <a:schemeClr val="tx2"/>
                </a:solidFill>
                <a:latin typeface="Canela Medium" pitchFamily="2" charset="77"/>
              </a:rPr>
              <a:t>kpl) /</a:t>
            </a:r>
            <a:r>
              <a:rPr lang="fi-FI" sz="3400" dirty="0"/>
              <a:t> elokuu 2026</a:t>
            </a:r>
            <a:endParaRPr lang="en-FI" sz="3400" dirty="0">
              <a:solidFill>
                <a:schemeClr val="tx2"/>
              </a:solidFill>
              <a:latin typeface="Canela Medium" pitchFamily="2" charset="77"/>
            </a:endParaRPr>
          </a:p>
        </p:txBody>
      </p:sp>
      <p:sp>
        <p:nvSpPr>
          <p:cNvPr id="7" name="Content Placeholder 6">
            <a:extLst>
              <a:ext uri="{FF2B5EF4-FFF2-40B4-BE49-F238E27FC236}">
                <a16:creationId xmlns:a16="http://schemas.microsoft.com/office/drawing/2014/main" id="{4D408246-F249-E64C-B4BD-AD0D1C184A7A}"/>
              </a:ext>
            </a:extLst>
          </p:cNvPr>
          <p:cNvSpPr>
            <a:spLocks noGrp="1"/>
          </p:cNvSpPr>
          <p:nvPr>
            <p:ph idx="11"/>
          </p:nvPr>
        </p:nvSpPr>
        <p:spPr>
          <a:xfrm>
            <a:off x="759678" y="1110343"/>
            <a:ext cx="10614580" cy="5264331"/>
          </a:xfrm>
        </p:spPr>
        <p:txBody>
          <a:bodyPr anchor="ctr">
            <a:noAutofit/>
          </a:bodyPr>
          <a:lstStyle/>
          <a:p>
            <a:pPr marL="0" indent="0">
              <a:lnSpc>
                <a:spcPct val="150000"/>
              </a:lnSpc>
            </a:pP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Aitio     Aku Ankka     Anna     Antiikki &amp; Design     Apteekkarilehti     Apu     Arkkitehti     Arvopaperi     Ase &amp; Erä     Askel     Auto Bild Suomi     Automaatioväylä     Avecmedia     Avotakka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Caravan</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Costa del Sol Magazine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Deko</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Demokraatti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DigiKuva</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Eeva     Elintarvike ja Terveys     Elämä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Enertec</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Erä     ET     Etikett</a:t>
            </a:r>
            <a:r>
              <a:rPr lang="fi-FI" sz="1600" dirty="0">
                <a:latin typeface="Neue Haas Unica W1G" panose="020B0504030206020203" pitchFamily="34" charset="0"/>
                <a:ea typeface="Aptos" panose="020B0004020202020204" pitchFamily="34" charset="0"/>
                <a:cs typeface="Times New Roman" panose="02020603050405020304" pitchFamily="18" charset="0"/>
              </a:rPr>
              <a:t>i     Femina	</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Gloria     Glorian Koti     Glorian ruoka &amp; viini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Goal</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GTi-Magazine     Hevoshullu     Hevosmaailma     Hifimaailma     Hiihto     HR viesti     Hyvä Elämä     Hyvä terveys     Insinööri     Juoksija     Kaikkien aikojen Joulu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Kaksplus</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Katso     Kauneus &amp; Terveys     Kehittyvä kauppa     Kello &amp; Kulta     Kemiamedia.fi     Kiertotalouden erikoislehti Uusiouutiset     Kiinteistö &amp; energia     Kippari     Kissafani     KITA Kiinteistö &amp; Talotekniikka     Kodin Kuvalehti     Kodin Pellervo     Koiramme     Kommuntorget – Finlands kommuntidning     Konekuriiri     Konepörssi     Koneviesti     Koti ja keittiö     Koti ja maaseutu     Kotiliesi     Kotiliesi Käsityö     Kotimaa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KotiMikro</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Kotipuutarha     Kotitalo     Kotivinkki     Kotona     Koululainen     K-Ruoka     Kuluttaja     Kuntalehti     Kunto Plus     Käytännön Maamies     Lapsen Maailma     Liha ja ruoka     Luontaisterveys     Maailman Kuvalehti     Maalla     Maatilan Pellervo     Maku     Matka     Matkailulehti     Me Naiset     Meidän Mökki     Metsälehti     Metsänomistajan Aarre     Metsästys ja Kalastus     </a:t>
            </a:r>
            <a:r>
              <a:rPr lang="fi-FI" sz="1600" dirty="0">
                <a:effectLst/>
                <a:latin typeface="Neue Haas Unica W1G" panose="020B0504030206020203" pitchFamily="34" charset="0"/>
                <a:ea typeface="Calibri" panose="020F0502020204030204" pitchFamily="34" charset="0"/>
                <a:cs typeface="Times New Roman" panose="02020603050405020304" pitchFamily="18" charset="0"/>
              </a:rPr>
              <a:t>…</a:t>
            </a:r>
            <a:endParaRPr lang="fi-FI" sz="1600" dirty="0">
              <a:latin typeface="Neue Haas Unica W1G" panose="020B0504030206020203" pitchFamily="34" charset="0"/>
            </a:endParaRPr>
          </a:p>
        </p:txBody>
      </p:sp>
      <p:sp>
        <p:nvSpPr>
          <p:cNvPr id="6" name="Content Placeholder 2">
            <a:extLst>
              <a:ext uri="{FF2B5EF4-FFF2-40B4-BE49-F238E27FC236}">
                <a16:creationId xmlns:a16="http://schemas.microsoft.com/office/drawing/2014/main" id="{7E26FECC-CBC7-7445-B83C-DA2B2DE6FDF7}"/>
              </a:ext>
            </a:extLst>
          </p:cNvPr>
          <p:cNvSpPr txBox="1">
            <a:spLocks/>
          </p:cNvSpPr>
          <p:nvPr/>
        </p:nvSpPr>
        <p:spPr>
          <a:xfrm>
            <a:off x="1219197" y="3054099"/>
            <a:ext cx="4847771" cy="286772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fi-FI" i="1" dirty="0">
              <a:solidFill>
                <a:schemeClr val="accent1"/>
              </a:solidFill>
              <a:latin typeface="Neue Haas Unica W1G" panose="020B0504030206020203" pitchFamily="34" charset="0"/>
            </a:endParaRPr>
          </a:p>
        </p:txBody>
      </p:sp>
    </p:spTree>
    <p:extLst>
      <p:ext uri="{BB962C8B-B14F-4D97-AF65-F5344CB8AC3E}">
        <p14:creationId xmlns:p14="http://schemas.microsoft.com/office/powerpoint/2010/main" val="30025118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1F7DE-50D2-C94A-AF14-6ACEB45F687E}"/>
              </a:ext>
            </a:extLst>
          </p:cNvPr>
          <p:cNvSpPr>
            <a:spLocks noGrp="1"/>
          </p:cNvSpPr>
          <p:nvPr>
            <p:ph type="title"/>
          </p:nvPr>
        </p:nvSpPr>
        <p:spPr>
          <a:xfrm>
            <a:off x="1169070" y="235133"/>
            <a:ext cx="9941169" cy="875210"/>
          </a:xfrm>
        </p:spPr>
        <p:txBody>
          <a:bodyPr anchor="ctr">
            <a:normAutofit/>
          </a:bodyPr>
          <a:lstStyle/>
          <a:p>
            <a:r>
              <a:rPr lang="en-FI" sz="3400" dirty="0">
                <a:solidFill>
                  <a:schemeClr val="tx2"/>
                </a:solidFill>
                <a:latin typeface="Canela Medium" pitchFamily="2" charset="77"/>
              </a:rPr>
              <a:t>Seurannassa olleet mediat (</a:t>
            </a:r>
            <a:r>
              <a:rPr lang="fi-FI" sz="3400" dirty="0"/>
              <a:t>174 </a:t>
            </a:r>
            <a:r>
              <a:rPr lang="en-FI" sz="3400" dirty="0">
                <a:solidFill>
                  <a:schemeClr val="tx2"/>
                </a:solidFill>
                <a:latin typeface="Canela Medium" pitchFamily="2" charset="77"/>
              </a:rPr>
              <a:t>kpl) /</a:t>
            </a:r>
            <a:r>
              <a:rPr lang="fi-FI" sz="3400" dirty="0"/>
              <a:t> elokuu 2026</a:t>
            </a:r>
            <a:endParaRPr lang="en-FI" sz="3400" dirty="0">
              <a:solidFill>
                <a:schemeClr val="tx2"/>
              </a:solidFill>
              <a:latin typeface="Canela Medium" pitchFamily="2" charset="77"/>
            </a:endParaRPr>
          </a:p>
        </p:txBody>
      </p:sp>
      <p:sp>
        <p:nvSpPr>
          <p:cNvPr id="7" name="Content Placeholder 6">
            <a:extLst>
              <a:ext uri="{FF2B5EF4-FFF2-40B4-BE49-F238E27FC236}">
                <a16:creationId xmlns:a16="http://schemas.microsoft.com/office/drawing/2014/main" id="{4D408246-F249-E64C-B4BD-AD0D1C184A7A}"/>
              </a:ext>
            </a:extLst>
          </p:cNvPr>
          <p:cNvSpPr>
            <a:spLocks noGrp="1"/>
          </p:cNvSpPr>
          <p:nvPr>
            <p:ph idx="11"/>
          </p:nvPr>
        </p:nvSpPr>
        <p:spPr>
          <a:xfrm>
            <a:off x="759678" y="1110343"/>
            <a:ext cx="10614580" cy="5264331"/>
          </a:xfrm>
        </p:spPr>
        <p:txBody>
          <a:bodyPr anchor="ctr">
            <a:noAutofit/>
          </a:bodyPr>
          <a:lstStyle/>
          <a:p>
            <a:pPr marL="0" indent="0">
              <a:lnSpc>
                <a:spcPct val="150000"/>
              </a:lnSpc>
            </a:pP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Metsästäjä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Metsätrans</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Mikrobitti     Mondo     Moottori     Motiivi     Nuotta     Oma PIHA     Opettaja     Osuustoiminta     Palokuntalainen     Parnasso     Pelastustieto     Pelit     Perusta     Pinni     Pirkka     Poromies     Potilaan Lääkärilehti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Print&amp;Media</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prointerior</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PUUTARHA&amp;kauppa</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Rakennuslehti     Reserviläinen     Riffi     RONDO Classic     Sairaanhoitaja     Sana     Sanansaattaja     Sauna-lehti     Seiska     Seura     Siivet     Soppa365     Suomen Hammaslääkärilehti     Suomen Kiinteistölehti     Suomen Kuvalehti     Suomen Luonto     Suomen Lääkärilehti     Suomen Sotilas     Super     Suuri Käsityö     Sähkömaailma     Taide     TAITO     Talentia     Talotekniikka     </a:t>
            </a:r>
            <a:r>
              <a:rPr lang="fi-FI" sz="1600" dirty="0">
                <a:latin typeface="Neue Haas Unica W1G" panose="020B0504030206020203" pitchFamily="34" charset="0"/>
                <a:ea typeface="Aptos" panose="020B0004020202020204" pitchFamily="34" charset="0"/>
                <a:cs typeface="Times New Roman" panose="02020603050405020304" pitchFamily="18" charset="0"/>
              </a:rPr>
              <a:t>Talous &amp; Yhteiskunta     </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Talouselämä     Taloustaito     TAUKO Magazine     Tee Itse     Tehy-lehti     Tekniikan Maailma     Tekniikka &amp; Talous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Telma</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Tiede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Tiede</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Luonto     Tieteen Kuvalehti     Tieteen Kuvalehti Historia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Tivi</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TM Rakennusmaailma     Trendi     Tunne &amp; Mieli     Turun Aika     Tuulilasi     Työ Terveys Turvallisuus     Ultra     Unelmien </a:t>
            </a:r>
            <a:r>
              <a:rPr lang="fi-FI" sz="1600" dirty="0" err="1">
                <a:effectLst/>
                <a:latin typeface="Neue Haas Unica W1G" panose="020B0504030206020203" pitchFamily="34" charset="0"/>
                <a:ea typeface="Aptos" panose="020B0004020202020204" pitchFamily="34" charset="0"/>
                <a:cs typeface="Times New Roman" panose="02020603050405020304" pitchFamily="18" charset="0"/>
              </a:rPr>
              <a:t>Talo&amp;Koti</a:t>
            </a:r>
            <a:r>
              <a:rPr lang="fi-FI" sz="1600" dirty="0">
                <a:effectLst/>
                <a:latin typeface="Neue Haas Unica W1G" panose="020B0504030206020203" pitchFamily="34" charset="0"/>
                <a:ea typeface="Aptos" panose="020B0004020202020204" pitchFamily="34" charset="0"/>
                <a:cs typeface="Times New Roman" panose="02020603050405020304" pitchFamily="18" charset="0"/>
              </a:rPr>
              <a:t>     V8-Magazine     Valitut Palat - Reader's Digest     Vapaa-ajan Kalastaja     Vapaussoturi     Vauhdin Maailma     Venemestari     Viherpiha     Viinilehti     Viisas Raha     Vinkki     Voi hyvin     Yhteishyvä     Yliopisto     Ylioppilaslehti     Ympäristö ja Terveys</a:t>
            </a:r>
            <a:endParaRPr lang="fi-FI" sz="1600" dirty="0">
              <a:latin typeface="Neue Haas Unica W1G" panose="020B0504030206020203" pitchFamily="34" charset="0"/>
            </a:endParaRPr>
          </a:p>
        </p:txBody>
      </p:sp>
      <p:sp>
        <p:nvSpPr>
          <p:cNvPr id="6" name="Content Placeholder 2">
            <a:extLst>
              <a:ext uri="{FF2B5EF4-FFF2-40B4-BE49-F238E27FC236}">
                <a16:creationId xmlns:a16="http://schemas.microsoft.com/office/drawing/2014/main" id="{7E26FECC-CBC7-7445-B83C-DA2B2DE6FDF7}"/>
              </a:ext>
            </a:extLst>
          </p:cNvPr>
          <p:cNvSpPr txBox="1">
            <a:spLocks/>
          </p:cNvSpPr>
          <p:nvPr/>
        </p:nvSpPr>
        <p:spPr>
          <a:xfrm>
            <a:off x="1219197" y="3054099"/>
            <a:ext cx="4847771" cy="286772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fi-FI" i="1" dirty="0">
              <a:solidFill>
                <a:schemeClr val="accent1"/>
              </a:solidFill>
              <a:latin typeface="Neue Haas Unica W1G" panose="020B0504030206020203" pitchFamily="34" charset="0"/>
            </a:endParaRPr>
          </a:p>
        </p:txBody>
      </p:sp>
    </p:spTree>
    <p:extLst>
      <p:ext uri="{BB962C8B-B14F-4D97-AF65-F5344CB8AC3E}">
        <p14:creationId xmlns:p14="http://schemas.microsoft.com/office/powerpoint/2010/main" val="38209718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48908-3476-12D2-9884-C2014DB1044D}"/>
              </a:ext>
            </a:extLst>
          </p:cNvPr>
          <p:cNvSpPr>
            <a:spLocks noGrp="1"/>
          </p:cNvSpPr>
          <p:nvPr>
            <p:ph type="title"/>
          </p:nvPr>
        </p:nvSpPr>
        <p:spPr>
          <a:xfrm>
            <a:off x="838200" y="2008797"/>
            <a:ext cx="10515600" cy="1292086"/>
          </a:xfrm>
        </p:spPr>
        <p:txBody>
          <a:bodyPr>
            <a:normAutofit fontScale="90000"/>
          </a:bodyPr>
          <a:lstStyle/>
          <a:p>
            <a:r>
              <a:rPr lang="en-FI" sz="8200" dirty="0"/>
              <a:t>Ajankohtaista </a:t>
            </a:r>
            <a:br>
              <a:rPr lang="en-FI" sz="8200" dirty="0"/>
            </a:br>
            <a:r>
              <a:rPr lang="en-FI" sz="8200" dirty="0"/>
              <a:t>aikakausmedioista</a:t>
            </a:r>
          </a:p>
        </p:txBody>
      </p:sp>
      <p:sp>
        <p:nvSpPr>
          <p:cNvPr id="3" name="Content Placeholder 2">
            <a:extLst>
              <a:ext uri="{FF2B5EF4-FFF2-40B4-BE49-F238E27FC236}">
                <a16:creationId xmlns:a16="http://schemas.microsoft.com/office/drawing/2014/main" id="{D545F4BD-B3B9-E5D1-4F91-658DE06DB05E}"/>
              </a:ext>
            </a:extLst>
          </p:cNvPr>
          <p:cNvSpPr>
            <a:spLocks noGrp="1"/>
          </p:cNvSpPr>
          <p:nvPr>
            <p:ph idx="11"/>
          </p:nvPr>
        </p:nvSpPr>
        <p:spPr>
          <a:xfrm>
            <a:off x="1683599" y="3787309"/>
            <a:ext cx="8824801" cy="1292086"/>
          </a:xfrm>
        </p:spPr>
        <p:txBody>
          <a:bodyPr>
            <a:normAutofit/>
          </a:bodyPr>
          <a:lstStyle/>
          <a:p>
            <a:r>
              <a:rPr lang="en-FI" sz="2800" dirty="0">
                <a:latin typeface="Neue Haas Unica W1G Medium" panose="020B0504030206020203" pitchFamily="34" charset="0"/>
              </a:rPr>
              <a:t>💛 </a:t>
            </a:r>
          </a:p>
          <a:p>
            <a:r>
              <a:rPr lang="en-FI" sz="2800" dirty="0">
                <a:latin typeface="Neue Haas Unica W1G Medium" panose="020B0504030206020203" pitchFamily="34" charset="0"/>
              </a:rPr>
              <a:t>Luitko jo nämä? </a:t>
            </a:r>
          </a:p>
        </p:txBody>
      </p:sp>
    </p:spTree>
    <p:extLst>
      <p:ext uri="{BB962C8B-B14F-4D97-AF65-F5344CB8AC3E}">
        <p14:creationId xmlns:p14="http://schemas.microsoft.com/office/powerpoint/2010/main" val="39155669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AD3B7E-093E-334C-8CA9-F9E7FF26DA01}"/>
              </a:ext>
            </a:extLst>
          </p:cNvPr>
          <p:cNvSpPr>
            <a:spLocks noGrp="1"/>
          </p:cNvSpPr>
          <p:nvPr>
            <p:ph type="title"/>
          </p:nvPr>
        </p:nvSpPr>
        <p:spPr>
          <a:xfrm>
            <a:off x="6553202" y="1591868"/>
            <a:ext cx="5112325" cy="2101785"/>
          </a:xfrm>
        </p:spPr>
        <p:txBody>
          <a:bodyPr>
            <a:noAutofit/>
          </a:bodyPr>
          <a:lstStyle/>
          <a:p>
            <a:r>
              <a:rPr lang="fi-FI" sz="3000" dirty="0"/>
              <a:t>Tutkimusaamussa </a:t>
            </a:r>
            <a:br>
              <a:rPr lang="fi-FI" sz="3000" dirty="0"/>
            </a:br>
            <a:r>
              <a:rPr lang="fi-FI" sz="3000" dirty="0"/>
              <a:t>käsitellään </a:t>
            </a:r>
            <a:r>
              <a:rPr lang="fi-FI" sz="3000" dirty="0" err="1"/>
              <a:t>aikkareiden</a:t>
            </a:r>
            <a:r>
              <a:rPr lang="fi-FI" sz="3000" dirty="0"/>
              <a:t> </a:t>
            </a:r>
            <a:r>
              <a:rPr lang="fi-FI" sz="3000" dirty="0" err="1"/>
              <a:t>uutiskirjestrategiaoita</a:t>
            </a:r>
            <a:r>
              <a:rPr lang="fi-FI" sz="3000" dirty="0"/>
              <a:t> ja ilmastonmuutosta journalismissa</a:t>
            </a:r>
            <a:endParaRPr lang="fi-FI" sz="3000" noProof="0" dirty="0"/>
          </a:p>
        </p:txBody>
      </p:sp>
      <p:sp>
        <p:nvSpPr>
          <p:cNvPr id="8" name="Content Placeholder 4">
            <a:extLst>
              <a:ext uri="{FF2B5EF4-FFF2-40B4-BE49-F238E27FC236}">
                <a16:creationId xmlns:a16="http://schemas.microsoft.com/office/drawing/2014/main" id="{2A38128D-9433-CBAC-40B7-4DBD48896857}"/>
              </a:ext>
            </a:extLst>
          </p:cNvPr>
          <p:cNvSpPr txBox="1">
            <a:spLocks/>
          </p:cNvSpPr>
          <p:nvPr/>
        </p:nvSpPr>
        <p:spPr>
          <a:xfrm>
            <a:off x="741219" y="3863291"/>
            <a:ext cx="4473876" cy="2115226"/>
          </a:xfrm>
          <a:prstGeom prst="rect">
            <a:avLst/>
          </a:prstGeom>
        </p:spPr>
        <p:txBody>
          <a:bodyPr vert="horz" lIns="91440" tIns="45720" rIns="91440" bIns="4572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fi-FI" sz="1600" dirty="0">
              <a:solidFill>
                <a:schemeClr val="tx2"/>
              </a:solidFill>
              <a:latin typeface="Neue Haas Unica W1G" panose="020B0504030206020203" pitchFamily="34" charset="0"/>
            </a:endParaRPr>
          </a:p>
        </p:txBody>
      </p:sp>
      <p:sp>
        <p:nvSpPr>
          <p:cNvPr id="9" name="Content Placeholder 4">
            <a:hlinkClick r:id="rId3"/>
            <a:extLst>
              <a:ext uri="{FF2B5EF4-FFF2-40B4-BE49-F238E27FC236}">
                <a16:creationId xmlns:a16="http://schemas.microsoft.com/office/drawing/2014/main" id="{A31F6CFF-E538-0FFE-22A0-ED57C74FCA7E}"/>
              </a:ext>
            </a:extLst>
          </p:cNvPr>
          <p:cNvSpPr txBox="1">
            <a:spLocks/>
          </p:cNvSpPr>
          <p:nvPr/>
        </p:nvSpPr>
        <p:spPr>
          <a:xfrm>
            <a:off x="6553202" y="3848893"/>
            <a:ext cx="4797425" cy="1882429"/>
          </a:xfrm>
          <a:prstGeom prst="rect">
            <a:avLst/>
          </a:prstGeom>
        </p:spPr>
        <p:txBody>
          <a:bodyPr vert="horz" lIns="91440" tIns="45720" rIns="91440" bIns="4572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i-FI" sz="1600" dirty="0"/>
              <a:t>Aikakausmedian tutkimusaamussa 1. lokakuuta kuullaan tuloksia kahdesta apurahoitetusta tutkimuksesta. Ilmoittautuminen maksuttomaan webinaariin on nyt auki!</a:t>
            </a:r>
            <a:br>
              <a:rPr lang="fi-FI" sz="1600" dirty="0"/>
            </a:br>
            <a:br>
              <a:rPr lang="fi-FI" sz="1600" b="1" dirty="0">
                <a:solidFill>
                  <a:schemeClr val="tx2"/>
                </a:solidFill>
                <a:latin typeface="Neue Haas Unica W1G" panose="020B0504030206020203" pitchFamily="34" charset="0"/>
                <a:cs typeface="Calibri" panose="020F0502020204030204" pitchFamily="34" charset="0"/>
              </a:rPr>
            </a:br>
            <a:r>
              <a:rPr lang="fi-FI" sz="1600" b="1" dirty="0">
                <a:solidFill>
                  <a:schemeClr val="tx2"/>
                </a:solidFill>
                <a:latin typeface="Neue Haas Unica W1G" panose="020B0504030206020203" pitchFamily="34" charset="0"/>
                <a:cs typeface="Calibri" panose="020F0502020204030204" pitchFamily="34" charset="0"/>
                <a:hlinkClick r:id="rId4"/>
              </a:rPr>
              <a:t>Lue lisää </a:t>
            </a:r>
            <a:endParaRPr lang="fi-FI" sz="1600" dirty="0">
              <a:solidFill>
                <a:schemeClr val="tx2"/>
              </a:solidFill>
              <a:latin typeface="Neue Haas Unica W1G" panose="020B0504030206020203" pitchFamily="34" charset="0"/>
            </a:endParaRPr>
          </a:p>
        </p:txBody>
      </p:sp>
      <p:pic>
        <p:nvPicPr>
          <p:cNvPr id="6" name="Picture Placeholder 5">
            <a:extLst>
              <a:ext uri="{FF2B5EF4-FFF2-40B4-BE49-F238E27FC236}">
                <a16:creationId xmlns:a16="http://schemas.microsoft.com/office/drawing/2014/main" id="{155BC025-17D9-5377-3CA5-526D32A9520A}"/>
              </a:ext>
            </a:extLst>
          </p:cNvPr>
          <p:cNvPicPr>
            <a:picLocks noGrp="1" noChangeAspect="1"/>
          </p:cNvPicPr>
          <p:nvPr>
            <p:ph type="pic" idx="1"/>
          </p:nvPr>
        </p:nvPicPr>
        <p:blipFill>
          <a:blip r:embed="rId5"/>
          <a:srcRect l="34170" r="19580"/>
          <a:stretch>
            <a:fillRect/>
          </a:stretch>
        </p:blipFill>
        <p:spPr>
          <a:xfrm>
            <a:off x="0" y="0"/>
            <a:ext cx="5638798" cy="6858000"/>
          </a:xfrm>
          <a:prstGeom prst="rect">
            <a:avLst/>
          </a:prstGeom>
        </p:spPr>
      </p:pic>
    </p:spTree>
    <p:extLst>
      <p:ext uri="{BB962C8B-B14F-4D97-AF65-F5344CB8AC3E}">
        <p14:creationId xmlns:p14="http://schemas.microsoft.com/office/powerpoint/2010/main" val="36946439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4BAF3-7621-5774-573E-CF3712FB305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2A4F523-2DB7-895C-1766-C40ADD1F8C94}"/>
              </a:ext>
            </a:extLst>
          </p:cNvPr>
          <p:cNvSpPr>
            <a:spLocks noGrp="1"/>
          </p:cNvSpPr>
          <p:nvPr>
            <p:ph type="title"/>
          </p:nvPr>
        </p:nvSpPr>
        <p:spPr>
          <a:xfrm>
            <a:off x="6553202" y="855364"/>
            <a:ext cx="5112325" cy="2101785"/>
          </a:xfrm>
        </p:spPr>
        <p:txBody>
          <a:bodyPr>
            <a:noAutofit/>
          </a:bodyPr>
          <a:lstStyle/>
          <a:p>
            <a:r>
              <a:rPr lang="fi-FI" sz="3000" dirty="0"/>
              <a:t>Voivatko </a:t>
            </a:r>
            <a:r>
              <a:rPr lang="fi-FI" sz="3000" dirty="0" err="1"/>
              <a:t>aikkarit</a:t>
            </a:r>
            <a:r>
              <a:rPr lang="fi-FI" sz="3000" dirty="0"/>
              <a:t> pelastaa lukutaidon?</a:t>
            </a:r>
            <a:endParaRPr lang="fi-FI" sz="3000" noProof="0" dirty="0"/>
          </a:p>
        </p:txBody>
      </p:sp>
      <p:sp>
        <p:nvSpPr>
          <p:cNvPr id="8" name="Content Placeholder 4">
            <a:extLst>
              <a:ext uri="{FF2B5EF4-FFF2-40B4-BE49-F238E27FC236}">
                <a16:creationId xmlns:a16="http://schemas.microsoft.com/office/drawing/2014/main" id="{20821AB1-C51F-E288-5BC8-3EB76AD97D17}"/>
              </a:ext>
            </a:extLst>
          </p:cNvPr>
          <p:cNvSpPr txBox="1">
            <a:spLocks/>
          </p:cNvSpPr>
          <p:nvPr/>
        </p:nvSpPr>
        <p:spPr>
          <a:xfrm>
            <a:off x="741219" y="3863291"/>
            <a:ext cx="4473876" cy="2115226"/>
          </a:xfrm>
          <a:prstGeom prst="rect">
            <a:avLst/>
          </a:prstGeom>
        </p:spPr>
        <p:txBody>
          <a:bodyPr vert="horz" lIns="91440" tIns="45720" rIns="91440" bIns="4572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fi-FI" sz="1600" dirty="0">
              <a:solidFill>
                <a:schemeClr val="tx2"/>
              </a:solidFill>
              <a:latin typeface="Neue Haas Unica W1G" panose="020B0504030206020203" pitchFamily="34" charset="0"/>
            </a:endParaRPr>
          </a:p>
        </p:txBody>
      </p:sp>
      <p:sp>
        <p:nvSpPr>
          <p:cNvPr id="9" name="Content Placeholder 4">
            <a:extLst>
              <a:ext uri="{FF2B5EF4-FFF2-40B4-BE49-F238E27FC236}">
                <a16:creationId xmlns:a16="http://schemas.microsoft.com/office/drawing/2014/main" id="{A691BFB8-03F2-8913-8DAB-BC3AA17ADEAD}"/>
              </a:ext>
            </a:extLst>
          </p:cNvPr>
          <p:cNvSpPr txBox="1">
            <a:spLocks/>
          </p:cNvSpPr>
          <p:nvPr/>
        </p:nvSpPr>
        <p:spPr>
          <a:xfrm>
            <a:off x="6553202" y="3429000"/>
            <a:ext cx="4797425" cy="1882429"/>
          </a:xfrm>
          <a:prstGeom prst="rect">
            <a:avLst/>
          </a:prstGeom>
        </p:spPr>
        <p:txBody>
          <a:bodyPr vert="horz" lIns="91440" tIns="45720" rIns="91440" bIns="4572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i-FI" sz="1600" dirty="0"/>
              <a:t>Kun lukemisen määrä ja siihen käytetty aika vähenevät, lukutaito rapautuu. Opettajat ovat pyrkineet houkuttelemaan lapsia ja nuoria kirjojen ääreen, mutta vaihtelevalla menestyksellä. Usein unohtuu, että lukutaito kehittyy yhtä lailla aikakauslehtiä lukemalla, kirjoittaa toimittaja </a:t>
            </a:r>
            <a:br>
              <a:rPr lang="fi-FI" sz="1600" dirty="0"/>
            </a:br>
            <a:r>
              <a:rPr lang="fi-FI" sz="1600" dirty="0">
                <a:latin typeface="Neue Haas Unica Pro Medium" panose="020B0504030206020203" pitchFamily="34" charset="77"/>
              </a:rPr>
              <a:t>Ilja Ojala</a:t>
            </a:r>
            <a:r>
              <a:rPr lang="fi-FI" sz="1600" dirty="0"/>
              <a:t> </a:t>
            </a:r>
            <a:r>
              <a:rPr lang="fi-FI" sz="1600" dirty="0" err="1"/>
              <a:t>essessään</a:t>
            </a:r>
            <a:r>
              <a:rPr lang="fi-FI" sz="1600" dirty="0"/>
              <a:t>.</a:t>
            </a:r>
            <a:br>
              <a:rPr lang="fi-FI" sz="1600" b="1" dirty="0">
                <a:solidFill>
                  <a:schemeClr val="tx2"/>
                </a:solidFill>
                <a:latin typeface="Neue Haas Unica W1G" panose="020B0504030206020203" pitchFamily="34" charset="0"/>
                <a:cs typeface="Calibri" panose="020F0502020204030204" pitchFamily="34" charset="0"/>
              </a:rPr>
            </a:br>
            <a:br>
              <a:rPr lang="fi-FI" sz="1600" b="1" dirty="0">
                <a:solidFill>
                  <a:schemeClr val="tx2"/>
                </a:solidFill>
                <a:latin typeface="Neue Haas Unica W1G" panose="020B0504030206020203" pitchFamily="34" charset="0"/>
                <a:cs typeface="Calibri" panose="020F0502020204030204" pitchFamily="34" charset="0"/>
              </a:rPr>
            </a:br>
            <a:r>
              <a:rPr lang="fi-FI" sz="1600" b="1" dirty="0">
                <a:solidFill>
                  <a:schemeClr val="tx2"/>
                </a:solidFill>
                <a:latin typeface="Neue Haas Unica W1G" panose="020B0504030206020203" pitchFamily="34" charset="0"/>
                <a:cs typeface="Calibri" panose="020F0502020204030204" pitchFamily="34" charset="0"/>
                <a:hlinkClick r:id="rId3"/>
              </a:rPr>
              <a:t>Lue lisää </a:t>
            </a:r>
            <a:endParaRPr lang="fi-FI" sz="1600" dirty="0">
              <a:solidFill>
                <a:schemeClr val="tx2"/>
              </a:solidFill>
              <a:latin typeface="Neue Haas Unica W1G" panose="020B0504030206020203" pitchFamily="34" charset="0"/>
            </a:endParaRPr>
          </a:p>
        </p:txBody>
      </p:sp>
      <p:pic>
        <p:nvPicPr>
          <p:cNvPr id="10" name="Picture Placeholder 9">
            <a:extLst>
              <a:ext uri="{FF2B5EF4-FFF2-40B4-BE49-F238E27FC236}">
                <a16:creationId xmlns:a16="http://schemas.microsoft.com/office/drawing/2014/main" id="{D430E168-88F6-41E6-263B-B766AA6D1D87}"/>
              </a:ext>
            </a:extLst>
          </p:cNvPr>
          <p:cNvPicPr>
            <a:picLocks noGrp="1" noChangeAspect="1"/>
          </p:cNvPicPr>
          <p:nvPr>
            <p:ph type="pic" idx="1"/>
          </p:nvPr>
        </p:nvPicPr>
        <p:blipFill>
          <a:blip r:embed="rId4"/>
          <a:srcRect l="26875" r="26875"/>
          <a:stretch>
            <a:fillRect/>
          </a:stretch>
        </p:blipFill>
        <p:spPr>
          <a:prstGeom prst="rect">
            <a:avLst/>
          </a:prstGeom>
        </p:spPr>
      </p:pic>
    </p:spTree>
    <p:extLst>
      <p:ext uri="{BB962C8B-B14F-4D97-AF65-F5344CB8AC3E}">
        <p14:creationId xmlns:p14="http://schemas.microsoft.com/office/powerpoint/2010/main" val="8234854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70900-6C8C-5912-9FBD-A776654FDD3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37B478F-A013-A927-4805-49D486B99AC6}"/>
              </a:ext>
            </a:extLst>
          </p:cNvPr>
          <p:cNvSpPr>
            <a:spLocks noGrp="1"/>
          </p:cNvSpPr>
          <p:nvPr>
            <p:ph type="title"/>
          </p:nvPr>
        </p:nvSpPr>
        <p:spPr>
          <a:xfrm>
            <a:off x="6553202" y="1327215"/>
            <a:ext cx="5112325" cy="1882429"/>
          </a:xfrm>
        </p:spPr>
        <p:txBody>
          <a:bodyPr>
            <a:noAutofit/>
          </a:bodyPr>
          <a:lstStyle/>
          <a:p>
            <a:r>
              <a:rPr lang="fi-FI" sz="3000" dirty="0"/>
              <a:t>Aikakausmedian vuoden 2026 tutkimusapurahat ovat nyt haettavissa</a:t>
            </a:r>
            <a:endParaRPr lang="fi-FI" sz="3000" noProof="0" dirty="0"/>
          </a:p>
        </p:txBody>
      </p:sp>
      <p:sp>
        <p:nvSpPr>
          <p:cNvPr id="8" name="Content Placeholder 4">
            <a:extLst>
              <a:ext uri="{FF2B5EF4-FFF2-40B4-BE49-F238E27FC236}">
                <a16:creationId xmlns:a16="http://schemas.microsoft.com/office/drawing/2014/main" id="{722CA4A0-6F60-8E8B-5039-5FC24CA4B95C}"/>
              </a:ext>
            </a:extLst>
          </p:cNvPr>
          <p:cNvSpPr txBox="1">
            <a:spLocks/>
          </p:cNvSpPr>
          <p:nvPr/>
        </p:nvSpPr>
        <p:spPr>
          <a:xfrm>
            <a:off x="741219" y="3863291"/>
            <a:ext cx="4473876" cy="2115226"/>
          </a:xfrm>
          <a:prstGeom prst="rect">
            <a:avLst/>
          </a:prstGeom>
        </p:spPr>
        <p:txBody>
          <a:bodyPr vert="horz" lIns="91440" tIns="45720" rIns="91440" bIns="4572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fi-FI" sz="1600" dirty="0">
              <a:solidFill>
                <a:schemeClr val="tx2"/>
              </a:solidFill>
              <a:latin typeface="Neue Haas Unica W1G" panose="020B0504030206020203" pitchFamily="34" charset="0"/>
            </a:endParaRPr>
          </a:p>
        </p:txBody>
      </p:sp>
      <p:sp>
        <p:nvSpPr>
          <p:cNvPr id="9" name="Content Placeholder 4">
            <a:extLst>
              <a:ext uri="{FF2B5EF4-FFF2-40B4-BE49-F238E27FC236}">
                <a16:creationId xmlns:a16="http://schemas.microsoft.com/office/drawing/2014/main" id="{70C1153E-7EA5-44F5-B26F-A339E84C292D}"/>
              </a:ext>
            </a:extLst>
          </p:cNvPr>
          <p:cNvSpPr txBox="1">
            <a:spLocks/>
          </p:cNvSpPr>
          <p:nvPr/>
        </p:nvSpPr>
        <p:spPr>
          <a:xfrm>
            <a:off x="6553202" y="3429000"/>
            <a:ext cx="4797425" cy="1882429"/>
          </a:xfrm>
          <a:prstGeom prst="rect">
            <a:avLst/>
          </a:prstGeom>
        </p:spPr>
        <p:txBody>
          <a:bodyPr vert="horz" lIns="91440" tIns="45720" rIns="91440" bIns="4572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i-FI" sz="1600" dirty="0"/>
              <a:t>Aikakausmedia ry jakaa jälleen apurahaa tutkimushankkeille, jotka tuottavat uutta tietoa aikakausmedioista. Vuonna 2026 apurahaa on jaossa 30 000 euroa, ja sitä voi hakea kuka tahansa. Haku päättyy 25. syyskuuta.</a:t>
            </a:r>
            <a:br>
              <a:rPr lang="fi-FI" sz="1600" b="1" dirty="0">
                <a:solidFill>
                  <a:schemeClr val="tx2"/>
                </a:solidFill>
                <a:latin typeface="Neue Haas Unica W1G" panose="020B0504030206020203" pitchFamily="34" charset="0"/>
                <a:cs typeface="Calibri" panose="020F0502020204030204" pitchFamily="34" charset="0"/>
              </a:rPr>
            </a:br>
            <a:br>
              <a:rPr lang="fi-FI" sz="1600" b="1" dirty="0">
                <a:solidFill>
                  <a:schemeClr val="tx2"/>
                </a:solidFill>
                <a:latin typeface="Neue Haas Unica W1G" panose="020B0504030206020203" pitchFamily="34" charset="0"/>
                <a:cs typeface="Calibri" panose="020F0502020204030204" pitchFamily="34" charset="0"/>
              </a:rPr>
            </a:br>
            <a:r>
              <a:rPr lang="fi-FI" sz="1600" b="1" dirty="0">
                <a:solidFill>
                  <a:schemeClr val="tx2"/>
                </a:solidFill>
                <a:latin typeface="Neue Haas Unica W1G" panose="020B0504030206020203" pitchFamily="34" charset="0"/>
                <a:cs typeface="Calibri" panose="020F0502020204030204" pitchFamily="34" charset="0"/>
                <a:hlinkClick r:id="rId3"/>
              </a:rPr>
              <a:t>Lue lisää </a:t>
            </a:r>
            <a:endParaRPr lang="fi-FI" sz="1600" dirty="0">
              <a:solidFill>
                <a:schemeClr val="tx2"/>
              </a:solidFill>
              <a:latin typeface="Neue Haas Unica W1G" panose="020B0504030206020203" pitchFamily="34" charset="0"/>
            </a:endParaRPr>
          </a:p>
        </p:txBody>
      </p:sp>
      <p:pic>
        <p:nvPicPr>
          <p:cNvPr id="5" name="Picture Placeholder 4">
            <a:extLst>
              <a:ext uri="{FF2B5EF4-FFF2-40B4-BE49-F238E27FC236}">
                <a16:creationId xmlns:a16="http://schemas.microsoft.com/office/drawing/2014/main" id="{58FA879C-99F7-C7AD-9CB6-FA1080E80696}"/>
              </a:ext>
            </a:extLst>
          </p:cNvPr>
          <p:cNvPicPr>
            <a:picLocks noGrp="1" noChangeAspect="1"/>
          </p:cNvPicPr>
          <p:nvPr>
            <p:ph type="pic" idx="1"/>
          </p:nvPr>
        </p:nvPicPr>
        <p:blipFill>
          <a:blip r:embed="rId4"/>
          <a:srcRect l="21961" r="31789"/>
          <a:stretch>
            <a:fillRect/>
          </a:stretch>
        </p:blipFill>
        <p:spPr>
          <a:xfrm>
            <a:off x="0" y="0"/>
            <a:ext cx="5638798" cy="6858000"/>
          </a:xfrm>
          <a:prstGeom prst="rect">
            <a:avLst/>
          </a:prstGeom>
        </p:spPr>
      </p:pic>
    </p:spTree>
    <p:extLst>
      <p:ext uri="{BB962C8B-B14F-4D97-AF65-F5344CB8AC3E}">
        <p14:creationId xmlns:p14="http://schemas.microsoft.com/office/powerpoint/2010/main" val="33035302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Placeholder 6" descr="A person sitting on a ramp with a magazine&#10;&#10;Description automatically generated">
            <a:extLst>
              <a:ext uri="{FF2B5EF4-FFF2-40B4-BE49-F238E27FC236}">
                <a16:creationId xmlns:a16="http://schemas.microsoft.com/office/drawing/2014/main" id="{FCAA0E59-8D50-18B5-DB0B-48A8BE51AD2D}"/>
              </a:ext>
            </a:extLst>
          </p:cNvPr>
          <p:cNvPicPr>
            <a:picLocks noGrp="1" noChangeAspect="1"/>
          </p:cNvPicPr>
          <p:nvPr>
            <p:ph type="pic" idx="1"/>
          </p:nvPr>
        </p:nvPicPr>
        <p:blipFill>
          <a:blip r:embed="rId2" cstate="email">
            <a:extLst>
              <a:ext uri="{28A0092B-C50C-407E-A947-70E740481C1C}">
                <a14:useLocalDpi xmlns:a14="http://schemas.microsoft.com/office/drawing/2010/main"/>
              </a:ext>
            </a:extLst>
          </a:blip>
          <a:srcRect/>
          <a:stretch>
            <a:fillRect/>
          </a:stretch>
        </p:blipFill>
        <p:spPr>
          <a:xfrm>
            <a:off x="6553202" y="0"/>
            <a:ext cx="5638798" cy="6858000"/>
          </a:xfrm>
        </p:spPr>
      </p:pic>
      <p:sp>
        <p:nvSpPr>
          <p:cNvPr id="2" name="Content Placeholder 4">
            <a:extLst>
              <a:ext uri="{FF2B5EF4-FFF2-40B4-BE49-F238E27FC236}">
                <a16:creationId xmlns:a16="http://schemas.microsoft.com/office/drawing/2014/main" id="{3CA18D5A-8C53-63CA-6D91-6FEC6A4401F4}"/>
              </a:ext>
            </a:extLst>
          </p:cNvPr>
          <p:cNvSpPr txBox="1">
            <a:spLocks/>
          </p:cNvSpPr>
          <p:nvPr/>
        </p:nvSpPr>
        <p:spPr>
          <a:xfrm>
            <a:off x="750355" y="3080870"/>
            <a:ext cx="4473876" cy="1453243"/>
          </a:xfrm>
          <a:prstGeom prst="rect">
            <a:avLst/>
          </a:prstGeom>
        </p:spPr>
        <p:txBody>
          <a:bodyPr vert="horz" lIns="91440" tIns="45720" rIns="91440" bIns="4572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i-FI" sz="1600" dirty="0"/>
              <a:t>Jos haluat lukea lisää alan kuulumisista, </a:t>
            </a:r>
            <a:br>
              <a:rPr lang="fi-FI" sz="1600" dirty="0"/>
            </a:br>
            <a:r>
              <a:rPr lang="fi-FI" sz="1600" dirty="0"/>
              <a:t>tilaa </a:t>
            </a:r>
            <a:r>
              <a:rPr lang="fi-FI" sz="1600" dirty="0" err="1"/>
              <a:t>aikakausmedioiden</a:t>
            </a:r>
            <a:r>
              <a:rPr lang="fi-FI" sz="1600" dirty="0"/>
              <a:t> ajankohtaiset jutut sähköpostiisi </a:t>
            </a:r>
            <a:r>
              <a:rPr lang="fi-FI" sz="1600" b="1" dirty="0">
                <a:solidFill>
                  <a:schemeClr val="tx2"/>
                </a:solidFill>
                <a:latin typeface="Neue Haas Unica W1G" panose="020B0504030206020203" pitchFamily="34" charset="0"/>
                <a:cs typeface="Calibri" panose="020F0502020204030204" pitchFamily="34" charset="0"/>
                <a:hlinkClick r:id="rId3"/>
              </a:rPr>
              <a:t>täältä</a:t>
            </a:r>
            <a:r>
              <a:rPr lang="fi-FI" sz="1600" dirty="0"/>
              <a:t>!</a:t>
            </a:r>
          </a:p>
        </p:txBody>
      </p:sp>
      <p:sp>
        <p:nvSpPr>
          <p:cNvPr id="3" name="Title 3">
            <a:extLst>
              <a:ext uri="{FF2B5EF4-FFF2-40B4-BE49-F238E27FC236}">
                <a16:creationId xmlns:a16="http://schemas.microsoft.com/office/drawing/2014/main" id="{F9A41F90-2BBA-DC77-87FF-5FA9A4A56BE8}"/>
              </a:ext>
            </a:extLst>
          </p:cNvPr>
          <p:cNvSpPr txBox="1">
            <a:spLocks/>
          </p:cNvSpPr>
          <p:nvPr/>
        </p:nvSpPr>
        <p:spPr>
          <a:xfrm>
            <a:off x="751940" y="1218587"/>
            <a:ext cx="5540301" cy="186228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000" b="0" i="0" kern="1200">
                <a:solidFill>
                  <a:srgbClr val="002649"/>
                </a:solidFill>
                <a:latin typeface="Canela Medium" pitchFamily="2" charset="77"/>
                <a:ea typeface="+mj-ea"/>
                <a:cs typeface="+mj-cs"/>
              </a:defRPr>
            </a:lvl1pPr>
          </a:lstStyle>
          <a:p>
            <a:r>
              <a:rPr lang="fi-FI" sz="3800" dirty="0"/>
              <a:t>Lue lisää uutiskirjeestä!</a:t>
            </a:r>
            <a:endParaRPr lang="fi-FI" sz="3800" dirty="0">
              <a:solidFill>
                <a:schemeClr val="accent1"/>
              </a:solidFill>
            </a:endParaRPr>
          </a:p>
        </p:txBody>
      </p:sp>
      <p:sp>
        <p:nvSpPr>
          <p:cNvPr id="9" name="Content Placeholder 4">
            <a:extLst>
              <a:ext uri="{FF2B5EF4-FFF2-40B4-BE49-F238E27FC236}">
                <a16:creationId xmlns:a16="http://schemas.microsoft.com/office/drawing/2014/main" id="{A024485C-6B29-86F8-E961-1800A570FB66}"/>
              </a:ext>
            </a:extLst>
          </p:cNvPr>
          <p:cNvSpPr txBox="1">
            <a:spLocks/>
          </p:cNvSpPr>
          <p:nvPr/>
        </p:nvSpPr>
        <p:spPr>
          <a:xfrm rot="16200000">
            <a:off x="4223912" y="5484877"/>
            <a:ext cx="2243581" cy="342054"/>
          </a:xfrm>
          <a:prstGeom prst="rect">
            <a:avLst/>
          </a:prstGeom>
        </p:spPr>
        <p:txBody>
          <a:bodyPr vert="horz" lIns="91440" tIns="45720" rIns="91440" bIns="45720" rtlCol="0" anchor="ct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b="0" i="0" kern="1200">
                <a:solidFill>
                  <a:srgbClr val="002649"/>
                </a:solidFill>
                <a:latin typeface="Neue Haas Unica W1G Light" panose="020B0404030206020203" pitchFamily="34"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rgbClr val="002649"/>
                </a:solidFill>
                <a:latin typeface="Neue Haas Unica W1G Light" panose="020B0404030206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rgbClr val="002649"/>
                </a:solidFill>
                <a:latin typeface="Neue Haas Unica W1G Light" panose="020B0404030206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i-FI" sz="1000" dirty="0">
                <a:solidFill>
                  <a:schemeClr val="bg1"/>
                </a:solidFill>
              </a:rPr>
              <a:t>Kuva: Anniina Nissinen</a:t>
            </a:r>
          </a:p>
        </p:txBody>
      </p:sp>
      <p:pic>
        <p:nvPicPr>
          <p:cNvPr id="6" name="Picture 5">
            <a:extLst>
              <a:ext uri="{FF2B5EF4-FFF2-40B4-BE49-F238E27FC236}">
                <a16:creationId xmlns:a16="http://schemas.microsoft.com/office/drawing/2014/main" id="{0B0302EC-75F8-528F-9B3F-F3FE9CD1FA0B}"/>
              </a:ext>
            </a:extLst>
          </p:cNvPr>
          <p:cNvPicPr>
            <a:picLocks noChangeAspect="1"/>
          </p:cNvPicPr>
          <p:nvPr/>
        </p:nvPicPr>
        <p:blipFill>
          <a:blip r:embed="rId4"/>
          <a:stretch>
            <a:fillRect/>
          </a:stretch>
        </p:blipFill>
        <p:spPr>
          <a:xfrm>
            <a:off x="750355" y="6389170"/>
            <a:ext cx="1845645" cy="139055"/>
          </a:xfrm>
          <a:prstGeom prst="rect">
            <a:avLst/>
          </a:prstGeom>
        </p:spPr>
      </p:pic>
    </p:spTree>
    <p:extLst>
      <p:ext uri="{BB962C8B-B14F-4D97-AF65-F5344CB8AC3E}">
        <p14:creationId xmlns:p14="http://schemas.microsoft.com/office/powerpoint/2010/main" val="37531948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7654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0C8A5-1C16-874B-9C0B-7337948A6381}"/>
              </a:ext>
            </a:extLst>
          </p:cNvPr>
          <p:cNvSpPr>
            <a:spLocks noGrp="1"/>
          </p:cNvSpPr>
          <p:nvPr>
            <p:ph type="title"/>
          </p:nvPr>
        </p:nvSpPr>
        <p:spPr>
          <a:xfrm>
            <a:off x="0" y="229201"/>
            <a:ext cx="7599405" cy="1142400"/>
          </a:xfrm>
        </p:spPr>
        <p:txBody>
          <a:bodyPr>
            <a:normAutofit/>
          </a:bodyPr>
          <a:lstStyle/>
          <a:p>
            <a:r>
              <a:rPr lang="fi-FI" sz="3200" dirty="0"/>
              <a:t>Aikakausmedioiden seuraajamäärä / elokuu 2026</a:t>
            </a:r>
            <a:endParaRPr lang="en-FI" sz="3200" dirty="0"/>
          </a:p>
        </p:txBody>
      </p:sp>
      <p:sp>
        <p:nvSpPr>
          <p:cNvPr id="5" name="Text Placeholder 4">
            <a:extLst>
              <a:ext uri="{FF2B5EF4-FFF2-40B4-BE49-F238E27FC236}">
                <a16:creationId xmlns:a16="http://schemas.microsoft.com/office/drawing/2014/main" id="{2E52D8CE-9D34-0543-A044-407DF67D69B8}"/>
              </a:ext>
            </a:extLst>
          </p:cNvPr>
          <p:cNvSpPr>
            <a:spLocks noGrp="1"/>
          </p:cNvSpPr>
          <p:nvPr>
            <p:ph type="body" sz="half" idx="2"/>
          </p:nvPr>
        </p:nvSpPr>
        <p:spPr>
          <a:xfrm>
            <a:off x="8263559" y="532558"/>
            <a:ext cx="3425934" cy="5160832"/>
          </a:xfrm>
        </p:spPr>
        <p:txBody>
          <a:bodyPr anchor="ctr">
            <a:normAutofit/>
          </a:bodyPr>
          <a:lstStyle/>
          <a:p>
            <a:r>
              <a:rPr lang="fi-FI" sz="2000" b="1" dirty="0">
                <a:solidFill>
                  <a:schemeClr val="bg2"/>
                </a:solidFill>
                <a:latin typeface="Neue Haas Unica W1G" panose="020B0504030206020203" pitchFamily="34" charset="0"/>
              </a:rPr>
              <a:t>Muutokset yleisön määrässä elokuussa</a:t>
            </a:r>
          </a:p>
          <a:p>
            <a:br>
              <a:rPr lang="fi-FI" sz="1000" dirty="0">
                <a:solidFill>
                  <a:schemeClr val="bg2"/>
                </a:solidFill>
              </a:rPr>
            </a:br>
            <a:r>
              <a:rPr lang="fi-FI" dirty="0">
                <a:solidFill>
                  <a:schemeClr val="bg2"/>
                </a:solidFill>
                <a:latin typeface="Neue Haas Unica W1G" panose="020B0504030206020203" pitchFamily="34" charset="0"/>
              </a:rPr>
              <a:t>Kaikki kanavat	+ 23 467</a:t>
            </a:r>
          </a:p>
          <a:p>
            <a:r>
              <a:rPr lang="fi-FI" dirty="0">
                <a:solidFill>
                  <a:schemeClr val="bg2"/>
                </a:solidFill>
                <a:latin typeface="Neue Haas Unica W1G" panose="020B0504030206020203" pitchFamily="34" charset="0"/>
              </a:rPr>
              <a:t>Facebook  	+ 8 370</a:t>
            </a:r>
          </a:p>
          <a:p>
            <a:r>
              <a:rPr lang="fi-FI" dirty="0">
                <a:solidFill>
                  <a:schemeClr val="bg2"/>
                </a:solidFill>
                <a:latin typeface="Neue Haas Unica W1G" panose="020B0504030206020203" pitchFamily="34" charset="0"/>
              </a:rPr>
              <a:t>Instagram  	+ 11 927</a:t>
            </a:r>
          </a:p>
          <a:p>
            <a:r>
              <a:rPr lang="fi-FI" dirty="0">
                <a:solidFill>
                  <a:schemeClr val="bg2"/>
                </a:solidFill>
                <a:latin typeface="Neue Haas Unica W1G" panose="020B0504030206020203" pitchFamily="34" charset="0"/>
              </a:rPr>
              <a:t>X  		– 410</a:t>
            </a:r>
          </a:p>
          <a:p>
            <a:r>
              <a:rPr lang="fi-FI" dirty="0">
                <a:solidFill>
                  <a:schemeClr val="bg2"/>
                </a:solidFill>
                <a:latin typeface="Neue Haas Unica W1G" panose="020B0504030206020203" pitchFamily="34" charset="0"/>
              </a:rPr>
              <a:t>YouTube		+ 582</a:t>
            </a:r>
          </a:p>
          <a:p>
            <a:r>
              <a:rPr lang="fi-FI" dirty="0">
                <a:solidFill>
                  <a:schemeClr val="bg2"/>
                </a:solidFill>
                <a:latin typeface="Neue Haas Unica W1G" panose="020B0504030206020203" pitchFamily="34" charset="0"/>
              </a:rPr>
              <a:t>TikTok  		+ 1 275</a:t>
            </a:r>
          </a:p>
          <a:p>
            <a:r>
              <a:rPr lang="fi-FI" dirty="0">
                <a:solidFill>
                  <a:schemeClr val="bg2"/>
                </a:solidFill>
                <a:latin typeface="Neue Haas Unica W1G" panose="020B0504030206020203" pitchFamily="34" charset="0"/>
              </a:rPr>
              <a:t>LinkedIn  		+ 1 341</a:t>
            </a:r>
          </a:p>
          <a:p>
            <a:r>
              <a:rPr lang="fi-FI" dirty="0">
                <a:solidFill>
                  <a:schemeClr val="bg2"/>
                </a:solidFill>
                <a:latin typeface="Neue Haas Unica W1G" panose="020B0504030206020203" pitchFamily="34" charset="0"/>
              </a:rPr>
              <a:t>Threads  		+ 382</a:t>
            </a:r>
          </a:p>
        </p:txBody>
      </p:sp>
      <p:graphicFrame>
        <p:nvGraphicFramePr>
          <p:cNvPr id="7" name="Chart 6">
            <a:extLst>
              <a:ext uri="{FF2B5EF4-FFF2-40B4-BE49-F238E27FC236}">
                <a16:creationId xmlns:a16="http://schemas.microsoft.com/office/drawing/2014/main" id="{CA6624BC-0418-A54D-B0D4-A829800277BF}"/>
              </a:ext>
            </a:extLst>
          </p:cNvPr>
          <p:cNvGraphicFramePr/>
          <p:nvPr>
            <p:extLst>
              <p:ext uri="{D42A27DB-BD31-4B8C-83A1-F6EECF244321}">
                <p14:modId xmlns:p14="http://schemas.microsoft.com/office/powerpoint/2010/main" val="3030748021"/>
              </p:ext>
            </p:extLst>
          </p:nvPr>
        </p:nvGraphicFramePr>
        <p:xfrm>
          <a:off x="502507" y="2067953"/>
          <a:ext cx="7096898" cy="4214314"/>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4">
            <a:extLst>
              <a:ext uri="{FF2B5EF4-FFF2-40B4-BE49-F238E27FC236}">
                <a16:creationId xmlns:a16="http://schemas.microsoft.com/office/drawing/2014/main" id="{5ABA7BFB-2EA2-514C-B721-5A905213B22E}"/>
              </a:ext>
            </a:extLst>
          </p:cNvPr>
          <p:cNvSpPr txBox="1">
            <a:spLocks/>
          </p:cNvSpPr>
          <p:nvPr/>
        </p:nvSpPr>
        <p:spPr>
          <a:xfrm>
            <a:off x="590843" y="1413805"/>
            <a:ext cx="6316394" cy="611944"/>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Font typeface="Arial" panose="020B0604020202020204" pitchFamily="34" charset="0"/>
              <a:buNone/>
              <a:defRPr sz="1600" b="0" i="0" kern="1200">
                <a:solidFill>
                  <a:schemeClr val="bg1"/>
                </a:solidFill>
                <a:latin typeface="Neue Haas Unica W1G Light" panose="020B040403020602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b="0" i="0" kern="1200">
                <a:solidFill>
                  <a:schemeClr val="tx2"/>
                </a:solidFill>
                <a:latin typeface="Neue Haas Unica W1G Light" panose="020B0404030206020203"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2"/>
                </a:solidFill>
                <a:latin typeface="Neue Haas Unica W1G Light" panose="020B0404030206020203"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tx2"/>
                </a:solidFill>
                <a:latin typeface="Neue Haas Unica W1G Light" panose="020B0404030206020203"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tx2"/>
                </a:solidFill>
                <a:latin typeface="Neue Haas Unica W1G Light" panose="020B04040302060202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fi-FI" sz="1200" dirty="0">
                <a:solidFill>
                  <a:schemeClr val="accent1"/>
                </a:solidFill>
              </a:rPr>
              <a:t>Kaikkien seurattujen medioiden seuraajat ja tilaajat Facebookissa, Instagramissa, X:ssä, YouTubessa, TikTokissa, LinkedInissa ja Threadsissa. Päällekkäisyyksiä ei ole huomioitu.</a:t>
            </a:r>
          </a:p>
        </p:txBody>
      </p:sp>
    </p:spTree>
    <p:extLst>
      <p:ext uri="{BB962C8B-B14F-4D97-AF65-F5344CB8AC3E}">
        <p14:creationId xmlns:p14="http://schemas.microsoft.com/office/powerpoint/2010/main" val="3516803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0C8A5-1C16-874B-9C0B-7337948A6381}"/>
              </a:ext>
            </a:extLst>
          </p:cNvPr>
          <p:cNvSpPr>
            <a:spLocks noGrp="1"/>
          </p:cNvSpPr>
          <p:nvPr>
            <p:ph type="title"/>
          </p:nvPr>
        </p:nvSpPr>
        <p:spPr>
          <a:xfrm>
            <a:off x="603503" y="229201"/>
            <a:ext cx="6355081" cy="1142400"/>
          </a:xfrm>
        </p:spPr>
        <p:txBody>
          <a:bodyPr>
            <a:normAutofit/>
          </a:bodyPr>
          <a:lstStyle/>
          <a:p>
            <a:r>
              <a:rPr lang="fi-FI" dirty="0" err="1"/>
              <a:t>Aikakausmedioiden</a:t>
            </a:r>
            <a:r>
              <a:rPr lang="fi-FI" dirty="0"/>
              <a:t> sometilien määrä / elokuu 2026</a:t>
            </a:r>
            <a:endParaRPr lang="en-FI" dirty="0"/>
          </a:p>
        </p:txBody>
      </p:sp>
      <p:sp>
        <p:nvSpPr>
          <p:cNvPr id="5" name="Text Placeholder 4">
            <a:extLst>
              <a:ext uri="{FF2B5EF4-FFF2-40B4-BE49-F238E27FC236}">
                <a16:creationId xmlns:a16="http://schemas.microsoft.com/office/drawing/2014/main" id="{2E52D8CE-9D34-0543-A044-407DF67D69B8}"/>
              </a:ext>
            </a:extLst>
          </p:cNvPr>
          <p:cNvSpPr>
            <a:spLocks noGrp="1"/>
          </p:cNvSpPr>
          <p:nvPr>
            <p:ph type="body" sz="half" idx="2"/>
          </p:nvPr>
        </p:nvSpPr>
        <p:spPr>
          <a:xfrm>
            <a:off x="8263559" y="1371601"/>
            <a:ext cx="3425934" cy="4663438"/>
          </a:xfrm>
        </p:spPr>
        <p:txBody>
          <a:bodyPr anchor="ctr">
            <a:normAutofit/>
          </a:bodyPr>
          <a:lstStyle/>
          <a:p>
            <a:pPr algn="ctr"/>
            <a:r>
              <a:rPr lang="fi-FI" sz="2000" dirty="0">
                <a:solidFill>
                  <a:schemeClr val="bg2"/>
                </a:solidFill>
                <a:latin typeface="Neue Haas Unica W1G Medium" panose="020B0504030206020203" pitchFamily="34" charset="0"/>
              </a:rPr>
              <a:t>Seurannassa oli mukana 174 aikakausmediaa, joilla oli käytössään yhteensä 450 sometiliä.</a:t>
            </a:r>
            <a:br>
              <a:rPr lang="fi-FI" sz="2000" dirty="0">
                <a:solidFill>
                  <a:schemeClr val="bg2"/>
                </a:solidFill>
                <a:latin typeface="Neue Haas Unica W1G Medium" panose="020B0504030206020203" pitchFamily="34" charset="0"/>
              </a:rPr>
            </a:br>
            <a:endParaRPr lang="fi-FI" sz="1000" dirty="0">
              <a:solidFill>
                <a:schemeClr val="bg2"/>
              </a:solidFill>
              <a:latin typeface="Neue Haas Unica W1G Medium" panose="020B0504030206020203" pitchFamily="34" charset="0"/>
            </a:endParaRPr>
          </a:p>
          <a:p>
            <a:pPr algn="ctr"/>
            <a:r>
              <a:rPr lang="fi-FI" sz="2000" dirty="0">
                <a:solidFill>
                  <a:schemeClr val="bg2"/>
                </a:solidFill>
                <a:latin typeface="Neue Haas Unica W1G Medium" panose="020B0504030206020203" pitchFamily="34" charset="0"/>
              </a:rPr>
              <a:t>Yhdellä aikakausmedialla on keskimäärin käytössään </a:t>
            </a:r>
          </a:p>
          <a:p>
            <a:pPr algn="ctr"/>
            <a:r>
              <a:rPr lang="fi-FI" sz="4000" b="1" dirty="0">
                <a:solidFill>
                  <a:schemeClr val="bg2"/>
                </a:solidFill>
                <a:latin typeface="Neue Haas Unica W1G" panose="020B0504030206020203" pitchFamily="34" charset="0"/>
              </a:rPr>
              <a:t>2,6</a:t>
            </a:r>
            <a:r>
              <a:rPr lang="fi-FI" sz="2000" b="1" dirty="0">
                <a:solidFill>
                  <a:schemeClr val="bg2"/>
                </a:solidFill>
                <a:latin typeface="Neue Haas Unica W1G" panose="020B0504030206020203" pitchFamily="34" charset="0"/>
              </a:rPr>
              <a:t> </a:t>
            </a:r>
            <a:br>
              <a:rPr lang="fi-FI" sz="2000" dirty="0">
                <a:solidFill>
                  <a:schemeClr val="bg2"/>
                </a:solidFill>
                <a:latin typeface="Neue Haas Unica W1G Medium" panose="020B0504030206020203" pitchFamily="34" charset="0"/>
              </a:rPr>
            </a:br>
            <a:r>
              <a:rPr lang="fi-FI" sz="2000" dirty="0">
                <a:solidFill>
                  <a:schemeClr val="bg2"/>
                </a:solidFill>
                <a:latin typeface="Neue Haas Unica W1G Medium" panose="020B0504030206020203" pitchFamily="34" charset="0"/>
              </a:rPr>
              <a:t>sometiliä.</a:t>
            </a:r>
          </a:p>
        </p:txBody>
      </p:sp>
      <p:graphicFrame>
        <p:nvGraphicFramePr>
          <p:cNvPr id="7" name="Chart 6">
            <a:extLst>
              <a:ext uri="{FF2B5EF4-FFF2-40B4-BE49-F238E27FC236}">
                <a16:creationId xmlns:a16="http://schemas.microsoft.com/office/drawing/2014/main" id="{CA6624BC-0418-A54D-B0D4-A829800277BF}"/>
              </a:ext>
            </a:extLst>
          </p:cNvPr>
          <p:cNvGraphicFramePr/>
          <p:nvPr>
            <p:extLst>
              <p:ext uri="{D42A27DB-BD31-4B8C-83A1-F6EECF244321}">
                <p14:modId xmlns:p14="http://schemas.microsoft.com/office/powerpoint/2010/main" val="345955910"/>
              </p:ext>
            </p:extLst>
          </p:nvPr>
        </p:nvGraphicFramePr>
        <p:xfrm>
          <a:off x="-1" y="1719777"/>
          <a:ext cx="7599405" cy="39670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67875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0C8A5-1C16-874B-9C0B-7337948A6381}"/>
              </a:ext>
            </a:extLst>
          </p:cNvPr>
          <p:cNvSpPr>
            <a:spLocks noGrp="1"/>
          </p:cNvSpPr>
          <p:nvPr>
            <p:ph type="title"/>
          </p:nvPr>
        </p:nvSpPr>
        <p:spPr>
          <a:xfrm>
            <a:off x="0" y="229201"/>
            <a:ext cx="7599405" cy="1142400"/>
          </a:xfrm>
        </p:spPr>
        <p:txBody>
          <a:bodyPr>
            <a:normAutofit/>
          </a:bodyPr>
          <a:lstStyle/>
          <a:p>
            <a:r>
              <a:rPr lang="fi-FI" dirty="0"/>
              <a:t>Yleisön keskimääräinen koko / </a:t>
            </a:r>
            <a:br>
              <a:rPr lang="fi-FI" dirty="0"/>
            </a:br>
            <a:r>
              <a:rPr lang="fi-FI" dirty="0"/>
              <a:t>elokuu 2026</a:t>
            </a:r>
            <a:endParaRPr lang="en-FI" dirty="0"/>
          </a:p>
        </p:txBody>
      </p:sp>
      <p:sp>
        <p:nvSpPr>
          <p:cNvPr id="5" name="Text Placeholder 4">
            <a:extLst>
              <a:ext uri="{FF2B5EF4-FFF2-40B4-BE49-F238E27FC236}">
                <a16:creationId xmlns:a16="http://schemas.microsoft.com/office/drawing/2014/main" id="{2E52D8CE-9D34-0543-A044-407DF67D69B8}"/>
              </a:ext>
            </a:extLst>
          </p:cNvPr>
          <p:cNvSpPr>
            <a:spLocks noGrp="1"/>
          </p:cNvSpPr>
          <p:nvPr>
            <p:ph type="body" sz="half" idx="2"/>
          </p:nvPr>
        </p:nvSpPr>
        <p:spPr>
          <a:xfrm>
            <a:off x="8263559" y="1371601"/>
            <a:ext cx="3425934" cy="4663438"/>
          </a:xfrm>
        </p:spPr>
        <p:txBody>
          <a:bodyPr anchor="ctr">
            <a:normAutofit/>
          </a:bodyPr>
          <a:lstStyle/>
          <a:p>
            <a:pPr algn="ctr"/>
            <a:r>
              <a:rPr lang="fi-FI" sz="2000" b="1" dirty="0">
                <a:solidFill>
                  <a:schemeClr val="bg2"/>
                </a:solidFill>
                <a:latin typeface="Neue Haas Unica W1G" panose="020B0504030206020203" pitchFamily="34" charset="0"/>
              </a:rPr>
              <a:t>Yhdellä aikakausmedialla on eri somekanavissa yhteensä keskimäärin</a:t>
            </a:r>
            <a:br>
              <a:rPr lang="fi-FI" sz="2000" b="1" dirty="0">
                <a:solidFill>
                  <a:schemeClr val="bg2"/>
                </a:solidFill>
                <a:latin typeface="Neue Haas Unica W1G" panose="020B0504030206020203" pitchFamily="34" charset="0"/>
              </a:rPr>
            </a:br>
            <a:r>
              <a:rPr lang="fi-FI" sz="2000" b="1" dirty="0">
                <a:solidFill>
                  <a:schemeClr val="bg2"/>
                </a:solidFill>
                <a:latin typeface="Neue Haas Unica W1G" panose="020B0504030206020203" pitchFamily="34" charset="0"/>
              </a:rPr>
              <a:t>31 960</a:t>
            </a:r>
            <a:endParaRPr lang="fi-FI" sz="4000" b="1" dirty="0">
              <a:solidFill>
                <a:schemeClr val="bg2"/>
              </a:solidFill>
              <a:latin typeface="Neue Haas Unica W1G" panose="020B0504030206020203" pitchFamily="34" charset="0"/>
            </a:endParaRPr>
          </a:p>
          <a:p>
            <a:pPr algn="ctr"/>
            <a:r>
              <a:rPr lang="fi-FI" sz="2000" b="1" dirty="0">
                <a:solidFill>
                  <a:schemeClr val="bg2"/>
                </a:solidFill>
                <a:latin typeface="Neue Haas Unica W1G" panose="020B0504030206020203" pitchFamily="34" charset="0"/>
              </a:rPr>
              <a:t>seuraajaa.</a:t>
            </a:r>
          </a:p>
        </p:txBody>
      </p:sp>
      <p:graphicFrame>
        <p:nvGraphicFramePr>
          <p:cNvPr id="7" name="Chart 6">
            <a:extLst>
              <a:ext uri="{FF2B5EF4-FFF2-40B4-BE49-F238E27FC236}">
                <a16:creationId xmlns:a16="http://schemas.microsoft.com/office/drawing/2014/main" id="{CA6624BC-0418-A54D-B0D4-A829800277BF}"/>
              </a:ext>
            </a:extLst>
          </p:cNvPr>
          <p:cNvGraphicFramePr/>
          <p:nvPr>
            <p:extLst>
              <p:ext uri="{D42A27DB-BD31-4B8C-83A1-F6EECF244321}">
                <p14:modId xmlns:p14="http://schemas.microsoft.com/office/powerpoint/2010/main" val="147436574"/>
              </p:ext>
            </p:extLst>
          </p:nvPr>
        </p:nvGraphicFramePr>
        <p:xfrm>
          <a:off x="0" y="1719777"/>
          <a:ext cx="7599405" cy="39670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82452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262C4979-C8EC-4CE5-A731-010E69EB7C11}"/>
              </a:ext>
            </a:extLst>
          </p:cNvPr>
          <p:cNvGraphicFramePr/>
          <p:nvPr>
            <p:extLst>
              <p:ext uri="{D42A27DB-BD31-4B8C-83A1-F6EECF244321}">
                <p14:modId xmlns:p14="http://schemas.microsoft.com/office/powerpoint/2010/main" val="3361219849"/>
              </p:ext>
            </p:extLst>
          </p:nvPr>
        </p:nvGraphicFramePr>
        <p:xfrm>
          <a:off x="712694" y="1924556"/>
          <a:ext cx="10515600" cy="4218814"/>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3">
            <a:extLst>
              <a:ext uri="{FF2B5EF4-FFF2-40B4-BE49-F238E27FC236}">
                <a16:creationId xmlns:a16="http://schemas.microsoft.com/office/drawing/2014/main" id="{3BB59EEA-1884-69AC-0F74-32C44455CAE6}"/>
              </a:ext>
            </a:extLst>
          </p:cNvPr>
          <p:cNvSpPr>
            <a:spLocks noGrp="1"/>
          </p:cNvSpPr>
          <p:nvPr>
            <p:ph type="title"/>
          </p:nvPr>
        </p:nvSpPr>
        <p:spPr>
          <a:xfrm>
            <a:off x="1169894" y="229201"/>
            <a:ext cx="10183906" cy="1115506"/>
          </a:xfrm>
        </p:spPr>
        <p:txBody>
          <a:bodyPr>
            <a:normAutofit/>
          </a:bodyPr>
          <a:lstStyle/>
          <a:p>
            <a:pPr algn="l">
              <a:lnSpc>
                <a:spcPts val="3940"/>
              </a:lnSpc>
            </a:pPr>
            <a:r>
              <a:rPr lang="fi-FI" sz="3400" dirty="0"/>
              <a:t>Yleisömäärä kaikissa somekanavissa </a:t>
            </a:r>
            <a:br>
              <a:rPr lang="fi-FI" sz="3200" dirty="0"/>
            </a:br>
            <a:r>
              <a:rPr lang="fi-FI" sz="2600" b="1" dirty="0">
                <a:solidFill>
                  <a:schemeClr val="accent2"/>
                </a:solidFill>
                <a:latin typeface="Neue Haas Unica W1G" panose="020B0504030206020203" pitchFamily="34" charset="0"/>
              </a:rPr>
              <a:t>8/2025 – 8/2026</a:t>
            </a:r>
          </a:p>
        </p:txBody>
      </p:sp>
      <p:sp>
        <p:nvSpPr>
          <p:cNvPr id="6" name="TextBox 5">
            <a:extLst>
              <a:ext uri="{FF2B5EF4-FFF2-40B4-BE49-F238E27FC236}">
                <a16:creationId xmlns:a16="http://schemas.microsoft.com/office/drawing/2014/main" id="{ACE1A8BF-E1A6-BB33-FCE3-1CA73A83E78F}"/>
              </a:ext>
            </a:extLst>
          </p:cNvPr>
          <p:cNvSpPr txBox="1"/>
          <p:nvPr/>
        </p:nvSpPr>
        <p:spPr>
          <a:xfrm>
            <a:off x="1169894" y="1524446"/>
            <a:ext cx="10058400" cy="461665"/>
          </a:xfrm>
          <a:prstGeom prst="rect">
            <a:avLst/>
          </a:prstGeom>
          <a:noFill/>
        </p:spPr>
        <p:txBody>
          <a:bodyPr wrap="square" rtlCol="0">
            <a:spAutoFit/>
          </a:bodyPr>
          <a:lstStyle/>
          <a:p>
            <a:r>
              <a:rPr lang="fi-FI" sz="1200" i="1" dirty="0">
                <a:solidFill>
                  <a:schemeClr val="accent1"/>
                </a:solidFill>
                <a:latin typeface="Neue Haas Unica W1G" panose="020B0504030206020203" pitchFamily="34" charset="0"/>
              </a:rPr>
              <a:t>Aikakausmedioiden seuraajat ja kanavan tilaajat Facebookissa, Instagramissa, X:ssä, YouTubessa, TikTokissa, </a:t>
            </a:r>
            <a:r>
              <a:rPr lang="fi-FI" sz="1200" i="1" dirty="0" err="1">
                <a:solidFill>
                  <a:schemeClr val="accent1"/>
                </a:solidFill>
                <a:latin typeface="Neue Haas Unica W1G" panose="020B0504030206020203" pitchFamily="34" charset="0"/>
              </a:rPr>
              <a:t>LinkedInissa</a:t>
            </a:r>
            <a:r>
              <a:rPr lang="fi-FI" sz="1200" i="1" dirty="0">
                <a:solidFill>
                  <a:schemeClr val="accent1"/>
                </a:solidFill>
                <a:latin typeface="Neue Haas Unica W1G" panose="020B0504030206020203" pitchFamily="34" charset="0"/>
              </a:rPr>
              <a:t> ja </a:t>
            </a:r>
            <a:r>
              <a:rPr lang="fi-FI" sz="1200" i="1" dirty="0" err="1">
                <a:solidFill>
                  <a:schemeClr val="accent1"/>
                </a:solidFill>
                <a:latin typeface="Neue Haas Unica W1G" panose="020B0504030206020203" pitchFamily="34" charset="0"/>
              </a:rPr>
              <a:t>Threadsissa</a:t>
            </a:r>
            <a:r>
              <a:rPr lang="fi-FI" sz="1200" i="1" dirty="0">
                <a:solidFill>
                  <a:schemeClr val="accent1"/>
                </a:solidFill>
                <a:latin typeface="Neue Haas Unica W1G" panose="020B0504030206020203" pitchFamily="34" charset="0"/>
              </a:rPr>
              <a:t>. Päällekkäisyyksiä ei ole huomioitu.</a:t>
            </a:r>
          </a:p>
        </p:txBody>
      </p:sp>
    </p:spTree>
    <p:extLst>
      <p:ext uri="{BB962C8B-B14F-4D97-AF65-F5344CB8AC3E}">
        <p14:creationId xmlns:p14="http://schemas.microsoft.com/office/powerpoint/2010/main" val="4257341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262C4979-C8EC-4CE5-A731-010E69EB7C11}"/>
              </a:ext>
            </a:extLst>
          </p:cNvPr>
          <p:cNvGraphicFramePr/>
          <p:nvPr>
            <p:extLst>
              <p:ext uri="{D42A27DB-BD31-4B8C-83A1-F6EECF244321}">
                <p14:modId xmlns:p14="http://schemas.microsoft.com/office/powerpoint/2010/main" val="3672538699"/>
              </p:ext>
            </p:extLst>
          </p:nvPr>
        </p:nvGraphicFramePr>
        <p:xfrm>
          <a:off x="712694" y="1801445"/>
          <a:ext cx="10515600" cy="4142155"/>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13">
            <a:extLst>
              <a:ext uri="{FF2B5EF4-FFF2-40B4-BE49-F238E27FC236}">
                <a16:creationId xmlns:a16="http://schemas.microsoft.com/office/drawing/2014/main" id="{25569B91-5351-0566-579D-73C5A6CACCC8}"/>
              </a:ext>
            </a:extLst>
          </p:cNvPr>
          <p:cNvSpPr>
            <a:spLocks noGrp="1"/>
          </p:cNvSpPr>
          <p:nvPr>
            <p:ph type="title"/>
          </p:nvPr>
        </p:nvSpPr>
        <p:spPr>
          <a:xfrm>
            <a:off x="1169894" y="229201"/>
            <a:ext cx="10183906" cy="1115506"/>
          </a:xfrm>
        </p:spPr>
        <p:txBody>
          <a:bodyPr>
            <a:normAutofit/>
          </a:bodyPr>
          <a:lstStyle/>
          <a:p>
            <a:pPr algn="l">
              <a:lnSpc>
                <a:spcPts val="3940"/>
              </a:lnSpc>
            </a:pPr>
            <a:r>
              <a:rPr lang="fi-FI" sz="3400" dirty="0"/>
              <a:t>Yleisömäärä Facebookissa </a:t>
            </a:r>
            <a:br>
              <a:rPr lang="fi-FI" sz="3200" dirty="0"/>
            </a:br>
            <a:r>
              <a:rPr lang="fi-FI" sz="2600" b="1" dirty="0">
                <a:solidFill>
                  <a:schemeClr val="accent2"/>
                </a:solidFill>
                <a:latin typeface="Neue Haas Unica W1G" panose="020B0504030206020203" pitchFamily="34" charset="0"/>
              </a:rPr>
              <a:t>8/2025 – 8/2026</a:t>
            </a:r>
          </a:p>
        </p:txBody>
      </p:sp>
      <p:sp>
        <p:nvSpPr>
          <p:cNvPr id="9" name="TextBox 8">
            <a:extLst>
              <a:ext uri="{FF2B5EF4-FFF2-40B4-BE49-F238E27FC236}">
                <a16:creationId xmlns:a16="http://schemas.microsoft.com/office/drawing/2014/main" id="{965FCC0C-19E5-9B2B-8D64-6A98AC00799F}"/>
              </a:ext>
            </a:extLst>
          </p:cNvPr>
          <p:cNvSpPr txBox="1"/>
          <p:nvPr/>
        </p:nvSpPr>
        <p:spPr>
          <a:xfrm>
            <a:off x="1169894" y="1524446"/>
            <a:ext cx="10058400" cy="276999"/>
          </a:xfrm>
          <a:prstGeom prst="rect">
            <a:avLst/>
          </a:prstGeom>
          <a:noFill/>
        </p:spPr>
        <p:txBody>
          <a:bodyPr wrap="square" rtlCol="0">
            <a:spAutoFit/>
          </a:bodyPr>
          <a:lstStyle/>
          <a:p>
            <a:r>
              <a:rPr lang="fi-FI" sz="1200" i="1" dirty="0">
                <a:solidFill>
                  <a:schemeClr val="accent1"/>
                </a:solidFill>
                <a:latin typeface="Neue Haas Unica W1G" panose="020B0504030206020203" pitchFamily="34" charset="0"/>
              </a:rPr>
              <a:t>Aikakausmedioiden Facebook-sivujen seuraajat. Päällekkäisyyksiä ei ole huomioitu.</a:t>
            </a:r>
          </a:p>
        </p:txBody>
      </p:sp>
    </p:spTree>
    <p:extLst>
      <p:ext uri="{BB962C8B-B14F-4D97-AF65-F5344CB8AC3E}">
        <p14:creationId xmlns:p14="http://schemas.microsoft.com/office/powerpoint/2010/main" val="3113325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262C4979-C8EC-4CE5-A731-010E69EB7C11}"/>
              </a:ext>
            </a:extLst>
          </p:cNvPr>
          <p:cNvGraphicFramePr/>
          <p:nvPr>
            <p:extLst>
              <p:ext uri="{D42A27DB-BD31-4B8C-83A1-F6EECF244321}">
                <p14:modId xmlns:p14="http://schemas.microsoft.com/office/powerpoint/2010/main" val="901757093"/>
              </p:ext>
            </p:extLst>
          </p:nvPr>
        </p:nvGraphicFramePr>
        <p:xfrm>
          <a:off x="712694" y="1875985"/>
          <a:ext cx="10515600" cy="4312780"/>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13">
            <a:extLst>
              <a:ext uri="{FF2B5EF4-FFF2-40B4-BE49-F238E27FC236}">
                <a16:creationId xmlns:a16="http://schemas.microsoft.com/office/drawing/2014/main" id="{06B8B113-1EB0-DBE6-A6F4-C9BDF0433081}"/>
              </a:ext>
            </a:extLst>
          </p:cNvPr>
          <p:cNvSpPr>
            <a:spLocks noGrp="1"/>
          </p:cNvSpPr>
          <p:nvPr>
            <p:ph type="title"/>
          </p:nvPr>
        </p:nvSpPr>
        <p:spPr>
          <a:xfrm>
            <a:off x="1169894" y="229201"/>
            <a:ext cx="10183906" cy="1115506"/>
          </a:xfrm>
        </p:spPr>
        <p:txBody>
          <a:bodyPr>
            <a:normAutofit/>
          </a:bodyPr>
          <a:lstStyle/>
          <a:p>
            <a:pPr algn="l">
              <a:lnSpc>
                <a:spcPts val="3940"/>
              </a:lnSpc>
            </a:pPr>
            <a:r>
              <a:rPr lang="fi-FI" sz="3400" dirty="0"/>
              <a:t>Yleisömäärä Instagramissa </a:t>
            </a:r>
            <a:br>
              <a:rPr lang="fi-FI" sz="3200" dirty="0"/>
            </a:br>
            <a:r>
              <a:rPr lang="fi-FI" sz="2600" b="1" dirty="0">
                <a:solidFill>
                  <a:schemeClr val="accent2"/>
                </a:solidFill>
                <a:latin typeface="Neue Haas Unica W1G" panose="020B0504030206020203" pitchFamily="34" charset="0"/>
              </a:rPr>
              <a:t>8/2025 – 8/2026</a:t>
            </a:r>
          </a:p>
        </p:txBody>
      </p:sp>
      <p:sp>
        <p:nvSpPr>
          <p:cNvPr id="6" name="TextBox 5">
            <a:extLst>
              <a:ext uri="{FF2B5EF4-FFF2-40B4-BE49-F238E27FC236}">
                <a16:creationId xmlns:a16="http://schemas.microsoft.com/office/drawing/2014/main" id="{9D2CE731-BA61-EEEB-24B2-F693812C54FE}"/>
              </a:ext>
            </a:extLst>
          </p:cNvPr>
          <p:cNvSpPr txBox="1"/>
          <p:nvPr/>
        </p:nvSpPr>
        <p:spPr>
          <a:xfrm>
            <a:off x="1169894" y="1524446"/>
            <a:ext cx="10058400" cy="276999"/>
          </a:xfrm>
          <a:prstGeom prst="rect">
            <a:avLst/>
          </a:prstGeom>
          <a:noFill/>
        </p:spPr>
        <p:txBody>
          <a:bodyPr wrap="square" rtlCol="0">
            <a:spAutoFit/>
          </a:bodyPr>
          <a:lstStyle/>
          <a:p>
            <a:r>
              <a:rPr lang="fi-FI" sz="1200" i="1" dirty="0">
                <a:solidFill>
                  <a:schemeClr val="accent1"/>
                </a:solidFill>
                <a:latin typeface="Neue Haas Unica W1G" panose="020B0504030206020203" pitchFamily="34" charset="0"/>
              </a:rPr>
              <a:t>Aikakausmedioiden Instagram-seuraajat. Päällekkäisyyksiä ei ole huomioitu.</a:t>
            </a:r>
          </a:p>
        </p:txBody>
      </p:sp>
    </p:spTree>
    <p:extLst>
      <p:ext uri="{BB962C8B-B14F-4D97-AF65-F5344CB8AC3E}">
        <p14:creationId xmlns:p14="http://schemas.microsoft.com/office/powerpoint/2010/main" val="2015413263"/>
      </p:ext>
    </p:extLst>
  </p:cSld>
  <p:clrMapOvr>
    <a:masterClrMapping/>
  </p:clrMapOvr>
</p:sld>
</file>

<file path=ppt/theme/theme1.xml><?xml version="1.0" encoding="utf-8"?>
<a:theme xmlns:a="http://schemas.openxmlformats.org/drawingml/2006/main" name="Office Theme">
  <a:themeElements>
    <a:clrScheme name="Aikakausmedia värit">
      <a:dk1>
        <a:srgbClr val="000000"/>
      </a:dk1>
      <a:lt1>
        <a:srgbClr val="FFFFFF"/>
      </a:lt1>
      <a:dk2>
        <a:srgbClr val="002649"/>
      </a:dk2>
      <a:lt2>
        <a:srgbClr val="FEFCFF"/>
      </a:lt2>
      <a:accent1>
        <a:srgbClr val="002649"/>
      </a:accent1>
      <a:accent2>
        <a:srgbClr val="FF6464"/>
      </a:accent2>
      <a:accent3>
        <a:srgbClr val="F3CF67"/>
      </a:accent3>
      <a:accent4>
        <a:srgbClr val="43FFED"/>
      </a:accent4>
      <a:accent5>
        <a:srgbClr val="00599E"/>
      </a:accent5>
      <a:accent6>
        <a:srgbClr val="B2B2B2"/>
      </a:accent6>
      <a:hlink>
        <a:srgbClr val="FF6464"/>
      </a:hlink>
      <a:folHlink>
        <a:srgbClr val="FF646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2000" dirty="0" smtClean="0">
            <a:latin typeface="Neue Haas Unica W1G" panose="020B0504030206020203" pitchFamily="34" charset="0"/>
          </a:defRPr>
        </a:defPPr>
      </a:lstStyle>
    </a:txDef>
  </a:objectDefaults>
  <a:extraClrSchemeLst/>
  <a:extLst>
    <a:ext uri="{05A4C25C-085E-4340-85A3-A5531E510DB2}">
      <thm15:themeFamily xmlns:thm15="http://schemas.microsoft.com/office/thememl/2012/main" name="Aikakausmedia-presepohja" id="{27F49DBD-B064-444B-96FB-3C48DEE958D5}" vid="{92DBE8E4-D1B9-4240-B326-D810776610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94c6643-d904-4316-9bcb-47d6994cee94" xsi:nil="true"/>
    <lcf76f155ced4ddcb4097134ff3c332f xmlns="b8458977-e6f2-40e9-9621-96f4298c6bb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3F551B6AE0A94F47AE516944E2F00FE5" ma:contentTypeVersion="12" ma:contentTypeDescription="Luo uusi asiakirja." ma:contentTypeScope="" ma:versionID="cc39848cf3ca9b3e6e9e6c7ecff50649">
  <xsd:schema xmlns:xsd="http://www.w3.org/2001/XMLSchema" xmlns:xs="http://www.w3.org/2001/XMLSchema" xmlns:p="http://schemas.microsoft.com/office/2006/metadata/properties" xmlns:ns2="b8458977-e6f2-40e9-9621-96f4298c6bbe" xmlns:ns3="a94c6643-d904-4316-9bcb-47d6994cee94" targetNamespace="http://schemas.microsoft.com/office/2006/metadata/properties" ma:root="true" ma:fieldsID="528509949116909f078b1593f9736ece" ns2:_="" ns3:_="">
    <xsd:import namespace="b8458977-e6f2-40e9-9621-96f4298c6bbe"/>
    <xsd:import namespace="a94c6643-d904-4316-9bcb-47d6994cee9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458977-e6f2-40e9-9621-96f4298c6b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Kuvien tunnisteet" ma:readOnly="false" ma:fieldId="{5cf76f15-5ced-4ddc-b409-7134ff3c332f}" ma:taxonomyMulti="true" ma:sspId="049cb80c-414b-4034-bc32-8653f2d16c2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94c6643-d904-4316-9bcb-47d6994cee94"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d754a046-e1f5-4069-acb9-468e83066010}" ma:internalName="TaxCatchAll" ma:showField="CatchAllData" ma:web="a94c6643-d904-4316-9bcb-47d6994cee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BD3844-D0FB-414D-A452-15FC55E58783}">
  <ds:schemaRefs>
    <ds:schemaRef ds:uri="http://schemas.microsoft.com/sharepoint/v3/contenttype/forms"/>
  </ds:schemaRefs>
</ds:datastoreItem>
</file>

<file path=customXml/itemProps2.xml><?xml version="1.0" encoding="utf-8"?>
<ds:datastoreItem xmlns:ds="http://schemas.openxmlformats.org/officeDocument/2006/customXml" ds:itemID="{95B21824-3573-4170-BB97-352BE88B69B2}">
  <ds:schemaRefs>
    <ds:schemaRef ds:uri="http://purl.org/dc/dcmitype/"/>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b8458977-e6f2-40e9-9621-96f4298c6bbe"/>
    <ds:schemaRef ds:uri="http://www.w3.org/XML/1998/namespace"/>
    <ds:schemaRef ds:uri="http://purl.org/dc/terms/"/>
    <ds:schemaRef ds:uri="a94c6643-d904-4316-9bcb-47d6994cee94"/>
  </ds:schemaRefs>
</ds:datastoreItem>
</file>

<file path=customXml/itemProps3.xml><?xml version="1.0" encoding="utf-8"?>
<ds:datastoreItem xmlns:ds="http://schemas.openxmlformats.org/officeDocument/2006/customXml" ds:itemID="{F18E5B98-7EA1-4867-AB50-AFAB3A480D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458977-e6f2-40e9-9621-96f4298c6bbe"/>
    <ds:schemaRef ds:uri="a94c6643-d904-4316-9bcb-47d6994cee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24655</TotalTime>
  <Words>2664</Words>
  <Application>Microsoft Macintosh PowerPoint</Application>
  <PresentationFormat>Widescreen</PresentationFormat>
  <Paragraphs>819</Paragraphs>
  <Slides>39</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39</vt:i4>
      </vt:variant>
    </vt:vector>
  </HeadingPairs>
  <TitlesOfParts>
    <vt:vector size="48" baseType="lpstr">
      <vt:lpstr>Canela Medium</vt:lpstr>
      <vt:lpstr>Neue Haas Unica Pro</vt:lpstr>
      <vt:lpstr>Neue Haas Unica Pro Medium</vt:lpstr>
      <vt:lpstr>Clattering</vt:lpstr>
      <vt:lpstr>Neue Haas Unica W1G Medium</vt:lpstr>
      <vt:lpstr>Neue Haas Unica W1G</vt:lpstr>
      <vt:lpstr>Neue Haas Unica W1G Light</vt:lpstr>
      <vt:lpstr>Arial</vt:lpstr>
      <vt:lpstr>Office Theme</vt:lpstr>
      <vt:lpstr>PowerPoint Presentation</vt:lpstr>
      <vt:lpstr>Seiska vahvisti asemaansa somen suurimpana</vt:lpstr>
      <vt:lpstr>Aikakausmedioiden someyleisö /  elokuu 2026</vt:lpstr>
      <vt:lpstr>Aikakausmedioiden seuraajamäärä / elokuu 2026</vt:lpstr>
      <vt:lpstr>Aikakausmedioiden sometilien määrä / elokuu 2026</vt:lpstr>
      <vt:lpstr>Yleisön keskimääräinen koko /  elokuu 2026</vt:lpstr>
      <vt:lpstr>Yleisömäärä kaikissa somekanavissa  8/2025 – 8/2026</vt:lpstr>
      <vt:lpstr>Yleisömäärä Facebookissa  8/2025 – 8/2026</vt:lpstr>
      <vt:lpstr>Yleisömäärä Instagramissa  8/2025 – 8/2026</vt:lpstr>
      <vt:lpstr>Yleisömäärä X:ssä  8/2025 – 8/2026</vt:lpstr>
      <vt:lpstr>Yleisömäärä YouTubessa  8/2025 – 8/2026</vt:lpstr>
      <vt:lpstr>Yleisömäärä TikTokissa  8/2025 – 8/2026</vt:lpstr>
      <vt:lpstr>Yleisömäärä LinkedInissa  8/2025 – 8/2026</vt:lpstr>
      <vt:lpstr>Yleisömäärä Threadsissa  8/2025 – 8/2026</vt:lpstr>
      <vt:lpstr>Somen suurimmat</vt:lpstr>
      <vt:lpstr>Eniten seuraajia kaikissa kanavissa TOP 20 / elokuu 2026</vt:lpstr>
      <vt:lpstr>Eniten seuraajia Facebookissa TOP 20 / elokuu 2026</vt:lpstr>
      <vt:lpstr>Eniten seuraajia Instagramissa TOP 20 / elokuu 2026</vt:lpstr>
      <vt:lpstr>Eniten seuraajia X:ssä TOP 20 / elokuu 2026</vt:lpstr>
      <vt:lpstr>Eniten seuraajia YouTubessa ja TikTokissa TOP 10 /  elokuu 2026</vt:lpstr>
      <vt:lpstr>Eniten seuraajia LinkedInissa ja Threadsissa  TOP 10 /  elokuu 2026</vt:lpstr>
      <vt:lpstr>Eniten yleisöään  kasvattaneet</vt:lpstr>
      <vt:lpstr>Eniten uusia seuraajia kaikissa kanavissa TOP 20 / elokuu 2026</vt:lpstr>
      <vt:lpstr>Eniten uusia seuraajia Facebookissa TOP 10 / elokuu 2026</vt:lpstr>
      <vt:lpstr>Eniten uusia seuraajia Instagramissa TOP 10 / elokuu 2026</vt:lpstr>
      <vt:lpstr>Eniten uusia seuraajia X:ssä TOP 5 / elokuu 2026</vt:lpstr>
      <vt:lpstr>Eniten uusia seuraajia YouTubessa TOP 10 / elokuu 2026</vt:lpstr>
      <vt:lpstr>Eniten uusia seuraajia Tiktokissa TOP 10 / elokuu 2026</vt:lpstr>
      <vt:lpstr>Eniten uusia seuraajia Threadsissa  TOP 5 / elokuu 2026</vt:lpstr>
      <vt:lpstr>Eniten uusia seuraajia Linkedinissa TOP 5 / elokuu 2026</vt:lpstr>
      <vt:lpstr>Seuratut mediat</vt:lpstr>
      <vt:lpstr>Seurannassa olleet mediat (174 kpl) / elokuu 2026</vt:lpstr>
      <vt:lpstr>Seurannassa olleet mediat (174 kpl) / elokuu 2026</vt:lpstr>
      <vt:lpstr>Ajankohtaista  aikakausmedioista</vt:lpstr>
      <vt:lpstr>Tutkimusaamussa  käsitellään aikkareiden uutiskirjestrategiaoita ja ilmastonmuutosta journalismissa</vt:lpstr>
      <vt:lpstr>Voivatko aikkarit pelastaa lukutaidon?</vt:lpstr>
      <vt:lpstr>Aikakausmedian vuoden 2026 tutkimusapurahat ovat nyt haettavissa</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Aikakausmedia</dc:creator>
  <cp:keywords/>
  <dc:description/>
  <cp:lastModifiedBy>Outi Itävuo</cp:lastModifiedBy>
  <cp:revision>1010</cp:revision>
  <dcterms:created xsi:type="dcterms:W3CDTF">2021-01-05T09:04:45Z</dcterms:created>
  <dcterms:modified xsi:type="dcterms:W3CDTF">2026-09-01T13:45:58Z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0x0101003F551B6AE0A94F47AE516944E2F00FE5</vt:lpwstr>
  </property>
</Properties>
</file>