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9"/>
  </p:notesMasterIdLst>
  <p:handoutMasterIdLst>
    <p:handoutMasterId r:id="rId50"/>
  </p:handoutMasterIdLst>
  <p:sldIdLst>
    <p:sldId id="256" r:id="rId5"/>
    <p:sldId id="326" r:id="rId6"/>
    <p:sldId id="328" r:id="rId7"/>
    <p:sldId id="329" r:id="rId8"/>
    <p:sldId id="1346" r:id="rId9"/>
    <p:sldId id="1347" r:id="rId10"/>
    <p:sldId id="1348" r:id="rId11"/>
    <p:sldId id="1350" r:id="rId12"/>
    <p:sldId id="293" r:id="rId13"/>
    <p:sldId id="294" r:id="rId14"/>
    <p:sldId id="291" r:id="rId15"/>
    <p:sldId id="301" r:id="rId16"/>
    <p:sldId id="295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74" r:id="rId25"/>
    <p:sldId id="270" r:id="rId26"/>
    <p:sldId id="287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96" r:id="rId36"/>
    <p:sldId id="297" r:id="rId37"/>
    <p:sldId id="298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299" r:id="rId47"/>
    <p:sldId id="300" r:id="rId48"/>
  </p:sldIdLst>
  <p:sldSz cx="12192000" cy="6858000"/>
  <p:notesSz cx="6797675" cy="9926638"/>
  <p:embeddedFontLst>
    <p:embeddedFont>
      <p:font typeface="Canela Medium" pitchFamily="2" charset="77"/>
      <p:regular r:id="rId51"/>
    </p:embeddedFont>
    <p:embeddedFont>
      <p:font typeface="Clattering" pitchFamily="2" charset="0"/>
      <p:regular r:id="rId52"/>
    </p:embeddedFont>
    <p:embeddedFont>
      <p:font typeface="Neue Haas Unica Pro" panose="020B0504030206020203" pitchFamily="34" charset="77"/>
      <p:regular r:id="rId53"/>
      <p:bold r:id="rId54"/>
      <p:italic r:id="rId55"/>
      <p:boldItalic r:id="rId56"/>
    </p:embeddedFont>
    <p:embeddedFont>
      <p:font typeface="Neue Haas Unica W1G" panose="020B0404030206020203" pitchFamily="34" charset="0"/>
      <p:regular r:id="rId57"/>
      <p:bold r:id="rId58"/>
      <p:italic r:id="rId59"/>
      <p:boldItalic r:id="rId60"/>
    </p:embeddedFont>
    <p:embeddedFont>
      <p:font typeface="Neue Haas Unica W1G Light" panose="020B0404030206020203" pitchFamily="34" charset="0"/>
      <p:regular r:id="rId61"/>
      <p:italic r:id="rId6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11BD54-FE72-C6E0-081B-528AAB314813}" name="Emma Syyrakki" initials="ES" userId="S::emma.syyrakki@mediaauditfinland.fi::b398ee66-8700-4a53-9c06-400edc3db7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002649"/>
    <a:srgbClr val="FF6464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85B07-B7EB-4898-9067-1419933C1C66}" v="46" dt="2025-09-30T11:25:23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24" autoAdjust="0"/>
    <p:restoredTop sz="89184" autoAdjust="0"/>
  </p:normalViewPr>
  <p:slideViewPr>
    <p:cSldViewPr snapToGrid="0" snapToObjects="1">
      <p:cViewPr varScale="1">
        <p:scale>
          <a:sx n="113" d="100"/>
          <a:sy n="113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68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9.fntdata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89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32-9F45-8E77-84BFAADF845F}"/>
              </c:ext>
            </c:extLst>
          </c:dPt>
          <c:dPt>
            <c:idx val="1"/>
            <c:bubble3D val="0"/>
            <c:spPr>
              <a:solidFill>
                <a:srgbClr val="FFE0E0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32-9F45-8E77-84BFAADF845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32-9F45-8E77-84BFAADF8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52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90-6B4B-8F3B-DA2393852258}"/>
              </c:ext>
            </c:extLst>
          </c:dPt>
          <c:dPt>
            <c:idx val="1"/>
            <c:bubble3D val="0"/>
            <c:spPr>
              <a:solidFill>
                <a:srgbClr val="FFE0E0">
                  <a:alpha val="51765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90-6B4B-8F3B-DA23938522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90-6B4B-8F3B-DA2393852258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90-6B4B-8F3B-DA23938522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80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3-8F4E-A8E7-0F8A8FE65E70}"/>
              </c:ext>
            </c:extLst>
          </c:dPt>
          <c:dPt>
            <c:idx val="1"/>
            <c:bubble3D val="0"/>
            <c:spPr>
              <a:solidFill>
                <a:srgbClr val="FFE0E0">
                  <a:alpha val="49412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33-8F4E-A8E7-0F8A8FE65E7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33-8F4E-A8E7-0F8A8FE65E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9224021380047"/>
          <c:y val="9.6010639772757152E-3"/>
          <c:w val="0.55436528152129039"/>
          <c:h val="0.9193040458285642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 reach
(76 magazines)</c:v>
                </c:pt>
                <c:pt idx="1">
                  <c:v>Print 
(75 magazines)</c:v>
                </c:pt>
                <c:pt idx="2">
                  <c:v>Digital 
(59 magazines)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0.78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5-5A4D-B81D-425292A7721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Men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03864791725131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E4-404E-8E9E-6ABF04A9D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 reach
(76 magazines)</c:v>
                </c:pt>
                <c:pt idx="1">
                  <c:v>Print 
(75 magazines)</c:v>
                </c:pt>
                <c:pt idx="2">
                  <c:v>Digital 
(59 magazines)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0.87</c:v>
                </c:pt>
                <c:pt idx="1">
                  <c:v>0.71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06-EA48-81EB-9BAE04618677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 reach
(76 magazines)</c:v>
                </c:pt>
                <c:pt idx="1">
                  <c:v>Print 
(75 magazines)</c:v>
                </c:pt>
                <c:pt idx="2">
                  <c:v>Digital 
(59 magazines)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0.93</c:v>
                </c:pt>
                <c:pt idx="1">
                  <c:v>0.84</c:v>
                </c:pt>
                <c:pt idx="2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06-EA48-81EB-9BAE04618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axId val="882459983"/>
        <c:axId val="882466815"/>
      </c:barChart>
      <c:catAx>
        <c:axId val="882459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Pro" panose="020B0504030206020203" pitchFamily="34" charset="77"/>
                <a:ea typeface="+mn-ea"/>
                <a:cs typeface="+mn-cs"/>
              </a:defRPr>
            </a:pPr>
            <a:endParaRPr lang="en-FI"/>
          </a:p>
        </c:txPr>
        <c:crossAx val="882466815"/>
        <c:crosses val="autoZero"/>
        <c:auto val="1"/>
        <c:lblAlgn val="ctr"/>
        <c:lblOffset val="100"/>
        <c:noMultiLvlLbl val="0"/>
      </c:catAx>
      <c:valAx>
        <c:axId val="88246681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8245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8549969431128"/>
          <c:y val="7.037348428205524E-2"/>
          <c:w val="0.15066673805267775"/>
          <c:h val="0.22845661811563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/>
              </a:solidFill>
              <a:latin typeface="Neue Haas Unica Pro Medium" panose="020B0504030206020203" pitchFamily="34" charset="77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38440955797312E-3"/>
          <c:y val="9.8402466861018695E-2"/>
          <c:w val="0.97344745891547313"/>
          <c:h val="0.6039059597242358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Net reach (76 magazines)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771316259997131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 year olds</c:v>
                </c:pt>
                <c:pt idx="1">
                  <c:v>25–34 year olds</c:v>
                </c:pt>
                <c:pt idx="2">
                  <c:v>35–44 year olds</c:v>
                </c:pt>
                <c:pt idx="3">
                  <c:v>45–54 year olds</c:v>
                </c:pt>
                <c:pt idx="4">
                  <c:v>55–64 year olds</c:v>
                </c:pt>
                <c:pt idx="5">
                  <c:v>65 year olds and older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0.75</c:v>
                </c:pt>
                <c:pt idx="1">
                  <c:v>0.84</c:v>
                </c:pt>
                <c:pt idx="2">
                  <c:v>0.92302565811396198</c:v>
                </c:pt>
                <c:pt idx="3">
                  <c:v>0.94</c:v>
                </c:pt>
                <c:pt idx="4">
                  <c:v>0.93521965748324642</c:v>
                </c:pt>
                <c:pt idx="5">
                  <c:v>0.94502391969257316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5-5A4D-B81D-425292A77215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Print readers (75 magazines)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0265701459327235E-2"/>
                  <c:y val="6.1242346816374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974689696706769E-2"/>
                      <c:h val="7.373578556691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 year olds</c:v>
                </c:pt>
                <c:pt idx="1">
                  <c:v>25–34 year olds</c:v>
                </c:pt>
                <c:pt idx="2">
                  <c:v>35–44 year olds</c:v>
                </c:pt>
                <c:pt idx="3">
                  <c:v>45–54 year olds</c:v>
                </c:pt>
                <c:pt idx="4">
                  <c:v>55–64 year olds</c:v>
                </c:pt>
                <c:pt idx="5">
                  <c:v>65 year olds and older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0.47</c:v>
                </c:pt>
                <c:pt idx="1">
                  <c:v>0.62</c:v>
                </c:pt>
                <c:pt idx="2">
                  <c:v>0.78</c:v>
                </c:pt>
                <c:pt idx="3">
                  <c:v>0.83</c:v>
                </c:pt>
                <c:pt idx="4">
                  <c:v>0.86</c:v>
                </c:pt>
                <c:pt idx="5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06-EA48-81EB-9BAE04618677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Digital readers (59 magazines)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03864791725131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 year olds</c:v>
                </c:pt>
                <c:pt idx="1">
                  <c:v>25–34 year olds</c:v>
                </c:pt>
                <c:pt idx="2">
                  <c:v>35–44 year olds</c:v>
                </c:pt>
                <c:pt idx="3">
                  <c:v>45–54 year olds</c:v>
                </c:pt>
                <c:pt idx="4">
                  <c:v>55–64 year olds</c:v>
                </c:pt>
                <c:pt idx="5">
                  <c:v>65 year olds and older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0.61</c:v>
                </c:pt>
                <c:pt idx="1">
                  <c:v>0.68</c:v>
                </c:pt>
                <c:pt idx="2">
                  <c:v>0.71</c:v>
                </c:pt>
                <c:pt idx="3">
                  <c:v>0.69</c:v>
                </c:pt>
                <c:pt idx="4">
                  <c:v>0.59</c:v>
                </c:pt>
                <c:pt idx="5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06-EA48-81EB-9BAE04618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axId val="882459983"/>
        <c:axId val="882466815"/>
      </c:barChart>
      <c:catAx>
        <c:axId val="88245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Pro" panose="020B0504030206020203" pitchFamily="34" charset="77"/>
                <a:ea typeface="+mn-ea"/>
                <a:cs typeface="+mn-cs"/>
              </a:defRPr>
            </a:pPr>
            <a:endParaRPr lang="en-FI"/>
          </a:p>
        </c:txPr>
        <c:crossAx val="882466815"/>
        <c:crosses val="autoZero"/>
        <c:auto val="1"/>
        <c:lblAlgn val="ctr"/>
        <c:lblOffset val="100"/>
        <c:noMultiLvlLbl val="0"/>
      </c:catAx>
      <c:valAx>
        <c:axId val="882466815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8245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656570110746911E-2"/>
          <c:y val="0.91121216654301074"/>
          <c:w val="0.94993314218239022"/>
          <c:h val="6.9662153139974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Neue Haas Unica Pro" panose="020B0504030206020203" pitchFamily="34" charset="77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63483922836165"/>
          <c:y val="0.1583897736969257"/>
          <c:w val="0.5979762895990085"/>
          <c:h val="0.752343398058535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Print only readeres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0EC82C-CF15-714E-B945-E4660F9C4454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18140C-B7C3-C945-B9CC-4B4DB4FFD172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A69F7E5B-EE1A-974A-8E87-33A55E982AAA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9E-A242-9AB2-F3B62441D6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769F4E-7938-584D-A22C-62A9EB2104B1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bg1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Customer magazines (5)</c:v>
                </c:pt>
                <c:pt idx="1">
                  <c:v>B2B &amp; organizational magazines (9)</c:v>
                </c:pt>
                <c:pt idx="2">
                  <c:v>Consumer magazines (62)</c:v>
                </c:pt>
                <c:pt idx="4">
                  <c:v>Magazines in total (76)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77</c:v>
                </c:pt>
                <c:pt idx="1">
                  <c:v>54</c:v>
                </c:pt>
                <c:pt idx="2">
                  <c:v>33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5-7541-8E66-8EC82D07F55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Print and digital readers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7CEFB91E-AE2E-0047-90D1-D1D7B407B46D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244BF8-661E-AC4E-A884-E05BC9A0738F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767FED-4169-7140-8E8B-084F9E68E941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F9E-A242-9AB2-F3B62441D6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7BDDD9D-5B1A-9942-8564-38A58FD9E2A4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002548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Customer magazines (5)</c:v>
                </c:pt>
                <c:pt idx="1">
                  <c:v>B2B &amp; organizational magazines (9)</c:v>
                </c:pt>
                <c:pt idx="2">
                  <c:v>Consumer magazines (62)</c:v>
                </c:pt>
                <c:pt idx="4">
                  <c:v>Magazines in total (76)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15</c:v>
                </c:pt>
                <c:pt idx="1">
                  <c:v>17</c:v>
                </c:pt>
                <c:pt idx="2">
                  <c:v>42</c:v>
                </c:pt>
                <c:pt idx="4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5-7541-8E66-8EC82D07F55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Digital only readers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B5-7541-8E66-8EC82D07F55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B5-7541-8E66-8EC82D07F55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9B5-7541-8E66-8EC82D07F55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9B5-7541-8E66-8EC82D07F5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D51B2460-D743-7443-BC2F-8B6CD5130866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9AC79E-1D71-C949-B323-A45CA3FE04D8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2E134B-30B3-F142-B93D-B4324F83B443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B5-7541-8E66-8EC82D07F5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1407CD7F-D8B9-6D4B-8A03-1D7A93F5DC87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002548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Customer magazines (5)</c:v>
                </c:pt>
                <c:pt idx="1">
                  <c:v>B2B &amp; organizational magazines (9)</c:v>
                </c:pt>
                <c:pt idx="2">
                  <c:v>Consumer magazines (62)</c:v>
                </c:pt>
                <c:pt idx="4">
                  <c:v>Magazines in total (76)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7</c:v>
                </c:pt>
                <c:pt idx="1">
                  <c:v>29</c:v>
                </c:pt>
                <c:pt idx="2">
                  <c:v>25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B5-7541-8E66-8EC82D07F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5419376"/>
        <c:axId val="485417136"/>
      </c:barChart>
      <c:catAx>
        <c:axId val="4854193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>
                <a:solidFill>
                  <a:srgbClr val="002649"/>
                </a:solidFill>
                <a:latin typeface="Neue Haas Unica Pro Medium" panose="020B0504030206020203" pitchFamily="34" charset="77"/>
              </a:defRPr>
            </a:pPr>
            <a:endParaRPr lang="en-FI"/>
          </a:p>
        </c:txPr>
        <c:crossAx val="485417136"/>
        <c:crosses val="autoZero"/>
        <c:auto val="1"/>
        <c:lblAlgn val="ctr"/>
        <c:lblOffset val="100"/>
        <c:tickLblSkip val="1"/>
        <c:noMultiLvlLbl val="0"/>
      </c:catAx>
      <c:valAx>
        <c:axId val="485417136"/>
        <c:scaling>
          <c:orientation val="minMax"/>
          <c:max val="100.01"/>
          <c:min val="0"/>
        </c:scaling>
        <c:delete val="1"/>
        <c:axPos val="b"/>
        <c:numFmt formatCode="General" sourceLinked="0"/>
        <c:majorTickMark val="none"/>
        <c:minorTickMark val="none"/>
        <c:tickLblPos val="high"/>
        <c:crossAx val="485419376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20334443946564343"/>
          <c:y val="1.2332044690619617E-2"/>
          <c:w val="0.75268934144887922"/>
          <c:h val="8.9767907754667586E-2"/>
        </c:manualLayout>
      </c:layout>
      <c:overlay val="0"/>
      <c:txPr>
        <a:bodyPr/>
        <a:lstStyle/>
        <a:p>
          <a:pPr>
            <a:defRPr sz="1400" b="0" i="0">
              <a:solidFill>
                <a:srgbClr val="002649"/>
              </a:solidFill>
              <a:latin typeface="Neue Haas Unica Pro Medium" panose="020B0504030206020203" pitchFamily="34" charset="77"/>
            </a:defRPr>
          </a:pPr>
          <a:endParaRPr lang="en-FI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0.23185</cdr:x>
      <cdr:y>0.3174</cdr:y>
    </cdr:from>
    <cdr:to>
      <cdr:x>0.79043</cdr:x>
      <cdr:y>0.47304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19627" y="1384446"/>
          <a:ext cx="2456543" cy="678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90%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0.23185</cdr:x>
      <cdr:y>0.47005</cdr:y>
    </cdr:from>
    <cdr:to>
      <cdr:x>0.79043</cdr:x>
      <cdr:y>0.65648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83533" y="1977702"/>
          <a:ext cx="2369557" cy="78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Net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reach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3.9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million</a:t>
          </a:r>
          <a:endParaRPr lang="fi-FI" dirty="0">
            <a:solidFill>
              <a:schemeClr val="tx2"/>
            </a:solidFill>
            <a:latin typeface="Canela Medium" pitchFamily="2" charset="77"/>
          </a:endParaRPr>
        </a:p>
        <a:p xmlns:a="http://schemas.openxmlformats.org/drawingml/2006/main">
          <a:pPr algn="ctr"/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readers</a:t>
          </a:r>
          <a:endParaRPr lang="fi-FI" dirty="0">
            <a:solidFill>
              <a:schemeClr val="tx2"/>
            </a:solidFill>
            <a:latin typeface="Canela Medium" pitchFamily="2" charset="77"/>
          </a:endParaRPr>
        </a:p>
        <a:p xmlns:a="http://schemas.openxmlformats.org/drawingml/2006/main">
          <a:pPr algn="ctr"/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0.24084</cdr:x>
      <cdr:y>0.3174</cdr:y>
    </cdr:from>
    <cdr:to>
      <cdr:x>0.78878</cdr:x>
      <cdr:y>0.47305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59180" y="1384440"/>
          <a:ext cx="2409734" cy="678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59%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0.24084</cdr:x>
      <cdr:y>0.49248</cdr:y>
    </cdr:from>
    <cdr:to>
      <cdr:x>0.78878</cdr:x>
      <cdr:y>0.64812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59180" y="2148114"/>
          <a:ext cx="2409734" cy="678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2.5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million</a:t>
          </a:r>
          <a:r>
            <a:rPr lang="fi-FI" dirty="0">
              <a:solidFill>
                <a:schemeClr val="tx2"/>
              </a:solidFill>
              <a:latin typeface="Canela Medium" pitchFamily="2" charset="77"/>
            </a:rPr>
            <a:t>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readers</a:t>
          </a:r>
          <a:r>
            <a:rPr lang="fi-FI" dirty="0">
              <a:solidFill>
                <a:schemeClr val="tx2"/>
              </a:solidFill>
              <a:latin typeface="Canela Medium" pitchFamily="2" charset="77"/>
            </a:rPr>
            <a:t> in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digital</a:t>
          </a:r>
          <a:r>
            <a:rPr lang="fi-FI" dirty="0">
              <a:solidFill>
                <a:schemeClr val="tx2"/>
              </a:solidFill>
              <a:latin typeface="Canela Medium" pitchFamily="2" charset="77"/>
            </a:rPr>
            <a:t>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platforms</a:t>
          </a:r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0.22937</cdr:x>
      <cdr:y>0.3174</cdr:y>
    </cdr:from>
    <cdr:to>
      <cdr:x>0.79043</cdr:x>
      <cdr:y>0.47305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08743" y="1384440"/>
          <a:ext cx="2467428" cy="678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78%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0.22937</cdr:x>
      <cdr:y>0.48915</cdr:y>
    </cdr:from>
    <cdr:to>
      <cdr:x>0.79043</cdr:x>
      <cdr:y>0.64479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08743" y="2133600"/>
          <a:ext cx="2467428" cy="678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3.3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million</a:t>
          </a:r>
          <a:r>
            <a:rPr lang="fi-FI" dirty="0">
              <a:solidFill>
                <a:schemeClr val="tx2"/>
              </a:solidFill>
              <a:latin typeface="Canela Medium" pitchFamily="2" charset="77"/>
            </a:rPr>
            <a:t>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readers</a:t>
          </a:r>
          <a:r>
            <a:rPr lang="fi-FI" dirty="0">
              <a:solidFill>
                <a:schemeClr val="tx2"/>
              </a:solidFill>
              <a:latin typeface="Canela Medium" pitchFamily="2" charset="77"/>
            </a:rPr>
            <a:t>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in </a:t>
          </a:r>
          <a:r>
            <a:rPr lang="fi-FI" dirty="0" err="1">
              <a:solidFill>
                <a:schemeClr val="tx2"/>
              </a:solidFill>
              <a:latin typeface="Canela Medium" pitchFamily="2" charset="77"/>
            </a:rPr>
            <a:t>print</a:t>
          </a:r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3.10.2025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3.10.2025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0540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8399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8820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8832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51245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30237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70949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78345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543261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08699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7880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388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3400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D4F60-42AA-A645-D9D1-5D3169622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9A224B1-5EB6-CFC8-8BDA-DBEF209CB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28E2681-164D-C2D9-5B86-6E43EEF2E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CA938A-2E97-C858-E7A1-CD3A060A9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9035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29395-DB9B-4E0E-9974-7E7C923CB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7ECC65A-6BD8-5B16-DC7D-C2D69C09A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1C8351C-35BD-E999-BCAF-0D33235A3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2E7E926-F58A-D997-A4EE-5C0AE0A20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869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474E9-8581-5982-1941-3B477261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729641-2AB8-992F-07AF-592B5AA92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DD945F-5BD1-DB4F-D9C0-81535D597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6C2C9-C24E-65D5-63FD-0B00702DD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1020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807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4236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969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3.emf"/><Relationship Id="rId9" Type="http://schemas.openxmlformats.org/officeDocument/2006/relationships/image" Target="../media/image19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590DE-F83C-F748-B3B6-4B1B9FEC3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688642-0C61-F247-A15B-7F92AD4BD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8DC82-4D1D-84BF-23BC-5A777A0F5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C9265-C3CD-FDDD-AF02-972209323E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654846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iruutu 2">
            <a:extLst>
              <a:ext uri="{FF2B5EF4-FFF2-40B4-BE49-F238E27FC236}">
                <a16:creationId xmlns:a16="http://schemas.microsoft.com/office/drawing/2014/main" id="{6BDF0C91-AD20-398D-F118-6AE76050F0EC}"/>
              </a:ext>
            </a:extLst>
          </p:cNvPr>
          <p:cNvSpPr txBox="1"/>
          <p:nvPr userDrawn="1"/>
        </p:nvSpPr>
        <p:spPr>
          <a:xfrm>
            <a:off x="2238963" y="6405114"/>
            <a:ext cx="723940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Source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: </a:t>
            </a:r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Finnish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 National </a:t>
            </a:r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Readership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Survey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 2025  |  Total </a:t>
            </a:r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population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 N: 46, 358, </a:t>
            </a:r>
            <a:r>
              <a:rPr lang="fi-FI" sz="1000" kern="1200" dirty="0" err="1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women</a:t>
            </a:r>
            <a:r>
              <a:rPr lang="fi-FI" sz="1000" kern="1200" dirty="0">
                <a:solidFill>
                  <a:schemeClr val="tx2"/>
                </a:solidFill>
                <a:latin typeface="Neue Haas Unica W1G" panose="020B0504030206020203" pitchFamily="34" charset="0"/>
                <a:ea typeface="+mn-ea"/>
                <a:cs typeface="+mn-cs"/>
              </a:rPr>
              <a:t> N: 23,264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men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N: 23,094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60CB2-DCAA-A49E-8DD9-680059B935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  <p:pic>
        <p:nvPicPr>
          <p:cNvPr id="6" name="Kuva 5" descr="Kuva, joka sisältää kohteen Fontti, Grafiikka, graafinen suunnittelu, kuvakaappaus&#10;&#10;Tekoälyllä luotu sisältö voi olla virheellistä.">
            <a:extLst>
              <a:ext uri="{FF2B5EF4-FFF2-40B4-BE49-F238E27FC236}">
                <a16:creationId xmlns:a16="http://schemas.microsoft.com/office/drawing/2014/main" id="{C697A5DE-D20B-BE82-1C72-0653D4AA03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146" y="6345565"/>
            <a:ext cx="1011938" cy="2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EFAF0A-BEF0-5E2A-5B5D-F7958AE82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1369" y="6204372"/>
            <a:ext cx="1979005" cy="3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AC4BE-548A-458E-77C3-1C99C61A9C87}"/>
              </a:ext>
            </a:extLst>
          </p:cNvPr>
          <p:cNvSpPr txBox="1"/>
          <p:nvPr userDrawn="1"/>
        </p:nvSpPr>
        <p:spPr>
          <a:xfrm>
            <a:off x="3839978" y="4023311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Aikakausmedia.fi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/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en</a:t>
            </a:r>
            <a:r>
              <a:rPr lang="en" b="0" i="0" u="none" baseline="0" dirty="0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  │  </a:t>
            </a:r>
            <a:r>
              <a:rPr lang="en" b="0" i="0" u="none" baseline="0" dirty="0" err="1">
                <a:solidFill>
                  <a:schemeClr val="bg1"/>
                </a:solidFill>
                <a:latin typeface="Neue Haas Unica W1G" panose="020B0504030206020203" pitchFamily="34" charset="0"/>
                <a:ea typeface="Neue Haas Unica W1G" panose="020B0504030206020203" pitchFamily="34" charset="0"/>
                <a:cs typeface="Neue Haas Unica W1G" panose="020B0504030206020203" pitchFamily="34" charset="0"/>
                <a:sym typeface="Neue Haas Unica W1G" panose="020B0504030206020203" pitchFamily="34" charset="0"/>
              </a:rPr>
              <a:t>Ratecards.fi</a:t>
            </a:r>
            <a:endParaRPr lang="en" b="0" i="0" u="none" baseline="0" dirty="0">
              <a:solidFill>
                <a:schemeClr val="bg1"/>
              </a:solidFill>
              <a:latin typeface="Neue Haas Unica W1G" panose="020B0504030206020203" pitchFamily="34" charset="0"/>
              <a:ea typeface="Neue Haas Unica W1G" panose="020B0504030206020203" pitchFamily="34" charset="0"/>
              <a:cs typeface="Neue Haas Unica W1G" panose="020B0504030206020203" pitchFamily="34" charset="0"/>
              <a:sym typeface="Neue Haas Unica W1G" panose="020B0504030206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A5896-2B01-7A27-4329-E1387618AF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3468" y="2676608"/>
            <a:ext cx="5515445" cy="10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6E4168-E8A5-C95D-0E2D-89FEA16E3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3.10.2025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emf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en/research/" TargetMode="External"/><Relationship Id="rId2" Type="http://schemas.openxmlformats.org/officeDocument/2006/relationships/hyperlink" Target="http://www.ratecards.fi/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0" descr="A person standing in a field of plants&#10;&#10;AI-generated content may be incorrect.">
            <a:extLst>
              <a:ext uri="{FF2B5EF4-FFF2-40B4-BE49-F238E27FC236}">
                <a16:creationId xmlns:a16="http://schemas.microsoft.com/office/drawing/2014/main" id="{218CD0CA-4700-710A-00DA-2DDBA7DE7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4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FI" dirty="0"/>
              <a:t>Total reach, Readership &amp; Digital reach of magazines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27674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GB" sz="1600" b="0" i="0" u="none" baseline="0" dirty="0">
                <a:solidFill>
                  <a:schemeClr val="bg1"/>
                </a:solidFill>
              </a:rPr>
              <a:t>Finnish National Readership Survey 2025</a:t>
            </a:r>
            <a:endParaRPr lang="en" sz="1600" b="0" i="0" u="none" baseline="0" dirty="0">
              <a:solidFill>
                <a:schemeClr val="bg1"/>
              </a:solidFill>
            </a:endParaRPr>
          </a:p>
        </p:txBody>
      </p:sp>
      <p:pic>
        <p:nvPicPr>
          <p:cNvPr id="4" name="Picture 2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45B1D80-C552-D550-32AB-0940814378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01" y="6226312"/>
            <a:ext cx="1372335" cy="301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23EBE8-C32B-CE65-E0A4-05EDEA0CD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70" y="6167545"/>
            <a:ext cx="1962524" cy="36068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685861D-B4AD-F6A6-736A-6E54CE20DF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3200" dirty="0" err="1">
                <a:latin typeface="Canela Medium" pitchFamily="2" charset="77"/>
              </a:rPr>
              <a:t>Average</a:t>
            </a:r>
            <a:r>
              <a:rPr lang="fi-FI" sz="3200" dirty="0">
                <a:latin typeface="Canela Medium" pitchFamily="2" charset="77"/>
              </a:rPr>
              <a:t> </a:t>
            </a:r>
            <a:r>
              <a:rPr lang="fi-FI" sz="3200" dirty="0" err="1">
                <a:latin typeface="Canela Medium" pitchFamily="2" charset="77"/>
              </a:rPr>
              <a:t>issue</a:t>
            </a:r>
            <a:r>
              <a:rPr lang="fi-FI" sz="3200" dirty="0">
                <a:latin typeface="Canela Medium" pitchFamily="2" charset="77"/>
              </a:rPr>
              <a:t> </a:t>
            </a:r>
            <a:r>
              <a:rPr lang="fi-FI" sz="3200" dirty="0" err="1">
                <a:latin typeface="Canela Medium" pitchFamily="2" charset="77"/>
              </a:rPr>
              <a:t>readership</a:t>
            </a:r>
            <a:r>
              <a:rPr lang="fi-FI" sz="3200" dirty="0">
                <a:latin typeface="Canela Medium" pitchFamily="2" charset="77"/>
              </a:rPr>
              <a:t> </a:t>
            </a:r>
            <a:br>
              <a:rPr lang="fi-FI" sz="3200" dirty="0">
                <a:latin typeface="Canela Medium" pitchFamily="2" charset="77"/>
              </a:rPr>
            </a:br>
            <a:r>
              <a:rPr lang="fi-FI" sz="3200" dirty="0">
                <a:latin typeface="Canela Medium" pitchFamily="2" charset="77"/>
              </a:rPr>
              <a:t>+ </a:t>
            </a:r>
            <a:r>
              <a:rPr lang="fi-FI" sz="3200" dirty="0" err="1">
                <a:latin typeface="Canela Medium" pitchFamily="2" charset="77"/>
              </a:rPr>
              <a:t>digital</a:t>
            </a:r>
            <a:r>
              <a:rPr lang="fi-FI" sz="3200" dirty="0">
                <a:latin typeface="Canela Medium" pitchFamily="2" charset="77"/>
              </a:rPr>
              <a:t> </a:t>
            </a:r>
            <a:r>
              <a:rPr lang="fi-FI" sz="3200" dirty="0" err="1">
                <a:latin typeface="Canela Medium" pitchFamily="2" charset="77"/>
              </a:rPr>
              <a:t>weekly</a:t>
            </a:r>
            <a:r>
              <a:rPr lang="fi-FI" sz="3200" dirty="0">
                <a:latin typeface="Canela Medium" pitchFamily="2" charset="77"/>
              </a:rPr>
              <a:t> </a:t>
            </a:r>
            <a:r>
              <a:rPr lang="fi-FI" sz="3200" dirty="0" err="1">
                <a:latin typeface="Canela Medium" pitchFamily="2" charset="77"/>
              </a:rPr>
              <a:t>reach</a:t>
            </a:r>
            <a:r>
              <a:rPr lang="fi-FI" sz="3200" dirty="0">
                <a:latin typeface="Canela Medium" pitchFamily="2" charset="77"/>
              </a:rPr>
              <a:t> </a:t>
            </a:r>
            <a:br>
              <a:rPr lang="fi-FI" sz="3200" dirty="0">
                <a:latin typeface="Canela Medium" pitchFamily="2" charset="77"/>
              </a:rPr>
            </a:br>
            <a:r>
              <a:rPr lang="fi-FI" sz="3200" dirty="0">
                <a:solidFill>
                  <a:schemeClr val="accent2"/>
                </a:solidFill>
                <a:latin typeface="Canela Medium" pitchFamily="2" charset="77"/>
              </a:rPr>
              <a:t>= </a:t>
            </a:r>
            <a:r>
              <a:rPr lang="fi-FI" sz="3200" dirty="0" err="1">
                <a:solidFill>
                  <a:schemeClr val="accent2"/>
                </a:solidFill>
                <a:latin typeface="Canela Medium" pitchFamily="2" charset="77"/>
              </a:rPr>
              <a:t>total</a:t>
            </a:r>
            <a:r>
              <a:rPr lang="fi-FI" sz="3200" dirty="0">
                <a:solidFill>
                  <a:schemeClr val="accent2"/>
                </a:solidFill>
                <a:latin typeface="Canela Medium" pitchFamily="2" charset="77"/>
              </a:rPr>
              <a:t> </a:t>
            </a:r>
            <a:r>
              <a:rPr lang="fi-FI" sz="3200" dirty="0" err="1">
                <a:solidFill>
                  <a:schemeClr val="accent2"/>
                </a:solidFill>
                <a:latin typeface="Canela Medium" pitchFamily="2" charset="77"/>
              </a:rPr>
              <a:t>reach</a:t>
            </a:r>
            <a:endParaRPr lang="fi-FI" sz="3200" dirty="0">
              <a:solidFill>
                <a:schemeClr val="accent2"/>
              </a:solidFill>
              <a:latin typeface="Canela Medium" pitchFamily="2" charset="77"/>
            </a:endParaRPr>
          </a:p>
          <a:p>
            <a:pPr marL="0" indent="0" algn="l" rtl="0">
              <a:buNone/>
            </a:pPr>
            <a:r>
              <a:rPr lang="en" sz="2000" b="0" i="0" u="none" baseline="0" dirty="0"/>
              <a:t>The </a:t>
            </a:r>
            <a:r>
              <a:rPr lang="en" sz="2000" dirty="0"/>
              <a:t>total reach figure </a:t>
            </a:r>
            <a:r>
              <a:rPr lang="en" sz="2000" b="0" i="0" u="none" baseline="0" dirty="0"/>
              <a:t>is the number of print readers of the average magazine issue (AIR = average issue readership), plus the net number of users of different digital versions of the magazine during an average week.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23E292F1-096F-EF43-87D4-3CE8F923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holding a phone&#10;&#10;Description automatically generated">
            <a:extLst>
              <a:ext uri="{FF2B5EF4-FFF2-40B4-BE49-F238E27FC236}">
                <a16:creationId xmlns:a16="http://schemas.microsoft.com/office/drawing/2014/main" id="{D1DE2322-107C-687A-7B04-B87442C929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916" r="7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31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94018D5F-566A-1E49-A07E-F243825BBC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3044" r="10706"/>
          <a:stretch/>
        </p:blipFill>
        <p:spPr>
          <a:xfrm>
            <a:off x="6553202" y="0"/>
            <a:ext cx="5638798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89087"/>
            <a:ext cx="4799012" cy="3679825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" sz="2000" b="0" i="0" u="none" baseline="0" dirty="0">
                <a:solidFill>
                  <a:schemeClr val="accent2"/>
                </a:solidFill>
              </a:rPr>
              <a:t>The </a:t>
            </a:r>
            <a:r>
              <a:rPr lang="en" sz="2000" dirty="0">
                <a:solidFill>
                  <a:schemeClr val="accent2"/>
                </a:solidFill>
              </a:rPr>
              <a:t>percentage of </a:t>
            </a:r>
            <a:r>
              <a:rPr lang="en-GB" sz="2000" dirty="0">
                <a:solidFill>
                  <a:schemeClr val="accent2"/>
                </a:solidFill>
              </a:rPr>
              <a:t>coverage</a:t>
            </a:r>
            <a:r>
              <a:rPr lang="en" sz="2000" dirty="0">
                <a:solidFill>
                  <a:schemeClr val="accent2"/>
                </a:solidFill>
              </a:rPr>
              <a:t> </a:t>
            </a:r>
            <a:r>
              <a:rPr lang="en" sz="2000" b="0" i="0" u="none" baseline="0" dirty="0"/>
              <a:t>indicates how much of the target group the media in question reaches.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49271584-593C-8F48-8E2B-EA38027D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5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br>
              <a:rPr lang="fi-FI" dirty="0"/>
            </a:br>
            <a:r>
              <a:rPr lang="fi-FI" i="1" dirty="0" err="1">
                <a:solidFill>
                  <a:schemeClr val="accent2"/>
                </a:solidFill>
              </a:rPr>
              <a:t>total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population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34268398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4,291,700)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2,093,800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1,710,400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1,011,200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991,900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866,900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724,900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678,800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677,900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645,800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513,000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6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r>
              <a:rPr lang="fi-FI" i="1" dirty="0" err="1">
                <a:solidFill>
                  <a:schemeClr val="accent2"/>
                </a:solidFill>
              </a:rPr>
              <a:t>Women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182328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2,192,800)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1,319,900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1,138,100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757,400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643,000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598,400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524,400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481,700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429, 300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(meilläkotona.fi)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418,700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402,900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92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br>
              <a:rPr lang="fi-FI" dirty="0"/>
            </a:br>
            <a:r>
              <a:rPr lang="fi-FI" i="1" dirty="0" err="1">
                <a:solidFill>
                  <a:schemeClr val="accent2"/>
                </a:solidFill>
              </a:rPr>
              <a:t>Men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610946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2,098,900)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719,900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572,300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531,300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486,900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424,000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352,700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301,700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297,300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244,000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224,500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82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15–24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1708791"/>
              </p:ext>
            </p:extLst>
          </p:nvPr>
        </p:nvGraphicFramePr>
        <p:xfrm>
          <a:off x="1790700" y="1510294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15-24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15-24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553,400)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170,100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136,800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3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25–34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2732335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594 200)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165,200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160,000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111,700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109,100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(meilläkotona.fi)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20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35–44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4808114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606,700)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294,700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222,600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196,700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181,700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136,000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134,700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92,400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(meilläkotona.fi)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78,000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54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45–54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95608049"/>
              </p:ext>
            </p:extLst>
          </p:nvPr>
        </p:nvGraphicFramePr>
        <p:xfrm>
          <a:off x="1790700" y="1566332"/>
          <a:ext cx="8610600" cy="44316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584,800)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305,400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9668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236,500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176,000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172,200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121,600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115,200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35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55–64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90082668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661,400)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357,200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307,600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167,800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165,200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149,200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1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0" i="0" u="none" baseline="0" dirty="0"/>
              <a:t>Contents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599" y="340516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34599" y="418760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34599" y="495486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831550" y="3435404"/>
            <a:ext cx="8523432" cy="536030"/>
          </a:xfrm>
        </p:spPr>
        <p:txBody>
          <a:bodyPr anchor="ctr">
            <a:normAutofit/>
          </a:bodyPr>
          <a:lstStyle/>
          <a:p>
            <a:pPr algn="l" rtl="0"/>
            <a:r>
              <a:rPr lang="en" sz="2000" b="0" i="0" u="none" baseline="0" dirty="0"/>
              <a:t>Magazines (print + digital) with highest </a:t>
            </a:r>
            <a:r>
              <a:rPr lang="en-GB" sz="2000" b="0" i="0" u="none" baseline="0" dirty="0"/>
              <a:t>total</a:t>
            </a:r>
            <a:r>
              <a:rPr lang="en" sz="2000" b="0" i="0" u="none" baseline="0" dirty="0"/>
              <a:t> reach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831549" y="4273630"/>
            <a:ext cx="8523433" cy="424457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 dirty="0"/>
              <a:t>Magazines with largest average issue readership (print)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831550" y="5040890"/>
            <a:ext cx="8523432" cy="424458"/>
          </a:xfrm>
        </p:spPr>
        <p:txBody>
          <a:bodyPr anchor="ctr">
            <a:noAutofit/>
          </a:bodyPr>
          <a:lstStyle/>
          <a:p>
            <a:pPr algn="l" rtl="0"/>
            <a:r>
              <a:rPr lang="en" sz="2000" b="0" i="0" u="none" baseline="0" dirty="0"/>
              <a:t>Magazines with the highest digital weekly reach</a:t>
            </a:r>
            <a:endParaRPr lang="en" sz="2000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BCACF7A-FC53-33E0-E8FD-5C9FE481809D}"/>
              </a:ext>
            </a:extLst>
          </p:cNvPr>
          <p:cNvSpPr txBox="1">
            <a:spLocks/>
          </p:cNvSpPr>
          <p:nvPr/>
        </p:nvSpPr>
        <p:spPr>
          <a:xfrm>
            <a:off x="1834599" y="2628090"/>
            <a:ext cx="996950" cy="596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bg1"/>
                </a:solidFill>
                <a:latin typeface="Canela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dirty="0"/>
              <a:t>01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C66BECD-CE36-6EEF-9E71-AA94FD4610E8}"/>
              </a:ext>
            </a:extLst>
          </p:cNvPr>
          <p:cNvSpPr txBox="1">
            <a:spLocks/>
          </p:cNvSpPr>
          <p:nvPr/>
        </p:nvSpPr>
        <p:spPr>
          <a:xfrm>
            <a:off x="2831550" y="2714112"/>
            <a:ext cx="8523432" cy="424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 err="1"/>
              <a:t>Summary</a:t>
            </a:r>
            <a:r>
              <a:rPr lang="fi-FI" sz="2000" dirty="0"/>
              <a:t>: Magazine media </a:t>
            </a:r>
            <a:r>
              <a:rPr lang="fi-FI" sz="2000" dirty="0" err="1"/>
              <a:t>audiences</a:t>
            </a:r>
            <a:r>
              <a:rPr lang="fi-FI" sz="2000" dirty="0"/>
              <a:t> in Finland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182210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total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65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r>
              <a:rPr lang="fi-FI" i="1" dirty="0">
                <a:solidFill>
                  <a:schemeClr val="accent2"/>
                </a:solidFill>
              </a:rPr>
              <a:t> and </a:t>
            </a:r>
            <a:r>
              <a:rPr lang="fi-FI" i="1" dirty="0" err="1">
                <a:solidFill>
                  <a:schemeClr val="accent2"/>
                </a:solidFill>
              </a:rPr>
              <a:t>older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69871294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Total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reach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
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print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+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digital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(est.,1 291,300)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779,300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688,400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399,400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325,500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237,100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215,000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211,600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199,300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196,000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7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2F0BE017-EAAC-8108-3F1A-1E55A8FBB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8E576A-F99F-4748-AF24-58DDB12C8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386" y="3089275"/>
            <a:ext cx="4446588" cy="679450"/>
          </a:xfrm>
        </p:spPr>
        <p:txBody>
          <a:bodyPr>
            <a:noAutofit/>
          </a:bodyPr>
          <a:lstStyle/>
          <a:p>
            <a:r>
              <a:rPr lang="en-FI" sz="8000" dirty="0">
                <a:solidFill>
                  <a:schemeClr val="bg1"/>
                </a:solidFill>
                <a:latin typeface="Clattering" pitchFamily="2" charset="0"/>
              </a:rPr>
              <a:t>Readership (print)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B595BB-F320-0318-7DE6-8F8933D0D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939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1589088"/>
            <a:ext cx="4799012" cy="3679825"/>
          </a:xfrm>
        </p:spPr>
        <p:txBody>
          <a:bodyPr anchor="ctr">
            <a:normAutofit/>
          </a:bodyPr>
          <a:lstStyle/>
          <a:p>
            <a:pPr marL="0" indent="0" algn="l" rtl="0">
              <a:buNone/>
            </a:pPr>
            <a:r>
              <a:rPr lang="en" sz="2800" b="1" i="0" u="none" baseline="0" dirty="0">
                <a:solidFill>
                  <a:schemeClr val="accent2"/>
                </a:solidFill>
              </a:rPr>
              <a:t>Readership</a:t>
            </a:r>
            <a:r>
              <a:rPr lang="en" sz="2800" b="0" i="0" u="none" baseline="0" dirty="0"/>
              <a:t> indicates how many readers the average issue of a </a:t>
            </a:r>
            <a:r>
              <a:rPr lang="en" sz="2800" b="0" i="1" u="none" baseline="0" dirty="0"/>
              <a:t>print magazine</a:t>
            </a:r>
            <a:r>
              <a:rPr lang="en" sz="2800" b="0" i="0" u="none" baseline="0" dirty="0"/>
              <a:t> has.</a:t>
            </a:r>
          </a:p>
          <a:p>
            <a:pPr marL="0" indent="0" algn="l" rtl="0">
              <a:buNone/>
            </a:pPr>
            <a:br>
              <a:rPr lang="en" sz="1400" b="0" i="0" u="none" baseline="0" dirty="0"/>
            </a:br>
            <a:r>
              <a:rPr lang="en" sz="1400" b="0" i="0" u="none" baseline="0" dirty="0"/>
              <a:t>(Average </a:t>
            </a:r>
            <a:r>
              <a:rPr lang="en" sz="1400" dirty="0"/>
              <a:t>Issue Readership = AIR)</a:t>
            </a:r>
            <a:endParaRPr lang="en" sz="1400" b="0" i="0" u="none" baseline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8D44F185-ECF9-5740-A854-B8DA0B57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 descr="A person holding a dog&#10;&#10;Description automatically generated">
            <a:extLst>
              <a:ext uri="{FF2B5EF4-FFF2-40B4-BE49-F238E27FC236}">
                <a16:creationId xmlns:a16="http://schemas.microsoft.com/office/drawing/2014/main" id="{EEB7543B-CBDD-0AF4-8B28-58E2789A54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875" r="2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004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2025, </a:t>
            </a:r>
            <a:r>
              <a:rPr lang="fi-FI" i="1" dirty="0" err="1">
                <a:solidFill>
                  <a:schemeClr val="accent2"/>
                </a:solidFill>
              </a:rPr>
              <a:t>total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population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38048739"/>
              </p:ext>
            </p:extLst>
          </p:nvPr>
        </p:nvGraphicFramePr>
        <p:xfrm>
          <a:off x="1790700" y="1583266"/>
          <a:ext cx="8610600" cy="45131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4,291,700)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1,882,600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1,625,000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739,900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647,000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492,300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270,600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262,100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252,500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9690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251,500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251,400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2025, </a:t>
            </a:r>
            <a:r>
              <a:rPr lang="fi-FI" i="1" dirty="0" err="1">
                <a:solidFill>
                  <a:schemeClr val="accent2"/>
                </a:solidFill>
              </a:rPr>
              <a:t>Women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48902735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2,192,800)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1,222,900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1,086,200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570,700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469,100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240,100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214,000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188,500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170,200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19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2025, </a:t>
            </a:r>
            <a:r>
              <a:rPr lang="fi-FI" i="1" dirty="0" err="1">
                <a:solidFill>
                  <a:schemeClr val="accent2"/>
                </a:solidFill>
              </a:rPr>
              <a:t>Men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64180223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2,098,900)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659,700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538,800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288,600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236,500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177,900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144,200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143,700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139,500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831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2025, </a:t>
            </a:r>
            <a:r>
              <a:rPr lang="fi-FI" i="1" dirty="0">
                <a:solidFill>
                  <a:schemeClr val="accent2"/>
                </a:solidFill>
              </a:rPr>
              <a:t>15–24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91191305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15-24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15-24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553,400)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Luonto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05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2025, </a:t>
            </a:r>
            <a:r>
              <a:rPr lang="fi-FI" i="1" dirty="0">
                <a:solidFill>
                  <a:schemeClr val="accent2"/>
                </a:solidFill>
              </a:rPr>
              <a:t>25–34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72350364"/>
              </p:ext>
            </p:extLst>
          </p:nvPr>
        </p:nvGraphicFramePr>
        <p:xfrm>
          <a:off x="1790700" y="1583266"/>
          <a:ext cx="8610600" cy="45064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594,200)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165,700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139,100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9021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Koneviesti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89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2025, </a:t>
            </a:r>
            <a:r>
              <a:rPr lang="fi-FI" i="1" dirty="0">
                <a:solidFill>
                  <a:schemeClr val="accent2"/>
                </a:solidFill>
              </a:rPr>
              <a:t>35–44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53249593"/>
              </p:ext>
            </p:extLst>
          </p:nvPr>
        </p:nvGraphicFramePr>
        <p:xfrm>
          <a:off x="1790700" y="1583266"/>
          <a:ext cx="8610600" cy="44210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606,700)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262,300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205,800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586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2025, </a:t>
            </a:r>
            <a:r>
              <a:rPr lang="fi-FI" i="1" dirty="0">
                <a:solidFill>
                  <a:schemeClr val="accent2"/>
                </a:solidFill>
              </a:rPr>
              <a:t>45–54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49176323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584,800)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285,800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225,200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104,600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2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B382C5-7C60-CEAD-9E7B-E31CD3DA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3" y="0"/>
            <a:ext cx="11135032" cy="1328342"/>
          </a:xfrm>
        </p:spPr>
        <p:txBody>
          <a:bodyPr>
            <a:normAutofit/>
          </a:bodyPr>
          <a:lstStyle/>
          <a:p>
            <a:r>
              <a:rPr lang="fi-FI" sz="3800" dirty="0"/>
              <a:t>Magazine media </a:t>
            </a:r>
            <a:r>
              <a:rPr lang="fi-FI" sz="3800" dirty="0" err="1"/>
              <a:t>audiences</a:t>
            </a:r>
            <a:r>
              <a:rPr lang="fi-FI" sz="3800" dirty="0"/>
              <a:t> in Finland </a:t>
            </a:r>
            <a:br>
              <a:rPr lang="fi-FI" sz="3800" dirty="0"/>
            </a:br>
            <a:r>
              <a:rPr lang="fi-FI" sz="3800" dirty="0"/>
              <a:t>– 9 out of 10 </a:t>
            </a:r>
            <a:r>
              <a:rPr lang="fi-FI" sz="3800" dirty="0" err="1"/>
              <a:t>read</a:t>
            </a:r>
            <a:r>
              <a:rPr lang="fi-FI" sz="3800" dirty="0"/>
              <a:t> </a:t>
            </a:r>
            <a:r>
              <a:rPr lang="fi-FI" sz="3800" dirty="0" err="1"/>
              <a:t>magazines</a:t>
            </a:r>
            <a:endParaRPr lang="fi-FI" sz="3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89E1D2-75DD-1C71-E50C-7760DC043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584332"/>
              </p:ext>
            </p:extLst>
          </p:nvPr>
        </p:nvGraphicFramePr>
        <p:xfrm>
          <a:off x="7877629" y="1514946"/>
          <a:ext cx="4242109" cy="420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FB29D85-55DA-CE78-3CB1-D039882D5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572562"/>
              </p:ext>
            </p:extLst>
          </p:nvPr>
        </p:nvGraphicFramePr>
        <p:xfrm>
          <a:off x="0" y="1514946"/>
          <a:ext cx="4242109" cy="420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2B0BA84-70FA-5DA6-E313-F07B99F7E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010706"/>
              </p:ext>
            </p:extLst>
          </p:nvPr>
        </p:nvGraphicFramePr>
        <p:xfrm>
          <a:off x="3938996" y="1536092"/>
          <a:ext cx="4242109" cy="420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2">
            <a:extLst>
              <a:ext uri="{FF2B5EF4-FFF2-40B4-BE49-F238E27FC236}">
                <a16:creationId xmlns:a16="http://schemas.microsoft.com/office/drawing/2014/main" id="{E8B24402-B327-7D3A-190F-337B01AF7653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aged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15 and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over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</a:t>
            </a:r>
            <a:r>
              <a:rPr lang="en-GB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The figures are net figures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C91E933-FE40-724F-5F68-F67013AAD3C3}"/>
              </a:ext>
            </a:extLst>
          </p:cNvPr>
          <p:cNvSpPr txBox="1"/>
          <p:nvPr/>
        </p:nvSpPr>
        <p:spPr>
          <a:xfrm>
            <a:off x="5081633" y="5489605"/>
            <a:ext cx="211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Print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audience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measured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from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75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magazines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08083-7D68-D9FA-62F7-B5289B341E1F}"/>
              </a:ext>
            </a:extLst>
          </p:cNvPr>
          <p:cNvSpPr txBox="1"/>
          <p:nvPr/>
        </p:nvSpPr>
        <p:spPr>
          <a:xfrm>
            <a:off x="1105214" y="5489605"/>
            <a:ext cx="211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Digital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audience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measured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from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59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magazines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FEB7D-48F5-902D-5E70-1A595F5AA26C}"/>
              </a:ext>
            </a:extLst>
          </p:cNvPr>
          <p:cNvSpPr txBox="1"/>
          <p:nvPr/>
        </p:nvSpPr>
        <p:spPr>
          <a:xfrm>
            <a:off x="8596664" y="5489605"/>
            <a:ext cx="293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Net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reach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includes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readers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of 76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magazines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(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print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&amp;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digital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)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14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2025, </a:t>
            </a:r>
            <a:r>
              <a:rPr lang="fi-FI" i="1" dirty="0">
                <a:solidFill>
                  <a:schemeClr val="accent2"/>
                </a:solidFill>
              </a:rPr>
              <a:t>55–64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86564628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 661,400)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339,200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299,000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154,600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126,300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53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Print</a:t>
            </a:r>
            <a:r>
              <a:rPr lang="fi-FI" dirty="0"/>
              <a:t>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largest</a:t>
            </a:r>
            <a:r>
              <a:rPr lang="fi-FI" dirty="0"/>
              <a:t> </a:t>
            </a:r>
            <a:r>
              <a:rPr lang="fi-FI" dirty="0" err="1"/>
              <a:t>readership</a:t>
            </a:r>
            <a:r>
              <a:rPr lang="fi-FI" dirty="0"/>
              <a:t> in 2025, </a:t>
            </a:r>
            <a:r>
              <a:rPr lang="fi-FI" i="1" dirty="0">
                <a:solidFill>
                  <a:schemeClr val="accent2"/>
                </a:solidFill>
              </a:rPr>
              <a:t>65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r>
              <a:rPr lang="fi-FI" i="1" dirty="0">
                <a:solidFill>
                  <a:schemeClr val="accent2"/>
                </a:solidFill>
              </a:rPr>
              <a:t> and </a:t>
            </a:r>
            <a:r>
              <a:rPr lang="fi-FI" i="1" dirty="0" err="1">
                <a:solidFill>
                  <a:schemeClr val="accent2"/>
                </a:solidFill>
              </a:rPr>
              <a:t>older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3345879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Readership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(est.,1 291,300)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757,600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678,700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362,000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314,100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195,800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192,200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172,300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146,600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121,500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03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in a chair looking at a phone&#10;&#10;Description automatically generated">
            <a:extLst>
              <a:ext uri="{FF2B5EF4-FFF2-40B4-BE49-F238E27FC236}">
                <a16:creationId xmlns:a16="http://schemas.microsoft.com/office/drawing/2014/main" id="{AB9A1EA9-943B-85C3-FCC1-DE1E079E5D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534" y="821266"/>
            <a:ext cx="5655733" cy="2387600"/>
          </a:xfrm>
        </p:spPr>
        <p:txBody>
          <a:bodyPr>
            <a:normAutofit/>
          </a:bodyPr>
          <a:lstStyle/>
          <a:p>
            <a:r>
              <a:rPr lang="en" sz="8000" b="0" i="0" u="none" baseline="0" dirty="0">
                <a:solidFill>
                  <a:schemeClr val="accent1"/>
                </a:solidFill>
              </a:rPr>
              <a:t>Weekly digital reach</a:t>
            </a:r>
            <a:endParaRPr lang="fi-FI" sz="8000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EFACCB-01D5-7AB6-8603-B7D64C027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4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5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lIns="90000" anchor="ctr">
            <a:normAutofit/>
          </a:bodyPr>
          <a:lstStyle/>
          <a:p>
            <a:pPr marL="0" indent="0" algn="l" rtl="0">
              <a:buNone/>
            </a:pPr>
            <a:r>
              <a:rPr lang="en" sz="3000" b="1" i="0" u="none" baseline="0" dirty="0">
                <a:solidFill>
                  <a:schemeClr val="accent2"/>
                </a:solidFill>
              </a:rPr>
              <a:t>The weekly digital reach</a:t>
            </a:r>
            <a:r>
              <a:rPr lang="en" sz="3000" b="1" i="0" u="none" baseline="0" dirty="0"/>
              <a:t> </a:t>
            </a:r>
            <a:r>
              <a:rPr lang="en" sz="3000" b="0" i="0" u="none" baseline="0" dirty="0"/>
              <a:t>is the net number of people who have used different </a:t>
            </a:r>
            <a:r>
              <a:rPr lang="en" sz="3000" b="0" i="1" u="none" baseline="0" dirty="0"/>
              <a:t>digital versions</a:t>
            </a:r>
            <a:r>
              <a:rPr lang="en" sz="3000" b="0" i="0" u="none" baseline="0" dirty="0"/>
              <a:t> of the magazine during an average week.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6A4027AF-4700-9B49-A317-D0E4BB6F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sitting on a chair looking at his phone&#10;&#10;Description automatically generated">
            <a:extLst>
              <a:ext uri="{FF2B5EF4-FFF2-40B4-BE49-F238E27FC236}">
                <a16:creationId xmlns:a16="http://schemas.microsoft.com/office/drawing/2014/main" id="{DC1CFA31-F8AF-4F7B-3926-A9E59FD161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047" r="7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335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r>
              <a:rPr lang="fi-FI" i="1" dirty="0" err="1">
                <a:solidFill>
                  <a:schemeClr val="accent2"/>
                </a:solidFill>
              </a:rPr>
              <a:t>total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population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65803597"/>
              </p:ext>
            </p:extLst>
          </p:nvPr>
        </p:nvGraphicFramePr>
        <p:xfrm>
          <a:off x="1790700" y="1634066"/>
          <a:ext cx="8610600" cy="45283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weekly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older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endParaRPr lang="fi-FI" sz="1400" b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4,291,700)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466514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939,000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901,900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628,100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579,400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555,300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418,800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383,000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(meilläkotona.fi)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382,400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371,100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303,200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617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r>
              <a:rPr lang="fi-FI" i="1" dirty="0" err="1">
                <a:solidFill>
                  <a:schemeClr val="accent2"/>
                </a:solidFill>
              </a:rPr>
              <a:t>Women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92461822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weekly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Women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Women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2,192,800)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706,000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464,000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459,800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349,900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(meilläkotona.fi)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332,400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253,400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192,000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183,900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Kaksplus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181,600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177,800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397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r>
              <a:rPr lang="fi-FI" i="1" dirty="0" err="1">
                <a:solidFill>
                  <a:schemeClr val="accent2"/>
                </a:solidFill>
              </a:rPr>
              <a:t>Men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03376770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weekly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Men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Men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2,098,900)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495,500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442,100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371,400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254,100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233,000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188,800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128,900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80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15–24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10847869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weekly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15-24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15-24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553,400)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159,200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139,300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72,300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(meilläkotona.fi)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Kaksplus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(apteekki.fi)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446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r>
              <a:rPr lang="fi-FI" i="1" dirty="0">
                <a:solidFill>
                  <a:schemeClr val="accent2"/>
                </a:solidFill>
              </a:rPr>
              <a:t>25–34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79895451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weekly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25–34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594 200)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Kaksplus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76,700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(meilläkotona.fi)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882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r>
              <a:rPr lang="fi-FI" i="1" dirty="0">
                <a:solidFill>
                  <a:schemeClr val="accent2"/>
                </a:solidFill>
              </a:rPr>
              <a:t>35–44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8414357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weekly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35–44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606 700)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199,400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124,500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91,600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88,100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79,600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(meilläkotona.fi)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73,500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61,200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59,300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1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2F04DE-63E2-4662-8471-15B7993B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814388"/>
          </a:xfrm>
        </p:spPr>
        <p:txBody>
          <a:bodyPr>
            <a:normAutofit fontScale="90000"/>
          </a:bodyPr>
          <a:lstStyle/>
          <a:p>
            <a:r>
              <a:rPr lang="en-GB" dirty="0"/>
              <a:t>More than 2 million women and 1.8 million men </a:t>
            </a:r>
            <a:br>
              <a:rPr lang="en-GB" dirty="0"/>
            </a:br>
            <a:r>
              <a:rPr lang="en-GB" dirty="0"/>
              <a:t>read magazines</a:t>
            </a:r>
            <a:endParaRPr lang="fi-FI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4D82E6F2-B373-B1FB-C79E-C747E672D0F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7172044"/>
              </p:ext>
            </p:extLst>
          </p:nvPr>
        </p:nvGraphicFramePr>
        <p:xfrm>
          <a:off x="1790700" y="2073395"/>
          <a:ext cx="8610599" cy="3657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05478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427111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1639005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1639005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fi-FI" sz="16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 err="1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Population</a:t>
                      </a:r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 </a:t>
                      </a:r>
                      <a:r>
                        <a:rPr lang="fi-FI" sz="1600" b="1" i="0" dirty="0" err="1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aged</a:t>
                      </a:r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 </a:t>
                      </a:r>
                      <a:b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</a:br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15 and </a:t>
                      </a:r>
                      <a:r>
                        <a:rPr lang="fi-FI" sz="1600" b="1" i="0" dirty="0" err="1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over</a:t>
                      </a:r>
                      <a:endParaRPr lang="fi-FI" sz="16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GB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4,291,700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 err="1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Women</a:t>
                      </a:r>
                      <a:endParaRPr lang="fi-FI" sz="16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GB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2,192,800)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 err="1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Men</a:t>
                      </a:r>
                      <a:endParaRPr lang="fi-FI" sz="16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GB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2,098,900)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Net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(76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3,869,500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2,047,700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1,821,800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readership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(75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3,337,500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1,843,900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1,493,700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weekly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(59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2,544,100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1,302,000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1,242,100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97CF2B7D-1781-EDD4-0FA9-3D46DD473D75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aged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15 and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over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</a:t>
            </a:r>
            <a:r>
              <a:rPr lang="en-GB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The figures are net figures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946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2024, </a:t>
            </a:r>
            <a:r>
              <a:rPr lang="fi-FI" i="1" dirty="0">
                <a:solidFill>
                  <a:schemeClr val="accent2"/>
                </a:solidFill>
              </a:rPr>
              <a:t>45–54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74701321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weekly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45–54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585,500)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167,300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156,900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110,800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93,500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(meillakotona.fi)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973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r>
              <a:rPr lang="fi-FI" i="1" dirty="0">
                <a:solidFill>
                  <a:schemeClr val="accent2"/>
                </a:solidFill>
              </a:rPr>
              <a:t>55–64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50051851"/>
              </p:ext>
            </p:extLst>
          </p:nvPr>
        </p:nvGraphicFramePr>
        <p:xfrm>
          <a:off x="1790700" y="1634066"/>
          <a:ext cx="8610600" cy="42127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weekly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55–64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 661,400)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161,400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7578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 92,100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  87,700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(meilläkotona.fi)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  84,600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  70,500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  67,300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  55,600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  54,500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99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highest</a:t>
            </a:r>
            <a:r>
              <a:rPr lang="fi-FI" dirty="0"/>
              <a:t>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reach</a:t>
            </a:r>
            <a:r>
              <a:rPr lang="fi-FI" dirty="0"/>
              <a:t> in 2025, </a:t>
            </a:r>
            <a:br>
              <a:rPr lang="fi-FI" dirty="0"/>
            </a:br>
            <a:r>
              <a:rPr lang="fi-FI" i="1" dirty="0">
                <a:solidFill>
                  <a:schemeClr val="accent2"/>
                </a:solidFill>
              </a:rPr>
              <a:t>65 </a:t>
            </a:r>
            <a:r>
              <a:rPr lang="fi-FI" i="1" dirty="0" err="1">
                <a:solidFill>
                  <a:schemeClr val="accent2"/>
                </a:solidFill>
              </a:rPr>
              <a:t>year</a:t>
            </a:r>
            <a:r>
              <a:rPr lang="fi-FI" i="1" dirty="0">
                <a:solidFill>
                  <a:schemeClr val="accent2"/>
                </a:solidFill>
              </a:rPr>
              <a:t> </a:t>
            </a:r>
            <a:r>
              <a:rPr lang="fi-FI" i="1" dirty="0" err="1">
                <a:solidFill>
                  <a:schemeClr val="accent2"/>
                </a:solidFill>
              </a:rPr>
              <a:t>olds</a:t>
            </a:r>
            <a:r>
              <a:rPr lang="fi-FI" i="1" dirty="0">
                <a:solidFill>
                  <a:schemeClr val="accent2"/>
                </a:solidFill>
              </a:rPr>
              <a:t> and </a:t>
            </a:r>
            <a:r>
              <a:rPr lang="fi-FI" i="1" dirty="0" err="1">
                <a:solidFill>
                  <a:schemeClr val="accent2"/>
                </a:solidFill>
              </a:rPr>
              <a:t>older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36809771"/>
              </p:ext>
            </p:extLst>
          </p:nvPr>
        </p:nvGraphicFramePr>
        <p:xfrm>
          <a:off x="1790700" y="1634066"/>
          <a:ext cx="8610600" cy="443174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Magazine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weekly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65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fi-FI" sz="1400" b="0" kern="120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older</a:t>
                      </a:r>
                      <a:endParaRPr lang="fi-FI" sz="1400" b="0" kern="120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Coverage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%,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65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year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olds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and 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older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(est.,1 291,300)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133,300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</a:t>
                      </a:r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129,000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123,600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117,100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Katso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95,000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68,800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Avotakka (meilläkotona.fi)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65,400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62,800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  61,400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576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pPr rtl="0"/>
            <a:r>
              <a:rPr lang="en" sz="2200" b="0" i="0" u="none" baseline="0" dirty="0"/>
              <a:t>The Finnish National Readership Survey (NRS) figures for individual magazines can be obtained without registration from </a:t>
            </a:r>
            <a:br>
              <a:rPr lang="en" sz="2200" b="0" i="0" u="none" baseline="0" dirty="0"/>
            </a:br>
            <a:r>
              <a:rPr lang="en" sz="2200" b="0" i="0" u="none" baseline="0" dirty="0"/>
              <a:t>Magazine Rate Card service: </a:t>
            </a:r>
            <a:br>
              <a:rPr lang="en" sz="2200" b="0" i="0" u="none" baseline="0" dirty="0"/>
            </a:br>
            <a:r>
              <a:rPr lang="en" sz="2200" b="0" i="0" u="none" baseline="0" dirty="0">
                <a:solidFill>
                  <a:srgbClr val="9CFFF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www.ratecards.fi</a:t>
            </a:r>
            <a:endParaRPr lang="en" sz="2200" b="0" i="0" u="none" baseline="0" dirty="0">
              <a:solidFill>
                <a:srgbClr val="9CFFF8"/>
              </a:solidFill>
            </a:endParaRPr>
          </a:p>
          <a:p>
            <a:pPr rtl="0"/>
            <a:endParaRPr lang="en" sz="2200" dirty="0">
              <a:solidFill>
                <a:schemeClr val="accent4"/>
              </a:solidFill>
            </a:endParaRPr>
          </a:p>
          <a:p>
            <a:r>
              <a:rPr lang="en" sz="2200" dirty="0"/>
              <a:t>More NRS summaries can be found in </a:t>
            </a:r>
            <a:br>
              <a:rPr lang="en" sz="2200" dirty="0"/>
            </a:br>
            <a:r>
              <a:rPr lang="en" sz="2200" dirty="0"/>
              <a:t>Finnish Magazine Media Association’s website:</a:t>
            </a:r>
          </a:p>
          <a:p>
            <a:r>
              <a:rPr lang="en-GB" sz="2200" dirty="0">
                <a:solidFill>
                  <a:srgbClr val="9CFFF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www.aikakausmedia.fi/en/research</a:t>
            </a:r>
            <a:endParaRPr lang="en" sz="2200" dirty="0">
              <a:solidFill>
                <a:srgbClr val="9CFF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208F9-4B74-2AC2-E251-6F91D86CE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DA94-CE83-10E3-AB31-5FC769DF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760824"/>
          </a:xfrm>
        </p:spPr>
        <p:txBody>
          <a:bodyPr>
            <a:noAutofit/>
          </a:bodyPr>
          <a:lstStyle/>
          <a:p>
            <a:r>
              <a:rPr lang="fi-FI" sz="3700" dirty="0" err="1"/>
              <a:t>Women</a:t>
            </a:r>
            <a:r>
              <a:rPr lang="fi-FI" sz="3700" dirty="0"/>
              <a:t> </a:t>
            </a:r>
            <a:r>
              <a:rPr lang="fi-FI" sz="3700" dirty="0" err="1"/>
              <a:t>are</a:t>
            </a:r>
            <a:r>
              <a:rPr lang="fi-FI" sz="3700" dirty="0"/>
              <a:t> </a:t>
            </a:r>
            <a:r>
              <a:rPr lang="fi-FI" sz="3700" dirty="0" err="1"/>
              <a:t>more</a:t>
            </a:r>
            <a:r>
              <a:rPr lang="fi-FI" sz="3700" dirty="0"/>
              <a:t> </a:t>
            </a:r>
            <a:r>
              <a:rPr lang="fi-FI" sz="3700" dirty="0" err="1"/>
              <a:t>likely</a:t>
            </a:r>
            <a:r>
              <a:rPr lang="fi-FI" sz="3700" dirty="0"/>
              <a:t> to </a:t>
            </a:r>
            <a:r>
              <a:rPr lang="fi-FI" sz="3700" dirty="0" err="1"/>
              <a:t>read</a:t>
            </a:r>
            <a:r>
              <a:rPr lang="fi-FI" sz="3700" dirty="0"/>
              <a:t> </a:t>
            </a:r>
            <a:r>
              <a:rPr lang="fi-FI" sz="3700" dirty="0" err="1"/>
              <a:t>print</a:t>
            </a:r>
            <a:r>
              <a:rPr lang="fi-FI" sz="3700" dirty="0"/>
              <a:t> </a:t>
            </a:r>
            <a:r>
              <a:rPr lang="fi-FI" sz="3700" dirty="0" err="1"/>
              <a:t>magazines</a:t>
            </a:r>
            <a:endParaRPr lang="en-FI" sz="37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1E00889-9B71-7880-ADE1-7FD94877545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04702430"/>
              </p:ext>
            </p:extLst>
          </p:nvPr>
        </p:nvGraphicFramePr>
        <p:xfrm>
          <a:off x="838201" y="1975756"/>
          <a:ext cx="10515599" cy="4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61E80A-4EAD-B6CC-86A7-AEC14C182A4E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aged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15 and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over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</a:t>
            </a:r>
            <a:r>
              <a:rPr lang="en-GB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The figures are net figures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768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0161-9455-1782-7782-3DBF3510C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EEC6-1A27-3065-D9AA-71F2BD84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760824"/>
          </a:xfrm>
        </p:spPr>
        <p:txBody>
          <a:bodyPr>
            <a:noAutofit/>
          </a:bodyPr>
          <a:lstStyle/>
          <a:p>
            <a:r>
              <a:rPr lang="en-GB" sz="3400" dirty="0"/>
              <a:t>Print is the most common way to read magazines in almost all age groups – except for those under 35</a:t>
            </a:r>
            <a:endParaRPr lang="en-FI" sz="3400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8D164A3-3F6C-8E94-3BC1-857BD5715E2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10520045"/>
              </p:ext>
            </p:extLst>
          </p:nvPr>
        </p:nvGraphicFramePr>
        <p:xfrm>
          <a:off x="838201" y="1975756"/>
          <a:ext cx="10515599" cy="4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E1C8BE-3585-8137-8913-8B8E3991637B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aged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15 and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over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</a:t>
            </a:r>
            <a:r>
              <a:rPr lang="en-GB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The figures are net figures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77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B86BD-B0E3-3FFA-6AC8-6FF04B013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66D6C9-4DB8-EE36-B6C9-AEBA3CE5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814388"/>
          </a:xfrm>
        </p:spPr>
        <p:txBody>
          <a:bodyPr>
            <a:normAutofit/>
          </a:bodyPr>
          <a:lstStyle/>
          <a:p>
            <a:r>
              <a:rPr lang="fi-FI" dirty="0"/>
              <a:t>Reach of </a:t>
            </a:r>
            <a:r>
              <a:rPr lang="fi-FI" dirty="0" err="1"/>
              <a:t>magazines</a:t>
            </a:r>
            <a:r>
              <a:rPr lang="fi-FI" dirty="0"/>
              <a:t> </a:t>
            </a:r>
            <a:r>
              <a:rPr lang="fi-FI" i="1" dirty="0" err="1">
                <a:solidFill>
                  <a:srgbClr val="FF6464"/>
                </a:solidFill>
              </a:rPr>
              <a:t>by</a:t>
            </a:r>
            <a:r>
              <a:rPr lang="fi-FI" i="1" dirty="0">
                <a:solidFill>
                  <a:srgbClr val="FF6464"/>
                </a:solidFill>
              </a:rPr>
              <a:t> </a:t>
            </a:r>
            <a:r>
              <a:rPr lang="fi-FI" i="1" dirty="0" err="1">
                <a:solidFill>
                  <a:srgbClr val="FF6464"/>
                </a:solidFill>
              </a:rPr>
              <a:t>age</a:t>
            </a:r>
            <a:endParaRPr lang="fi-FI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4604F9-9A7B-FD56-C10C-D68000150F9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8305421"/>
              </p:ext>
            </p:extLst>
          </p:nvPr>
        </p:nvGraphicFramePr>
        <p:xfrm>
          <a:off x="943326" y="1645920"/>
          <a:ext cx="10305347" cy="3933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6144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1332089">
                  <a:extLst>
                    <a:ext uri="{9D8B030D-6E8A-4147-A177-3AD203B41FA5}">
                      <a16:colId xmlns:a16="http://schemas.microsoft.com/office/drawing/2014/main" val="1133790065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382341224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1662466371"/>
                    </a:ext>
                  </a:extLst>
                </a:gridCol>
                <a:gridCol w="1367365">
                  <a:extLst>
                    <a:ext uri="{9D8B030D-6E8A-4147-A177-3AD203B41FA5}">
                      <a16:colId xmlns:a16="http://schemas.microsoft.com/office/drawing/2014/main" val="3931857243"/>
                    </a:ext>
                  </a:extLst>
                </a:gridCol>
              </a:tblGrid>
              <a:tr h="318347">
                <a:tc>
                  <a:txBody>
                    <a:bodyPr/>
                    <a:lstStyle/>
                    <a:p>
                      <a:pPr algn="l"/>
                      <a:endParaRPr lang="fi-FI" sz="16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Population aged 15 and over</a:t>
                      </a:r>
                      <a:r>
                        <a:rPr lang="en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GB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4,291,700)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15–24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endParaRPr lang="fi-FI" sz="8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553,400)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25–34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594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2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00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35–44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606 700)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45–54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584,800)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55–64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661,400)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65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olds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fi-FI" sz="1600" b="1" i="0" kern="1200" dirty="0" err="1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older</a:t>
                      </a: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endParaRPr lang="fi-FI" sz="8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(est.,1 291,300)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Net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reach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(76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3,869,500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416,500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501,900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556,500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551,600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619,500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1,223,600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09725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Print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readers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(75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3,337,500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262,100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367,100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474,500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484,100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596,400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1,180,400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Digital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readers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 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(59 </a:t>
                      </a:r>
                      <a:r>
                        <a:rPr lang="fi-FI" sz="1400" b="0" i="0" u="none" strike="noStrike" kern="1200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magazines</a:t>
                      </a: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2,544,100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336,900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405,400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428,400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400,700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389,900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582,700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96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FFAD5-69FD-6D3C-C245-A71A3E4B5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4B839E-ECB9-17F3-1C0B-DF499626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Nearly</a:t>
            </a:r>
            <a:r>
              <a:rPr lang="fi-FI" dirty="0"/>
              <a:t> </a:t>
            </a:r>
            <a:r>
              <a:rPr lang="fi-FI" dirty="0" err="1"/>
              <a:t>half</a:t>
            </a:r>
            <a:r>
              <a:rPr lang="fi-FI" dirty="0"/>
              <a:t> of magazine </a:t>
            </a:r>
            <a:r>
              <a:rPr lang="fi-FI" dirty="0" err="1"/>
              <a:t>readers</a:t>
            </a:r>
            <a:r>
              <a:rPr lang="fi-FI" dirty="0"/>
              <a:t> </a:t>
            </a:r>
            <a:r>
              <a:rPr lang="fi-FI" dirty="0" err="1"/>
              <a:t>read</a:t>
            </a:r>
            <a:r>
              <a:rPr lang="fi-FI" dirty="0"/>
              <a:t>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print</a:t>
            </a:r>
            <a:r>
              <a:rPr lang="fi-FI" dirty="0"/>
              <a:t> and </a:t>
            </a:r>
            <a:r>
              <a:rPr lang="fi-FI" dirty="0" err="1"/>
              <a:t>digital</a:t>
            </a:r>
            <a:r>
              <a:rPr lang="fi-FI" dirty="0"/>
              <a:t> </a:t>
            </a:r>
            <a:r>
              <a:rPr lang="fi-FI" dirty="0" err="1"/>
              <a:t>magazines</a:t>
            </a:r>
            <a:endParaRPr lang="fi-FI" dirty="0"/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1BBCEC3C-A3FB-29DD-1EEF-A383A293CBFC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Population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aged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 15 and </a:t>
            </a:r>
            <a:r>
              <a:rPr lang="fi-FI" sz="1200" dirty="0" err="1">
                <a:solidFill>
                  <a:srgbClr val="002649"/>
                </a:solidFill>
                <a:latin typeface="Neue Haas Unica W1G" panose="020B0504030206020203" pitchFamily="34" charset="0"/>
              </a:rPr>
              <a:t>over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</a:t>
            </a:r>
          </a:p>
        </p:txBody>
      </p:sp>
      <p:graphicFrame>
        <p:nvGraphicFramePr>
          <p:cNvPr id="5" name="Sisällön paikkamerkki 9">
            <a:extLst>
              <a:ext uri="{FF2B5EF4-FFF2-40B4-BE49-F238E27FC236}">
                <a16:creationId xmlns:a16="http://schemas.microsoft.com/office/drawing/2014/main" id="{240A3446-BB18-4FFF-E2C8-BCA2497FB90F}"/>
              </a:ext>
            </a:extLst>
          </p:cNvPr>
          <p:cNvGraphicFramePr>
            <a:graphicFrameLocks noGrp="1"/>
          </p:cNvGraphicFramePr>
          <p:nvPr>
            <p:ph sz="quarter" idx="1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6875180"/>
              </p:ext>
            </p:extLst>
          </p:nvPr>
        </p:nvGraphicFramePr>
        <p:xfrm>
          <a:off x="1406024" y="2040446"/>
          <a:ext cx="8873176" cy="393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42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on a bed reading a magazine and a bowl of strawberries&#10;&#10;Description automatically generated">
            <a:extLst>
              <a:ext uri="{FF2B5EF4-FFF2-40B4-BE49-F238E27FC236}">
                <a16:creationId xmlns:a16="http://schemas.microsoft.com/office/drawing/2014/main" id="{9BEF6F23-5DCA-FCEF-D70F-272A40FFB5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0ABCF5A-A262-87A0-2ED6-B59E695E2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267" y="685800"/>
            <a:ext cx="5655733" cy="2387600"/>
          </a:xfrm>
        </p:spPr>
        <p:txBody>
          <a:bodyPr>
            <a:normAutofit/>
          </a:bodyPr>
          <a:lstStyle/>
          <a:p>
            <a:pPr rtl="0"/>
            <a:r>
              <a:rPr lang="en-GB" sz="8000" dirty="0"/>
              <a:t>T</a:t>
            </a:r>
            <a:r>
              <a:rPr lang="en-GB" sz="8000" b="0" i="0" u="none" baseline="0" dirty="0"/>
              <a:t>otal</a:t>
            </a:r>
            <a:r>
              <a:rPr lang="en" sz="8000" b="0" i="0" u="none" baseline="0" dirty="0"/>
              <a:t> reach</a:t>
            </a:r>
            <a:br>
              <a:rPr lang="en" sz="8000" b="0" i="0" u="none" baseline="0" dirty="0"/>
            </a:br>
            <a:r>
              <a:rPr lang="en" sz="4000" b="0" i="0" u="none" baseline="0" dirty="0"/>
              <a:t>(print + digital)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9AEC54-62BC-0B9C-A620-877342C02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370" y="6210056"/>
            <a:ext cx="1962524" cy="3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4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ijamaarat_Kokonaistavoittavuudet_KMT_2021_pohja" id="{E010BA23-EDC4-CD43-B32E-ACB9D9102F7C}" vid="{84DFCDA6-0004-6E41-9403-C590A743D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524A87-39EE-48D2-BA68-1637604F56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4DA53A-5335-44D1-9A3B-A9543DBAE55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7307a6f1-d1b8-45fb-8b71-24600e49cf7d"/>
    <ds:schemaRef ds:uri="9c8e2388-80bc-4e26-8bd7-285ba7b9606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AF6E7D-D611-4B0F-8EBB-4B3A1E79CE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10050</TotalTime>
  <Words>3039</Words>
  <Application>Microsoft Macintosh PowerPoint</Application>
  <PresentationFormat>Widescreen</PresentationFormat>
  <Paragraphs>1333</Paragraphs>
  <Slides>44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Neue Haas Unica Pro</vt:lpstr>
      <vt:lpstr>Clattering</vt:lpstr>
      <vt:lpstr>Neue Haas Unica W1G</vt:lpstr>
      <vt:lpstr>Canela Medium</vt:lpstr>
      <vt:lpstr>Neue Haas Unica W1G Light</vt:lpstr>
      <vt:lpstr>Aikakausmedia-presentaatiopohja-v2</vt:lpstr>
      <vt:lpstr>Total reach, Readership &amp; Digital reach of magazines</vt:lpstr>
      <vt:lpstr>Contents</vt:lpstr>
      <vt:lpstr>Magazine media audiences in Finland  – 9 out of 10 read magazines</vt:lpstr>
      <vt:lpstr>More than 2 million women and 1.8 million men  read magazines</vt:lpstr>
      <vt:lpstr>Women are more likely to read print magazines</vt:lpstr>
      <vt:lpstr>Print is the most common way to read magazines in almost all age groups – except for those under 35</vt:lpstr>
      <vt:lpstr>Reach of magazines by age</vt:lpstr>
      <vt:lpstr>Nearly half of magazine readers read both print and digital magazines</vt:lpstr>
      <vt:lpstr>Total reach (print + digital)</vt:lpstr>
      <vt:lpstr>PowerPoint Presentation</vt:lpstr>
      <vt:lpstr>PowerPoint Presentation</vt:lpstr>
      <vt:lpstr>Magazines with the highest total reach in 2025,  total population</vt:lpstr>
      <vt:lpstr>Magazines with the highest total reach in 2025, Women</vt:lpstr>
      <vt:lpstr>Magazines with the highest total reach in 2025,  Men</vt:lpstr>
      <vt:lpstr>Magazines with the highest total reach in 2025,  15–24 year olds</vt:lpstr>
      <vt:lpstr>Magazines with the highest total reach in 2025,  25–34 year olds</vt:lpstr>
      <vt:lpstr>Magazines with the highest total reach in 2025,  35–44 year olds</vt:lpstr>
      <vt:lpstr>Magazines with the highest total reach in 2025,  45–54 year olds</vt:lpstr>
      <vt:lpstr>Magazines with the highest total reach in 2025,  55–64 year olds</vt:lpstr>
      <vt:lpstr>Magazines with the highest total reach in 2025,  65 year olds and older</vt:lpstr>
      <vt:lpstr>Readership (print)</vt:lpstr>
      <vt:lpstr>PowerPoint Presentation</vt:lpstr>
      <vt:lpstr>Print magazines with the largest readership in 2025, total population</vt:lpstr>
      <vt:lpstr>Print magazines with the largest readership in 2025, Women</vt:lpstr>
      <vt:lpstr>Print magazines with the largest readership in 2025, Men</vt:lpstr>
      <vt:lpstr>Print magazines with the largest readership in 2025, 15–24 year olds</vt:lpstr>
      <vt:lpstr>Print magazines with the largest readership in 2025, 25–34 year olds</vt:lpstr>
      <vt:lpstr>Print magazines with the largest readership in 2025, 35–44 year olds</vt:lpstr>
      <vt:lpstr>Print magazines with the largest readership in 2025, 45–54 year olds</vt:lpstr>
      <vt:lpstr>Print magazines with the largest readership in 2025, 55–64 year olds</vt:lpstr>
      <vt:lpstr>Print magazines with the largest readership in 2025, 65 year olds and older</vt:lpstr>
      <vt:lpstr>Weekly digital reach</vt:lpstr>
      <vt:lpstr>PowerPoint Presentation</vt:lpstr>
      <vt:lpstr>Magazines with the highest digital reach in 2025, total population</vt:lpstr>
      <vt:lpstr>Magazines with the highest digital reach in 2025, Women</vt:lpstr>
      <vt:lpstr>Magazines with the highest digital reach in 2025, Men</vt:lpstr>
      <vt:lpstr>Magazines with the highest digital reach in 2025,  15–24 year olds</vt:lpstr>
      <vt:lpstr>Magazines with the highest digital reach in 2025, 25–34 year olds</vt:lpstr>
      <vt:lpstr>Magazines with the highest digital reach in 2025, 35–44 year olds</vt:lpstr>
      <vt:lpstr>Magazines with the highest digital reach in 2024, 45–54 year olds</vt:lpstr>
      <vt:lpstr>Magazines with the highest digital reach in 2025, 55–64 year olds</vt:lpstr>
      <vt:lpstr>Magazines with the highest digital reach in 2025,  65 year olds and older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Aikakausmedia</dc:creator>
  <cp:keywords/>
  <dc:description/>
  <cp:lastModifiedBy>Outi Itävuo</cp:lastModifiedBy>
  <cp:revision>190</cp:revision>
  <cp:lastPrinted>2025-09-30T11:25:25Z</cp:lastPrinted>
  <dcterms:created xsi:type="dcterms:W3CDTF">2020-11-20T10:03:58Z</dcterms:created>
  <dcterms:modified xsi:type="dcterms:W3CDTF">2025-10-03T11:34:33Z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