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4"/>
  </p:notesMasterIdLst>
  <p:handoutMasterIdLst>
    <p:handoutMasterId r:id="rId45"/>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0" r:id="rId38"/>
    <p:sldId id="1281" r:id="rId39"/>
    <p:sldId id="1284" r:id="rId40"/>
    <p:sldId id="1283" r:id="rId41"/>
    <p:sldId id="1285" r:id="rId42"/>
    <p:sldId id="1286" r:id="rId43"/>
  </p:sldIdLst>
  <p:sldSz cx="12192000" cy="6858000"/>
  <p:notesSz cx="6858000" cy="9144000"/>
  <p:embeddedFontLst>
    <p:embeddedFont>
      <p:font typeface="Canela Medium" pitchFamily="2" charset="77"/>
      <p:regular r:id="rId46"/>
    </p:embeddedFont>
    <p:embeddedFont>
      <p:font typeface="Clattering" pitchFamily="2" charset="0"/>
      <p:regular r:id="rId47"/>
    </p:embeddedFont>
    <p:embeddedFont>
      <p:font typeface="Neue Haas Unica Pro" panose="020B0504030206020203" pitchFamily="34" charset="77"/>
      <p:regular r:id="rId48"/>
      <p:bold r:id="rId49"/>
      <p:italic r:id="rId50"/>
      <p:boldItalic r:id="rId51"/>
    </p:embeddedFont>
    <p:embeddedFont>
      <p:font typeface="Neue Haas Unica W1G" panose="020B0504030206020203" pitchFamily="34" charset="0"/>
      <p:regular r:id="rId52"/>
      <p:bold r:id="rId53"/>
      <p:italic r:id="rId54"/>
      <p:boldItalic r:id="rId55"/>
    </p:embeddedFont>
    <p:embeddedFont>
      <p:font typeface="Neue Haas Unica W1G Light" panose="020B0404030206020203" pitchFamily="34" charset="0"/>
      <p:regular r:id="rId56"/>
      <p:italic r:id="rId57"/>
    </p:embeddedFont>
    <p:embeddedFont>
      <p:font typeface="Neue Haas Unica W1G Medium" panose="020B0504030206020203" pitchFamily="34" charset="0"/>
      <p:regular r:id="rId58"/>
      <p:italic r:id="rId5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D9D9D9"/>
    <a:srgbClr val="9CFFF8"/>
    <a:srgbClr val="F4CF67"/>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392D4-4C3D-6C4D-9608-33C1E9C4FB2C}" v="26" dt="2025-06-10T13:15:33.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1" autoAdjust="0"/>
    <p:restoredTop sz="92805" autoAdjust="0"/>
  </p:normalViewPr>
  <p:slideViewPr>
    <p:cSldViewPr snapToGrid="0" snapToObjects="1">
      <p:cViewPr>
        <p:scale>
          <a:sx n="93" d="100"/>
          <a:sy n="93" d="100"/>
        </p:scale>
        <p:origin x="2728" y="1064"/>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2 564 327</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2564327</c:v>
                </c:pt>
                <c:pt idx="1">
                  <c:v>1704707</c:v>
                </c:pt>
                <c:pt idx="2">
                  <c:v>564481</c:v>
                </c:pt>
                <c:pt idx="3">
                  <c:v>159152</c:v>
                </c:pt>
                <c:pt idx="4">
                  <c:v>133162</c:v>
                </c:pt>
                <c:pt idx="5">
                  <c:v>81214</c:v>
                </c:pt>
                <c:pt idx="6">
                  <c:v>95180</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c:v>
                </c:pt>
                <c:pt idx="9">
                  <c:v>2/2025</c:v>
                </c:pt>
                <c:pt idx="10">
                  <c:v>3/2025</c:v>
                </c:pt>
                <c:pt idx="11">
                  <c:v>4/2025</c:v>
                </c:pt>
                <c:pt idx="12">
                  <c:v>5/2025</c:v>
                </c:pt>
              </c:strCache>
            </c:strRef>
          </c:cat>
          <c:val>
            <c:numRef>
              <c:f>Sheet1!$B$2:$B$14</c:f>
              <c:numCache>
                <c:formatCode>#,##0</c:formatCode>
                <c:ptCount val="13"/>
                <c:pt idx="0">
                  <c:v>72583</c:v>
                </c:pt>
                <c:pt idx="1">
                  <c:v>74486</c:v>
                </c:pt>
                <c:pt idx="2">
                  <c:v>75552</c:v>
                </c:pt>
                <c:pt idx="3">
                  <c:v>76813</c:v>
                </c:pt>
                <c:pt idx="4">
                  <c:v>78830</c:v>
                </c:pt>
                <c:pt idx="5">
                  <c:v>81063</c:v>
                </c:pt>
                <c:pt idx="6">
                  <c:v>85212</c:v>
                </c:pt>
                <c:pt idx="7">
                  <c:v>87832</c:v>
                </c:pt>
                <c:pt idx="8">
                  <c:v>114735</c:v>
                </c:pt>
                <c:pt idx="9">
                  <c:v>119330</c:v>
                </c:pt>
                <c:pt idx="10">
                  <c:v>123989</c:v>
                </c:pt>
                <c:pt idx="11">
                  <c:v>129078</c:v>
                </c:pt>
                <c:pt idx="12">
                  <c:v>133162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c:v>
                </c:pt>
                <c:pt idx="9">
                  <c:v>2/2025</c:v>
                </c:pt>
                <c:pt idx="10">
                  <c:v>3/2025</c:v>
                </c:pt>
                <c:pt idx="11">
                  <c:v>4/2025</c:v>
                </c:pt>
                <c:pt idx="12">
                  <c:v>5/2025</c:v>
                </c:pt>
              </c:strCache>
            </c:strRef>
          </c:cat>
          <c:val>
            <c:numRef>
              <c:f>Sheet1!$B$2:$B$14</c:f>
              <c:numCache>
                <c:formatCode>General</c:formatCode>
                <c:ptCount val="13"/>
                <c:pt idx="8" formatCode="#,##0">
                  <c:v>91623</c:v>
                </c:pt>
                <c:pt idx="9" formatCode="#,##0">
                  <c:v>92291</c:v>
                </c:pt>
                <c:pt idx="10" formatCode="#,##0">
                  <c:v>93460</c:v>
                </c:pt>
                <c:pt idx="11" formatCode="#,##0">
                  <c:v>94314</c:v>
                </c:pt>
                <c:pt idx="12" formatCode="#,##0">
                  <c:v>95180</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c:v>
                </c:pt>
                <c:pt idx="9">
                  <c:v>2/2025</c:v>
                </c:pt>
                <c:pt idx="10">
                  <c:v>3/2025</c:v>
                </c:pt>
                <c:pt idx="11">
                  <c:v>4/2025</c:v>
                </c:pt>
                <c:pt idx="12">
                  <c:v>5/2025</c:v>
                </c:pt>
              </c:strCache>
            </c:strRef>
          </c:cat>
          <c:val>
            <c:numRef>
              <c:f>Sheet1!$B$2:$B$14</c:f>
              <c:numCache>
                <c:formatCode>General</c:formatCode>
                <c:ptCount val="13"/>
                <c:pt idx="8" formatCode="#,##0">
                  <c:v>78120</c:v>
                </c:pt>
                <c:pt idx="9" formatCode="#,##0">
                  <c:v>78308</c:v>
                </c:pt>
                <c:pt idx="10" formatCode="#,##0">
                  <c:v>78966</c:v>
                </c:pt>
                <c:pt idx="11" formatCode="#,##0">
                  <c:v>79825</c:v>
                </c:pt>
                <c:pt idx="12" formatCode="#,##0">
                  <c:v>81214</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5302223</c:v>
                </c:pt>
                <c:pt idx="1">
                  <c:v>2564327</c:v>
                </c:pt>
                <c:pt idx="2">
                  <c:v>1704707</c:v>
                </c:pt>
                <c:pt idx="3">
                  <c:v>564481</c:v>
                </c:pt>
                <c:pt idx="4">
                  <c:v>159152</c:v>
                </c:pt>
                <c:pt idx="5">
                  <c:v>133162</c:v>
                </c:pt>
                <c:pt idx="6">
                  <c:v>95180</c:v>
                </c:pt>
                <c:pt idx="7">
                  <c:v>81214</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473</c:v>
                </c:pt>
                <c:pt idx="1">
                  <c:v>171</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14 996</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28054.089947089946</c:v>
                </c:pt>
                <c:pt idx="1">
                  <c:v>14996.064327485381</c:v>
                </c:pt>
                <c:pt idx="2">
                  <c:v>12443.116788321167</c:v>
                </c:pt>
                <c:pt idx="3">
                  <c:v>10263.290909090909</c:v>
                </c:pt>
                <c:pt idx="4">
                  <c:v>7008.5263157894733</c:v>
                </c:pt>
                <c:pt idx="5">
                  <c:v>4777.2941176470586</c:v>
                </c:pt>
                <c:pt idx="6">
                  <c:v>3536.7111111111112</c:v>
                </c:pt>
                <c:pt idx="7">
                  <c:v>3282.0689655172414</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6464"/>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6464"/>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 *</c:v>
                </c:pt>
                <c:pt idx="9">
                  <c:v>2/2025</c:v>
                </c:pt>
                <c:pt idx="10">
                  <c:v>3/2025</c:v>
                </c:pt>
                <c:pt idx="11">
                  <c:v>4/2025</c:v>
                </c:pt>
                <c:pt idx="12">
                  <c:v>5/2025</c:v>
                </c:pt>
              </c:strCache>
            </c:strRef>
          </c:cat>
          <c:val>
            <c:numRef>
              <c:f>Sheet1!$B$2:$B$14</c:f>
              <c:numCache>
                <c:formatCode>#,##0</c:formatCode>
                <c:ptCount val="13"/>
                <c:pt idx="0">
                  <c:v>4923969</c:v>
                </c:pt>
                <c:pt idx="1">
                  <c:v>4936026</c:v>
                </c:pt>
                <c:pt idx="2">
                  <c:v>4944545</c:v>
                </c:pt>
                <c:pt idx="3">
                  <c:v>4950452</c:v>
                </c:pt>
                <c:pt idx="4">
                  <c:v>4952803</c:v>
                </c:pt>
                <c:pt idx="5">
                  <c:v>4959140</c:v>
                </c:pt>
                <c:pt idx="6">
                  <c:v>4945357</c:v>
                </c:pt>
                <c:pt idx="7">
                  <c:v>4955738</c:v>
                </c:pt>
                <c:pt idx="8">
                  <c:v>5187490</c:v>
                </c:pt>
                <c:pt idx="9">
                  <c:v>5203995</c:v>
                </c:pt>
                <c:pt idx="10">
                  <c:v>5237544</c:v>
                </c:pt>
                <c:pt idx="11">
                  <c:v>5274972</c:v>
                </c:pt>
                <c:pt idx="12">
                  <c:v>5302223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5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0E2649"/>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0E2649"/>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 *</c:v>
                </c:pt>
                <c:pt idx="9">
                  <c:v>2/2025</c:v>
                </c:pt>
                <c:pt idx="10">
                  <c:v>3/2025</c:v>
                </c:pt>
                <c:pt idx="11">
                  <c:v>4/2025</c:v>
                </c:pt>
                <c:pt idx="12">
                  <c:v>5/2025</c:v>
                </c:pt>
              </c:strCache>
            </c:strRef>
          </c:cat>
          <c:val>
            <c:numRef>
              <c:f>Sheet1!$B$2:$B$14</c:f>
              <c:numCache>
                <c:formatCode>#,##0</c:formatCode>
                <c:ptCount val="13"/>
                <c:pt idx="0">
                  <c:v>2246384</c:v>
                </c:pt>
                <c:pt idx="1">
                  <c:v>2248330</c:v>
                </c:pt>
                <c:pt idx="2">
                  <c:v>2250452</c:v>
                </c:pt>
                <c:pt idx="3">
                  <c:v>2252180</c:v>
                </c:pt>
                <c:pt idx="4">
                  <c:v>2253623</c:v>
                </c:pt>
                <c:pt idx="5">
                  <c:v>2247970</c:v>
                </c:pt>
                <c:pt idx="6">
                  <c:v>2244610</c:v>
                </c:pt>
                <c:pt idx="7">
                  <c:v>2245382</c:v>
                </c:pt>
                <c:pt idx="8">
                  <c:v>2498449</c:v>
                </c:pt>
                <c:pt idx="9">
                  <c:v>2504302</c:v>
                </c:pt>
                <c:pt idx="10">
                  <c:v>2525040</c:v>
                </c:pt>
                <c:pt idx="11">
                  <c:v>2548278</c:v>
                </c:pt>
                <c:pt idx="12">
                  <c:v>2564327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c:v>
                </c:pt>
                <c:pt idx="9">
                  <c:v>2/2025</c:v>
                </c:pt>
                <c:pt idx="10">
                  <c:v>3/2025</c:v>
                </c:pt>
                <c:pt idx="11">
                  <c:v>4/2025</c:v>
                </c:pt>
                <c:pt idx="12">
                  <c:v>5/2025</c:v>
                </c:pt>
              </c:strCache>
            </c:strRef>
          </c:cat>
          <c:val>
            <c:numRef>
              <c:f>Sheet1!$B$2:$B$14</c:f>
              <c:numCache>
                <c:formatCode>#,##0</c:formatCode>
                <c:ptCount val="13"/>
                <c:pt idx="0">
                  <c:v>1675249</c:v>
                </c:pt>
                <c:pt idx="1">
                  <c:v>1680902</c:v>
                </c:pt>
                <c:pt idx="2">
                  <c:v>1684013</c:v>
                </c:pt>
                <c:pt idx="3">
                  <c:v>1685749</c:v>
                </c:pt>
                <c:pt idx="4">
                  <c:v>1682314</c:v>
                </c:pt>
                <c:pt idx="5">
                  <c:v>1691731</c:v>
                </c:pt>
                <c:pt idx="6">
                  <c:v>1687340</c:v>
                </c:pt>
                <c:pt idx="7">
                  <c:v>1695852</c:v>
                </c:pt>
                <c:pt idx="8">
                  <c:v>1676728</c:v>
                </c:pt>
                <c:pt idx="9">
                  <c:v>1683007</c:v>
                </c:pt>
                <c:pt idx="10">
                  <c:v>1690022</c:v>
                </c:pt>
                <c:pt idx="11">
                  <c:v>1697910</c:v>
                </c:pt>
                <c:pt idx="12">
                  <c:v>1704707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c:v>
                </c:pt>
                <c:pt idx="9">
                  <c:v>2/2025</c:v>
                </c:pt>
                <c:pt idx="10">
                  <c:v>3/2025</c:v>
                </c:pt>
                <c:pt idx="11">
                  <c:v>4/2025</c:v>
                </c:pt>
                <c:pt idx="12">
                  <c:v>4/2025</c:v>
                </c:pt>
              </c:strCache>
            </c:strRef>
          </c:cat>
          <c:val>
            <c:numRef>
              <c:f>Sheet1!$B$2:$B$14</c:f>
              <c:numCache>
                <c:formatCode>#,##0</c:formatCode>
                <c:ptCount val="13"/>
                <c:pt idx="0">
                  <c:v>642043</c:v>
                </c:pt>
                <c:pt idx="1">
                  <c:v>642077</c:v>
                </c:pt>
                <c:pt idx="2">
                  <c:v>641970</c:v>
                </c:pt>
                <c:pt idx="3">
                  <c:v>641397</c:v>
                </c:pt>
                <c:pt idx="4">
                  <c:v>641737</c:v>
                </c:pt>
                <c:pt idx="5">
                  <c:v>640414</c:v>
                </c:pt>
                <c:pt idx="6">
                  <c:v>631038</c:v>
                </c:pt>
                <c:pt idx="7">
                  <c:v>628332</c:v>
                </c:pt>
                <c:pt idx="8">
                  <c:v>571877</c:v>
                </c:pt>
                <c:pt idx="9">
                  <c:v>569925</c:v>
                </c:pt>
                <c:pt idx="10">
                  <c:v>568190</c:v>
                </c:pt>
                <c:pt idx="11">
                  <c:v>567073</c:v>
                </c:pt>
                <c:pt idx="12">
                  <c:v>564481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5/2024</c:v>
                </c:pt>
                <c:pt idx="1">
                  <c:v>6/2024</c:v>
                </c:pt>
                <c:pt idx="2">
                  <c:v>7/2024</c:v>
                </c:pt>
                <c:pt idx="3">
                  <c:v>8/2024</c:v>
                </c:pt>
                <c:pt idx="4">
                  <c:v>9/2024</c:v>
                </c:pt>
                <c:pt idx="5">
                  <c:v>10/2024</c:v>
                </c:pt>
                <c:pt idx="6">
                  <c:v>11/2024</c:v>
                </c:pt>
                <c:pt idx="7">
                  <c:v>12/2024</c:v>
                </c:pt>
                <c:pt idx="8">
                  <c:v>1/2025</c:v>
                </c:pt>
                <c:pt idx="9">
                  <c:v>2/2025</c:v>
                </c:pt>
                <c:pt idx="10">
                  <c:v>3/2025</c:v>
                </c:pt>
                <c:pt idx="11">
                  <c:v>4/2025</c:v>
                </c:pt>
                <c:pt idx="12">
                  <c:v>5/2025</c:v>
                </c:pt>
              </c:strCache>
            </c:strRef>
          </c:cat>
          <c:val>
            <c:numRef>
              <c:f>Sheet1!$B$2:$B$14</c:f>
              <c:numCache>
                <c:formatCode>#,##0</c:formatCode>
                <c:ptCount val="13"/>
                <c:pt idx="0">
                  <c:v>185907</c:v>
                </c:pt>
                <c:pt idx="1">
                  <c:v>187336</c:v>
                </c:pt>
                <c:pt idx="2">
                  <c:v>188630</c:v>
                </c:pt>
                <c:pt idx="3">
                  <c:v>189177</c:v>
                </c:pt>
                <c:pt idx="4">
                  <c:v>189987</c:v>
                </c:pt>
                <c:pt idx="5">
                  <c:v>190618</c:v>
                </c:pt>
                <c:pt idx="6">
                  <c:v>191586</c:v>
                </c:pt>
                <c:pt idx="7">
                  <c:v>192369</c:v>
                </c:pt>
                <c:pt idx="8">
                  <c:v>155958</c:v>
                </c:pt>
                <c:pt idx="9">
                  <c:v>156832</c:v>
                </c:pt>
                <c:pt idx="10">
                  <c:v>157877</c:v>
                </c:pt>
                <c:pt idx="11">
                  <c:v>158494</c:v>
                </c:pt>
                <c:pt idx="12">
                  <c:v>159152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5 302 223</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10.6.2025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10.6.2025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2.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vuoden-paras-lifestylejuttu-vie-lukijan-nojatuolimatkalle-tarunhohtoiseen-villiin-lanteen/"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aikakausmedia.fi/ajankohtaista/ajankohtaista-aikakausmedioista/2025/syvenna-osaamistasi-aikakausmediamainonnasta-webinaarissa-18-6-kuulet-mita-hyotya-maksuttomasta-mediaguru-koulutuksesta-on-aikkareille/" TargetMode="Externa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40-pienta-testaajaa-16-suksiparia-metodi-viininmaistelusta-ja-satoja-tyotunteja-nain-syntyi-vuoden-paras-aikakausmediajuttu/"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6.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Toukokuu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68560147"/>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5/2024 – 5/2025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5/2024 – 5/2025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80859723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68835005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5/2024 – 5/2025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5/2024 – 5/2025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318436411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5/2024 – 5/2025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93602275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953026086"/>
              </p:ext>
            </p:extLst>
          </p:nvPr>
        </p:nvGraphicFramePr>
        <p:xfrm>
          <a:off x="1158466" y="1410790"/>
          <a:ext cx="4785132" cy="455438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279 207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269 315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246 112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219 374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217 270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196 182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162 270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158 175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4294">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131 183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829869868"/>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103 620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96 617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96 013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89 285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82 987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78 654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77 548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73 034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70 294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68 866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08077943"/>
              </p:ext>
            </p:extLst>
          </p:nvPr>
        </p:nvGraphicFramePr>
        <p:xfrm>
          <a:off x="1158466" y="1410789"/>
          <a:ext cx="4785132" cy="45413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7462">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7462">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7462">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7462">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1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314958259"/>
              </p:ext>
            </p:extLst>
          </p:nvPr>
        </p:nvGraphicFramePr>
        <p:xfrm>
          <a:off x="6344421" y="1410790"/>
          <a:ext cx="4785132" cy="45413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2849">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849">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6280783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125 018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89 834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68 087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64 038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57 937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53 629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47 034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43 565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74230874"/>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43 294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43 218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42 866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42 188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36 620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35 573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34 495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32 958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31 270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30 037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95798664"/>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183 420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139 128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49 296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17 891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13 082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12 409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11 427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10 431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8 990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8 886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39416631"/>
              </p:ext>
            </p:extLst>
          </p:nvPr>
        </p:nvGraphicFramePr>
        <p:xfrm>
          <a:off x="6344421" y="1410790"/>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7 963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7 220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6 084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5 687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4 031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3 629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standing outside a bus stop holding a book&#10;&#10;AI-generated content may be incorrect.">
            <a:extLst>
              <a:ext uri="{FF2B5EF4-FFF2-40B4-BE49-F238E27FC236}">
                <a16:creationId xmlns:a16="http://schemas.microsoft.com/office/drawing/2014/main" id="{0CE24018-6ED0-E486-79B7-AAC768FFC54A}"/>
              </a:ext>
            </a:extLst>
          </p:cNvPr>
          <p:cNvPicPr>
            <a:picLocks noGrp="1" noChangeAspect="1"/>
          </p:cNvPicPr>
          <p:nvPr>
            <p:ph type="pic" idx="1"/>
          </p:nvPr>
        </p:nvPicPr>
        <p:blipFill>
          <a:blip r:embed="rId3"/>
          <a:srcRect l="7500" t="1249" b="8750"/>
          <a:stretch/>
        </p:blipFill>
        <p:spPr>
          <a:xfrm>
            <a:off x="6553202" y="0"/>
            <a:ext cx="5638798" cy="6858000"/>
          </a:xfr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825500"/>
            <a:ext cx="4799012" cy="1231900"/>
          </a:xfrm>
        </p:spPr>
        <p:txBody>
          <a:bodyPr>
            <a:noAutofit/>
          </a:bodyPr>
          <a:lstStyle/>
          <a:p>
            <a:r>
              <a:rPr lang="fi-FI" sz="3200" dirty="0"/>
              <a:t>Seiska nousi </a:t>
            </a:r>
            <a:r>
              <a:rPr lang="fi-FI" sz="3200" dirty="0" err="1"/>
              <a:t>Tiktokin</a:t>
            </a:r>
            <a:r>
              <a:rPr lang="fi-FI" sz="3200" dirty="0"/>
              <a:t> suurimmaksi toukokuussa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403097"/>
            <a:ext cx="5350566" cy="3451603"/>
          </a:xfrm>
        </p:spPr>
        <p:txBody>
          <a:bodyPr anchor="ctr">
            <a:noAutofit/>
          </a:bodyPr>
          <a:lstStyle/>
          <a:p>
            <a:pPr fontAlgn="b"/>
            <a:r>
              <a:rPr lang="fi-FI" sz="1400" dirty="0" err="1"/>
              <a:t>Aikakausmedioilla</a:t>
            </a:r>
            <a:r>
              <a:rPr lang="fi-FI" sz="1400" dirty="0"/>
              <a:t> oli toukokuussa yhteensä 5 302 223 seuraajaa.</a:t>
            </a:r>
          </a:p>
          <a:p>
            <a:pPr fontAlgn="b"/>
            <a:r>
              <a:rPr lang="fi-FI" sz="1400" dirty="0"/>
              <a:t>Uusia seuraajia saatiin 27 251. </a:t>
            </a:r>
          </a:p>
          <a:p>
            <a:pPr fontAlgn="b"/>
            <a:r>
              <a:rPr lang="fi-FI" sz="1400" dirty="0"/>
              <a:t>Yleisö kasvoi kaikissa kanavissa lukuun ottamatta X:ää, jossa seuraajamäärä pieneni yli kahdella tuhannella. X:n seuraajamäärä laski kahdeksatta kuukautta peräkkäin.</a:t>
            </a:r>
          </a:p>
          <a:p>
            <a:pPr fontAlgn="b"/>
            <a:r>
              <a:rPr lang="fi-FI" sz="1400" dirty="0"/>
              <a:t>Eniten yleisöään kasvattivat Seiska (+3 159), Kotona (+1 672) ja Kotiliesi (+1 462).</a:t>
            </a:r>
          </a:p>
          <a:p>
            <a:pPr fontAlgn="b"/>
            <a:r>
              <a:rPr lang="fi-FI" sz="1400" dirty="0"/>
              <a:t>Seiska nousi </a:t>
            </a:r>
            <a:r>
              <a:rPr lang="fi-FI" sz="1400" dirty="0" err="1"/>
              <a:t>Tiktokin</a:t>
            </a:r>
            <a:r>
              <a:rPr lang="fi-FI" sz="1400" dirty="0"/>
              <a:t> suurimmaksi 27 400 seuraajallaan.</a:t>
            </a:r>
          </a:p>
          <a:p>
            <a:pPr fontAlgn="b"/>
            <a:r>
              <a:rPr lang="fi-FI" sz="1400" dirty="0"/>
              <a:t>Facebookissa Kotona nousi Seiskan ja Suomen Luonnon rinnalle kolmanneksi suurimmaksi.</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6124333"/>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8 750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5 040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4 870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4 770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339172610"/>
              </p:ext>
            </p:extLst>
          </p:nvPr>
        </p:nvGraphicFramePr>
        <p:xfrm>
          <a:off x="6298100" y="1410790"/>
          <a:ext cx="4785132" cy="457410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8460">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27 400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6114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61148">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6 789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846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5 075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29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4 458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3 639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toukokuu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151330322"/>
              </p:ext>
            </p:extLst>
          </p:nvPr>
        </p:nvGraphicFramePr>
        <p:xfrm>
          <a:off x="6326262" y="1410788"/>
          <a:ext cx="4785132" cy="455792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450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15 918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11 090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7 680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6 919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28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6 812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28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3 723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3 431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3803590041"/>
              </p:ext>
            </p:extLst>
          </p:nvPr>
        </p:nvGraphicFramePr>
        <p:xfrm>
          <a:off x="1205400" y="1410791"/>
          <a:ext cx="4785132" cy="45579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845">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34 489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17 266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15 377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7 432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724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4 353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724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1 699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1 476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7588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1 356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1 292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70176504"/>
              </p:ext>
            </p:extLst>
          </p:nvPr>
        </p:nvGraphicFramePr>
        <p:xfrm>
          <a:off x="1815289" y="1410789"/>
          <a:ext cx="4134751" cy="45182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+ 3 159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+ 1 672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+ 1 462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+ 1 316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+ 1 229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+ 1 206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682449548"/>
              </p:ext>
            </p:extLst>
          </p:nvPr>
        </p:nvGraphicFramePr>
        <p:xfrm>
          <a:off x="6343745" y="1410789"/>
          <a:ext cx="4134751" cy="454191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04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Tee Itse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Lapsen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toukokuu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0008932"/>
              </p:ext>
            </p:extLst>
          </p:nvPr>
        </p:nvGraphicFramePr>
        <p:xfrm>
          <a:off x="3194541" y="1410788"/>
          <a:ext cx="4785132" cy="389781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04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5584786"/>
                  </a:ext>
                </a:extLst>
              </a:tr>
              <a:tr h="308137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Kotiliesi, Kotivinkki, Kotona, Maailman Kuvalehti, Meidän Mökki, Seura, Suomen Kuvalehti, Tee Itse, Tekniikka&amp;Talous, Tieteen Kuvalehti, Trendi, 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697612618"/>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Sauna-lehti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3 / toukokuu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18511711"/>
              </p:ext>
            </p:extLst>
          </p:nvPr>
        </p:nvGraphicFramePr>
        <p:xfrm>
          <a:off x="3703434" y="1410787"/>
          <a:ext cx="4785132" cy="157251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2.</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toukokuu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1656046971"/>
              </p:ext>
            </p:extLst>
          </p:nvPr>
        </p:nvGraphicFramePr>
        <p:xfrm>
          <a:off x="3703434" y="1410786"/>
          <a:ext cx="4785132" cy="4258493"/>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8532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55193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p>
                      <a:pPr algn="l" fontAlgn="b"/>
                      <a:r>
                        <a:rPr lang="fi-FI" sz="1500" b="0" i="0" u="none" strike="noStrike" dirty="0">
                          <a:solidFill>
                            <a:srgbClr val="0E2649"/>
                          </a:solidFill>
                          <a:effectLst/>
                          <a:latin typeface="Neue Haas Unica W1G" panose="020B0504030206020203" pitchFamily="34" charset="0"/>
                        </a:rPr>
                        <a:t>Siivet</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257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Metsälehti</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257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Luonto</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25725">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Tekniikan Maailma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1092606">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6.–9.</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Juoksija</a:t>
                      </a:r>
                    </a:p>
                    <a:p>
                      <a:pPr algn="l" fontAlgn="b"/>
                      <a:r>
                        <a:rPr lang="fi-FI" sz="1500" b="0" i="0" u="none" strike="noStrike" dirty="0">
                          <a:solidFill>
                            <a:srgbClr val="0E2649"/>
                          </a:solidFill>
                          <a:effectLst/>
                          <a:latin typeface="Neue Haas Unica W1G" panose="020B0504030206020203" pitchFamily="34" charset="0"/>
                        </a:rPr>
                        <a:t>TAITO</a:t>
                      </a:r>
                    </a:p>
                    <a:p>
                      <a:pPr algn="l" fontAlgn="b"/>
                      <a:r>
                        <a:rPr lang="fi-FI" sz="1500" b="0" i="0" u="none" strike="noStrike" dirty="0">
                          <a:solidFill>
                            <a:srgbClr val="0E2649"/>
                          </a:solidFill>
                          <a:effectLst/>
                          <a:latin typeface="Neue Haas Unica W1G" panose="020B0504030206020203" pitchFamily="34" charset="0"/>
                        </a:rPr>
                        <a:t>Taloustaito</a:t>
                      </a:r>
                    </a:p>
                    <a:p>
                      <a:pPr algn="l" fontAlgn="b"/>
                      <a:r>
                        <a:rPr lang="fi-FI" sz="1500" b="0" i="0" u="none" strike="noStrike" dirty="0">
                          <a:solidFill>
                            <a:srgbClr val="0E2649"/>
                          </a:solidFill>
                          <a:effectLst/>
                          <a:latin typeface="Neue Haas Unica W1G" panose="020B0504030206020203" pitchFamily="34" charset="0"/>
                        </a:rPr>
                        <a:t>Yhteishyvä</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851451">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10.–12.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Eeva</a:t>
                      </a:r>
                    </a:p>
                    <a:p>
                      <a:pPr algn="l" fontAlgn="b"/>
                      <a:r>
                        <a:rPr lang="fi-FI" sz="1500" b="0" i="0" u="none" strike="noStrike" dirty="0">
                          <a:solidFill>
                            <a:srgbClr val="0E2649"/>
                          </a:solidFill>
                          <a:effectLst/>
                          <a:latin typeface="Neue Haas Unica W1G" panose="020B0504030206020203" pitchFamily="34" charset="0"/>
                        </a:rPr>
                        <a:t>Kotona</a:t>
                      </a:r>
                    </a:p>
                    <a:p>
                      <a:pPr algn="l" fontAlgn="b"/>
                      <a:r>
                        <a:rPr lang="fi-FI" sz="1500" b="0" i="0" u="none" strike="noStrike" dirty="0">
                          <a:solidFill>
                            <a:srgbClr val="0E2649"/>
                          </a:solidFill>
                          <a:effectLst/>
                          <a:latin typeface="Neue Haas Unica W1G" panose="020B0504030206020203" pitchFamily="34" charset="0"/>
                        </a:rPr>
                        <a:t>Venemestari</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08355268"/>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toukokuu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2186476890"/>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toukokuu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29729393"/>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256586977"/>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toukokuu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+ 2,7</a:t>
            </a:r>
          </a:p>
          <a:p>
            <a:pPr>
              <a:lnSpc>
                <a:spcPct val="100000"/>
              </a:lnSpc>
            </a:pPr>
            <a:r>
              <a:rPr lang="fi-FI" sz="1800" dirty="0">
                <a:solidFill>
                  <a:schemeClr val="bg2"/>
                </a:solidFill>
                <a:latin typeface="Neue Haas Unica W1G" panose="020B0504030206020203" pitchFamily="34" charset="0"/>
              </a:rPr>
              <a:t>Instagram	– 1,9</a:t>
            </a:r>
          </a:p>
          <a:p>
            <a:pPr>
              <a:lnSpc>
                <a:spcPct val="100000"/>
              </a:lnSpc>
            </a:pPr>
            <a:r>
              <a:rPr lang="fi-FI" sz="1800" dirty="0">
                <a:solidFill>
                  <a:schemeClr val="bg2"/>
                </a:solidFill>
                <a:latin typeface="Neue Haas Unica W1G" panose="020B0504030206020203" pitchFamily="34" charset="0"/>
              </a:rPr>
              <a:t>X 		– 2,4</a:t>
            </a:r>
          </a:p>
          <a:p>
            <a:pPr>
              <a:lnSpc>
                <a:spcPct val="100000"/>
              </a:lnSpc>
            </a:pPr>
            <a:r>
              <a:rPr lang="fi-FI" sz="1800" dirty="0">
                <a:solidFill>
                  <a:schemeClr val="bg2"/>
                </a:solidFill>
                <a:latin typeface="Neue Haas Unica W1G" panose="020B0504030206020203" pitchFamily="34" charset="0"/>
              </a:rPr>
              <a:t>YouTube 	– 0,8</a:t>
            </a:r>
          </a:p>
          <a:p>
            <a:pPr>
              <a:lnSpc>
                <a:spcPct val="100000"/>
              </a:lnSpc>
            </a:pPr>
            <a:r>
              <a:rPr lang="fi-FI" sz="1800" dirty="0">
                <a:solidFill>
                  <a:schemeClr val="bg2"/>
                </a:solidFill>
                <a:latin typeface="Neue Haas Unica W1G" panose="020B0504030206020203" pitchFamily="34" charset="0"/>
              </a:rPr>
              <a:t>TikTok 		+ 1,0</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508401559"/>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toukokuu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3437771186"/>
              </p:ext>
            </p:extLst>
          </p:nvPr>
        </p:nvGraphicFramePr>
        <p:xfrm>
          <a:off x="3747090" y="1410787"/>
          <a:ext cx="4785132" cy="26648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50611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50611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Talouselämä</a:t>
                      </a:r>
                    </a:p>
                  </a:txBody>
                  <a:tcPr marL="9525" marR="9525"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+ 188</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50611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Tekniikka&amp;Talous</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+ 144</a:t>
                      </a:r>
                    </a:p>
                  </a:txBody>
                  <a:tcPr marL="9525" marR="9525" marT="9525"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573238">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3.–4.</a:t>
                      </a:r>
                    </a:p>
                  </a:txBody>
                  <a:tcPr marL="12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Metsälehti</a:t>
                      </a:r>
                    </a:p>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+ 91</a:t>
                      </a:r>
                    </a:p>
                  </a:txBody>
                  <a:tcPr marL="9525" marR="9525" marT="9525"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573238">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Kiertotalouden erikoislehti Uusiouutiset</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+ 66</a:t>
                      </a:r>
                    </a:p>
                  </a:txBody>
                  <a:tcPr marL="9525" marR="9525" marT="9525"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toukokuu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toukokuu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Tekniikka&amp;Talous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Tiede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696150"/>
            <a:ext cx="5112325" cy="2101785"/>
          </a:xfrm>
        </p:spPr>
        <p:txBody>
          <a:bodyPr>
            <a:noAutofit/>
          </a:bodyPr>
          <a:lstStyle/>
          <a:p>
            <a:r>
              <a:rPr lang="fi-FI" sz="3000" noProof="0" dirty="0"/>
              <a:t>Vuoden paras </a:t>
            </a:r>
            <a:r>
              <a:rPr lang="fi-FI" sz="3000" noProof="0" dirty="0" err="1"/>
              <a:t>lifestylejuttu</a:t>
            </a:r>
            <a:r>
              <a:rPr lang="fi-FI" sz="3000" noProof="0" dirty="0"/>
              <a:t> </a:t>
            </a:r>
            <a:br>
              <a:rPr lang="fi-FI" sz="3000" noProof="0" dirty="0"/>
            </a:br>
            <a:r>
              <a:rPr lang="fi-FI" sz="3000" noProof="0" dirty="0"/>
              <a:t>vie lukijan nojatuolimatkalle tarunhohtoiseen villiin länteen</a:t>
            </a: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863291"/>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600" dirty="0" err="1"/>
              <a:t>Editkilpailun</a:t>
            </a:r>
            <a:r>
              <a:rPr lang="fi-FI" sz="1600" dirty="0"/>
              <a:t> Vuoden </a:t>
            </a:r>
            <a:r>
              <a:rPr lang="fi-FI" sz="1600" dirty="0" err="1"/>
              <a:t>lifestylejuttuna</a:t>
            </a:r>
            <a:r>
              <a:rPr lang="fi-FI" sz="1600" dirty="0"/>
              <a:t> palkittiin Mondon Valloittava Wyoming, joka tarjoaa lukijalle palan aitoa Amerikkaa. </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pic>
        <p:nvPicPr>
          <p:cNvPr id="3" name="Picture Placeholder 2">
            <a:extLst>
              <a:ext uri="{FF2B5EF4-FFF2-40B4-BE49-F238E27FC236}">
                <a16:creationId xmlns:a16="http://schemas.microsoft.com/office/drawing/2014/main" id="{CC9DF94E-D4B5-ADF4-488B-39E6B8D4AAC2}"/>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60699" b="1502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4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429000"/>
            <a:ext cx="4473876" cy="2115226"/>
          </a:xfrm>
        </p:spPr>
        <p:txBody>
          <a:bodyPr anchor="ctr">
            <a:noAutofit/>
          </a:bodyPr>
          <a:lstStyle/>
          <a:p>
            <a:pPr marL="0" indent="0">
              <a:buNone/>
            </a:pPr>
            <a:r>
              <a:rPr lang="fi-FI" noProof="0" dirty="0" err="1"/>
              <a:t>MediaGuru</a:t>
            </a:r>
            <a:r>
              <a:rPr lang="fi-FI" noProof="0" dirty="0"/>
              <a:t> on verkossa suoritettava maksuton koulutus, jolla kasvatetaan mediasuunnittelun ja mainonnan ostamisen osaamista. Napakassa webinaarissa kuulet, mitä hyötyä koulutuksesta on </a:t>
            </a:r>
            <a:r>
              <a:rPr lang="fi-FI" noProof="0" dirty="0" err="1"/>
              <a:t>aikkareiden</a:t>
            </a:r>
            <a:r>
              <a:rPr lang="fi-FI" noProof="0" dirty="0"/>
              <a:t> mediamyynnissä työskenteleville.</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Lue lisää</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476383"/>
            <a:ext cx="5099196" cy="1635117"/>
          </a:xfrm>
        </p:spPr>
        <p:txBody>
          <a:bodyPr>
            <a:noAutofit/>
          </a:bodyPr>
          <a:lstStyle/>
          <a:p>
            <a:r>
              <a:rPr lang="fi-FI" noProof="0" dirty="0"/>
              <a:t>Syvennä osaamistasi </a:t>
            </a:r>
            <a:r>
              <a:rPr lang="fi-FI" noProof="0" dirty="0" err="1"/>
              <a:t>aikakausmediamainonnasta</a:t>
            </a:r>
            <a:r>
              <a:rPr lang="fi-FI" noProof="0" dirty="0"/>
              <a:t> – maksuton webinaari 18. kesäkuuta</a:t>
            </a:r>
          </a:p>
        </p:txBody>
      </p:sp>
      <p:sp>
        <p:nvSpPr>
          <p:cNvPr id="6" name="TextBox 5">
            <a:extLst>
              <a:ext uri="{FF2B5EF4-FFF2-40B4-BE49-F238E27FC236}">
                <a16:creationId xmlns:a16="http://schemas.microsoft.com/office/drawing/2014/main" id="{B935078D-6BC8-E776-2741-9C4A52ADFD77}"/>
              </a:ext>
            </a:extLst>
          </p:cNvPr>
          <p:cNvSpPr txBox="1"/>
          <p:nvPr/>
        </p:nvSpPr>
        <p:spPr>
          <a:xfrm rot="5400000">
            <a:off x="11223751" y="5912615"/>
            <a:ext cx="16445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Anniina Nissinen</a:t>
            </a:r>
            <a:endParaRPr lang="fi-FI" sz="1000" b="0" i="0" dirty="0">
              <a:solidFill>
                <a:schemeClr val="bg1"/>
              </a:solidFill>
              <a:latin typeface="Neue Haas Unica W1G Light" panose="020B0404030206020203" pitchFamily="34" charset="0"/>
            </a:endParaRPr>
          </a:p>
        </p:txBody>
      </p:sp>
      <p:pic>
        <p:nvPicPr>
          <p:cNvPr id="2050" name="Picture 2">
            <a:extLst>
              <a:ext uri="{FF2B5EF4-FFF2-40B4-BE49-F238E27FC236}">
                <a16:creationId xmlns:a16="http://schemas.microsoft.com/office/drawing/2014/main" id="{FDF1AEB9-73FF-1DEA-B32B-C36C874BC5F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42604" r="111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436914"/>
            <a:ext cx="5112325" cy="1992086"/>
          </a:xfrm>
        </p:spPr>
        <p:txBody>
          <a:bodyPr>
            <a:noAutofit/>
          </a:bodyPr>
          <a:lstStyle/>
          <a:p>
            <a:r>
              <a:rPr lang="fi-FI" sz="3000" noProof="0" dirty="0">
                <a:solidFill>
                  <a:schemeClr val="accent1"/>
                </a:solidFill>
              </a:rPr>
              <a:t>40 pientä testaajaa, 16 suksiparia, metodi viininmaistelusta ja satoja työtunteja – näin syntyi vuoden paras aikakausmediajuttu</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779622"/>
            <a:ext cx="4797425" cy="2164319"/>
          </a:xfrm>
        </p:spPr>
        <p:txBody>
          <a:bodyPr anchor="ctr">
            <a:noAutofit/>
          </a:bodyPr>
          <a:lstStyle/>
          <a:p>
            <a:pPr marL="0" indent="0">
              <a:buNone/>
            </a:pPr>
            <a:r>
              <a:rPr lang="fi-FI" sz="1600" dirty="0"/>
              <a:t>Editkilpailussa palkittiin Vuoden </a:t>
            </a:r>
            <a:r>
              <a:rPr lang="fi-FI" sz="1600" dirty="0" err="1"/>
              <a:t>aikakausmediajuttuna</a:t>
            </a:r>
            <a:r>
              <a:rPr lang="fi-FI" sz="1600" dirty="0"/>
              <a:t> Tekniikan Maailman riemastuttavan raikas ja aiheeltaan tärkeä Lapset testasivat lasten sukset. Lasten värikkäät ilmaisut ja havainnot kuten "maailman huonointa huonompi" tai "satatuhatta" käännettiin vertailussa pisteiksi 1–5.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solidFill>
                <a:latin typeface="Neue Haas Unica W1G Light" panose="020B0404030206020203" pitchFamily="34" charset="0"/>
              </a:rPr>
              <a:t>Kuva: Anniina Nissinen</a:t>
            </a:r>
            <a:endParaRPr lang="fi-FI" sz="1000" b="0" i="0" dirty="0">
              <a:solidFill>
                <a:schemeClr val="accent6"/>
              </a:solidFill>
              <a:latin typeface="Neue Haas Unica W1G Light" panose="020B0404030206020203" pitchFamily="34" charset="0"/>
            </a:endParaRPr>
          </a:p>
        </p:txBody>
      </p:sp>
      <p:pic>
        <p:nvPicPr>
          <p:cNvPr id="2050" name="Picture 2">
            <a:extLst>
              <a:ext uri="{FF2B5EF4-FFF2-40B4-BE49-F238E27FC236}">
                <a16:creationId xmlns:a16="http://schemas.microsoft.com/office/drawing/2014/main" id="{A81B6018-E909-CF39-FECE-72E501E44DBC}"/>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50000" r="375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4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toukokuu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toukokuussa</a:t>
            </a:r>
          </a:p>
          <a:p>
            <a:br>
              <a:rPr lang="fi-FI" sz="1000" dirty="0">
                <a:solidFill>
                  <a:schemeClr val="bg2"/>
                </a:solidFill>
              </a:rPr>
            </a:br>
            <a:r>
              <a:rPr lang="fi-FI" dirty="0">
                <a:solidFill>
                  <a:schemeClr val="bg2"/>
                </a:solidFill>
                <a:latin typeface="Neue Haas Unica W1G" panose="020B0504030206020203" pitchFamily="34" charset="0"/>
              </a:rPr>
              <a:t>Kaikki kanavat	+ 27 251</a:t>
            </a:r>
          </a:p>
          <a:p>
            <a:r>
              <a:rPr lang="fi-FI" dirty="0">
                <a:solidFill>
                  <a:schemeClr val="bg2"/>
                </a:solidFill>
                <a:latin typeface="Neue Haas Unica W1G" panose="020B0504030206020203" pitchFamily="34" charset="0"/>
              </a:rPr>
              <a:t>Facebook  	+ 16 049</a:t>
            </a:r>
          </a:p>
          <a:p>
            <a:r>
              <a:rPr lang="fi-FI" dirty="0">
                <a:solidFill>
                  <a:schemeClr val="bg2"/>
                </a:solidFill>
                <a:latin typeface="Neue Haas Unica W1G" panose="020B0504030206020203" pitchFamily="34" charset="0"/>
              </a:rPr>
              <a:t>Instagram  	+ 6 797</a:t>
            </a:r>
          </a:p>
          <a:p>
            <a:r>
              <a:rPr lang="fi-FI" dirty="0">
                <a:solidFill>
                  <a:schemeClr val="bg2"/>
                </a:solidFill>
                <a:latin typeface="Neue Haas Unica W1G" panose="020B0504030206020203" pitchFamily="34" charset="0"/>
              </a:rPr>
              <a:t>X  		– 2 592</a:t>
            </a:r>
          </a:p>
          <a:p>
            <a:r>
              <a:rPr lang="fi-FI" dirty="0">
                <a:solidFill>
                  <a:schemeClr val="bg2"/>
                </a:solidFill>
                <a:latin typeface="Neue Haas Unica W1G" panose="020B0504030206020203" pitchFamily="34" charset="0"/>
              </a:rPr>
              <a:t>YouTube		+ 658</a:t>
            </a:r>
          </a:p>
          <a:p>
            <a:r>
              <a:rPr lang="fi-FI" dirty="0">
                <a:solidFill>
                  <a:schemeClr val="bg2"/>
                </a:solidFill>
                <a:latin typeface="Neue Haas Unica W1G" panose="020B0504030206020203" pitchFamily="34" charset="0"/>
              </a:rPr>
              <a:t>TikTok  		+ 4 084</a:t>
            </a:r>
          </a:p>
          <a:p>
            <a:r>
              <a:rPr lang="fi-FI" dirty="0">
                <a:solidFill>
                  <a:schemeClr val="bg2"/>
                </a:solidFill>
                <a:latin typeface="Neue Haas Unica W1G" panose="020B0504030206020203" pitchFamily="34" charset="0"/>
              </a:rPr>
              <a:t>LinkedIn  		+ 866</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+ 1 389</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63121499"/>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toukokuu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175169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toukokuu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28 054</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111081788"/>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310790440"/>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5/2024 – 5/2025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31199188"/>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5/2024 – 5/2025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1354748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5/2024 – 5/2025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http://purl.org/dc/terms/"/>
    <ds:schemaRef ds:uri="http://schemas.microsoft.com/office/2006/metadata/properties"/>
    <ds:schemaRef ds:uri="b8458977-e6f2-40e9-9621-96f4298c6bbe"/>
    <ds:schemaRef ds:uri="http://www.w3.org/XML/1998/namespace"/>
    <ds:schemaRef ds:uri="http://purl.org/dc/dcmityp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16832</TotalTime>
  <Words>2722</Words>
  <Application>Microsoft Macintosh PowerPoint</Application>
  <PresentationFormat>Widescreen</PresentationFormat>
  <Paragraphs>813</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Canela Medium</vt:lpstr>
      <vt:lpstr>Neue Haas Unica W1G Medium</vt:lpstr>
      <vt:lpstr>Arial</vt:lpstr>
      <vt:lpstr>Neue Haas Unica Pro</vt:lpstr>
      <vt:lpstr>Neue Haas Unica W1G Light</vt:lpstr>
      <vt:lpstr>Neue Haas Unica W1G</vt:lpstr>
      <vt:lpstr>Clattering</vt:lpstr>
      <vt:lpstr>Office Theme</vt:lpstr>
      <vt:lpstr>PowerPoint Presentation</vt:lpstr>
      <vt:lpstr>Seiska nousi Tiktokin suurimmaksi toukokuussa</vt:lpstr>
      <vt:lpstr>Aikakausmedioiden someyleisö / toukokuu 2025</vt:lpstr>
      <vt:lpstr>Aikakausmedioiden seuraajamäärä / toukokuu 2025</vt:lpstr>
      <vt:lpstr>Aikakausmedioiden sometilien määrä / toukokuu 2025</vt:lpstr>
      <vt:lpstr>Yleisön keskimääräinen koko /  toukokuu 2025</vt:lpstr>
      <vt:lpstr>Yleisömäärä kaikissa somekanavissa  5/2024 – 5/2025</vt:lpstr>
      <vt:lpstr>Yleisömäärä Facebookissa  5/2024 – 5/2025</vt:lpstr>
      <vt:lpstr>Yleisömäärä Instagramissa  5/2024 – 5/2025</vt:lpstr>
      <vt:lpstr>Yleisömäärä X:ssä  5/2024 – 5/2025</vt:lpstr>
      <vt:lpstr>Yleisömäärä YouTubessa  5/2024 – 5/2025</vt:lpstr>
      <vt:lpstr>Yleisömäärä TikTokissa  5/2024 – 5/2025</vt:lpstr>
      <vt:lpstr>Yleisömäärä LinkedInissa  5/2024 – 5/2025</vt:lpstr>
      <vt:lpstr>Yleisömäärä Threadsissa  5/2024 – 5/2025</vt:lpstr>
      <vt:lpstr>Somen suurimmat</vt:lpstr>
      <vt:lpstr>Eniten seuraajia kaikissa kanavissa TOP 20 / toukokuu 2025</vt:lpstr>
      <vt:lpstr>Eniten seuraajia Facebookissa TOP 20 / toukokuu 2025</vt:lpstr>
      <vt:lpstr>Eniten seuraajia Instagramissa TOP 20 / toukokuu 2025</vt:lpstr>
      <vt:lpstr>Eniten seuraajia X:ssä TOP 20 / toukokuu 2025</vt:lpstr>
      <vt:lpstr>Eniten seuraajia YouTubessa ja TikTokissa TOP 10 /  toukokuu 2025</vt:lpstr>
      <vt:lpstr>Eniten seuraajia LinkedInissa ja Threadsissa  TOP 10 /  toukokuu 2025</vt:lpstr>
      <vt:lpstr>Eniten yleisöään  kasvattaneet</vt:lpstr>
      <vt:lpstr>Eniten uusia seuraajia kaikissa kanavissa TOP 20 / toukokuu 2025</vt:lpstr>
      <vt:lpstr>Eniten uusia seuraajia Facebookissa TOP 10 / toukokuu 2025</vt:lpstr>
      <vt:lpstr>Eniten uusia seuraajia Instagramissa TOP 10 / toukokuu 2025</vt:lpstr>
      <vt:lpstr>Eniten uusia seuraajia X:ssä TOP 3 / toukokuu 2025</vt:lpstr>
      <vt:lpstr>Eniten uusia seuraajia Youtubessa TOP 10 / toukokuu 2025</vt:lpstr>
      <vt:lpstr>Eniten uusia seuraajia Tiktokissa TOP 10 / toukokuu 2025</vt:lpstr>
      <vt:lpstr>Eniten uusia seuraajia Threadsissa  TOP 5 / toukokuu 2025</vt:lpstr>
      <vt:lpstr>Eniten uusia seuraajia Linkedinissa TOP 5 / toukokuu 2025</vt:lpstr>
      <vt:lpstr>Seuratut mediat</vt:lpstr>
      <vt:lpstr>Seurannassa olleet mediat (189 kpl) / toukokuu 2025</vt:lpstr>
      <vt:lpstr>Seurannassa olleet mediat (189 kpl) / toukokuu 2025</vt:lpstr>
      <vt:lpstr>Ajankohtaista  aikakausmedioista</vt:lpstr>
      <vt:lpstr>Vuoden paras lifestylejuttu  vie lukijan nojatuolimatkalle tarunhohtoiseen villiin länteen</vt:lpstr>
      <vt:lpstr>Syvennä osaamistasi aikakausmediamainonnasta – maksuton webinaari 18. kesäkuuta</vt:lpstr>
      <vt:lpstr>40 pientä testaajaa, 16 suksiparia, metodi viininmaistelusta ja satoja työtunteja – näin syntyi vuoden paras aikakausmediajuttu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737</cp:revision>
  <dcterms:created xsi:type="dcterms:W3CDTF">2021-01-05T09:04:45Z</dcterms:created>
  <dcterms:modified xsi:type="dcterms:W3CDTF">2025-06-10T13:17:43Z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