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0" r:id="rId4"/>
  </p:sldMasterIdLst>
  <p:notesMasterIdLst>
    <p:notesMasterId r:id="rId49"/>
  </p:notesMasterIdLst>
  <p:handoutMasterIdLst>
    <p:handoutMasterId r:id="rId50"/>
  </p:handoutMasterIdLst>
  <p:sldIdLst>
    <p:sldId id="256" r:id="rId5"/>
    <p:sldId id="326" r:id="rId6"/>
    <p:sldId id="328" r:id="rId7"/>
    <p:sldId id="329" r:id="rId8"/>
    <p:sldId id="1346" r:id="rId9"/>
    <p:sldId id="1347" r:id="rId10"/>
    <p:sldId id="1348" r:id="rId11"/>
    <p:sldId id="1350" r:id="rId12"/>
    <p:sldId id="293" r:id="rId13"/>
    <p:sldId id="294" r:id="rId14"/>
    <p:sldId id="291" r:id="rId15"/>
    <p:sldId id="301" r:id="rId16"/>
    <p:sldId id="295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274" r:id="rId25"/>
    <p:sldId id="270" r:id="rId26"/>
    <p:sldId id="287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296" r:id="rId36"/>
    <p:sldId id="297" r:id="rId37"/>
    <p:sldId id="298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299" r:id="rId47"/>
    <p:sldId id="300" r:id="rId48"/>
  </p:sldIdLst>
  <p:sldSz cx="12192000" cy="6858000"/>
  <p:notesSz cx="6858000" cy="9144000"/>
  <p:embeddedFontLst>
    <p:embeddedFont>
      <p:font typeface="Canela Medium" pitchFamily="2" charset="77"/>
      <p:regular r:id="rId51"/>
    </p:embeddedFont>
    <p:embeddedFont>
      <p:font typeface="Clattering" pitchFamily="2" charset="0"/>
      <p:regular r:id="rId52"/>
    </p:embeddedFont>
    <p:embeddedFont>
      <p:font typeface="Neue Haas Unica Pro" panose="020B0504030206020203" pitchFamily="34" charset="77"/>
      <p:regular r:id="rId53"/>
      <p:bold r:id="rId54"/>
      <p:italic r:id="rId55"/>
      <p:boldItalic r:id="rId56"/>
    </p:embeddedFont>
    <p:embeddedFont>
      <p:font typeface="Neue Haas Unica W1G" panose="020B0404030206020203" pitchFamily="34" charset="0"/>
      <p:regular r:id="rId57"/>
    </p:embeddedFont>
    <p:embeddedFont>
      <p:font typeface="Neue Haas Unica W1G Light" panose="020B0404030206020203" pitchFamily="34" charset="0"/>
      <p:regular r:id="rId58"/>
    </p:embeddedFont>
    <p:embeddedFont>
      <p:font typeface="Neue Haas Unica W1G Medium" panose="020B0404030206020203" pitchFamily="34" charset="0"/>
      <p:regular r:id="rId59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11BD54-FE72-C6E0-081B-528AAB314813}" name="Emma Syyrakki" initials="ES" userId="S::emma.syyrakki@mediaauditfinland.fi::b398ee66-8700-4a53-9c06-400edc3db7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49"/>
    <a:srgbClr val="9CFFF8"/>
    <a:srgbClr val="FF6464"/>
    <a:srgbClr val="F4CF67"/>
    <a:srgbClr val="F5F4F7"/>
    <a:srgbClr val="8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415" autoAdjust="0"/>
    <p:restoredTop sz="88699" autoAdjust="0"/>
  </p:normalViewPr>
  <p:slideViewPr>
    <p:cSldViewPr snapToGrid="0" snapToObjects="1">
      <p:cViewPr varScale="1">
        <p:scale>
          <a:sx n="82" d="100"/>
          <a:sy n="82" d="100"/>
        </p:scale>
        <p:origin x="18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89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32-9F45-8E77-84BFAADF845F}"/>
              </c:ext>
            </c:extLst>
          </c:dPt>
          <c:dPt>
            <c:idx val="1"/>
            <c:bubble3D val="0"/>
            <c:spPr>
              <a:solidFill>
                <a:srgbClr val="FFE0E0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32-9F45-8E77-84BFAADF845F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32-9F45-8E77-84BFAADF84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59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90-6B4B-8F3B-DA2393852258}"/>
              </c:ext>
            </c:extLst>
          </c:dPt>
          <c:dPt>
            <c:idx val="1"/>
            <c:bubble3D val="0"/>
            <c:spPr>
              <a:solidFill>
                <a:srgbClr val="FFE0E0">
                  <a:alpha val="51765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90-6B4B-8F3B-DA2393852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90-6B4B-8F3B-DA2393852258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59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90-6B4B-8F3B-DA23938522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78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33-8F4E-A8E7-0F8A8FE65E70}"/>
              </c:ext>
            </c:extLst>
          </c:dPt>
          <c:dPt>
            <c:idx val="1"/>
            <c:bubble3D val="0"/>
            <c:spPr>
              <a:solidFill>
                <a:srgbClr val="FFE0E0">
                  <a:alpha val="49412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33-8F4E-A8E7-0F8A8FE65E7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3-8F4E-A8E7-0F8A8FE65E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9224021380047"/>
          <c:y val="9.6010639772757152E-3"/>
          <c:w val="0.55436528152129039"/>
          <c:h val="0.9193040458285642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 reach
(76 magazines)</c:v>
                </c:pt>
                <c:pt idx="1">
                  <c:v>Print 
(74 magazines)</c:v>
                </c:pt>
                <c:pt idx="2">
                  <c:v>Digital
(61 magazines)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0.89</c:v>
                </c:pt>
                <c:pt idx="1">
                  <c:v>0.75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0386479172513138E-4"/>
                  <c:y val="4.822232032785390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390148863607292E-2"/>
                      <c:h val="7.3751216709419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AE4-404E-8E9E-6ABF04A9DB9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Net reach
(76 magazines)</c:v>
                </c:pt>
                <c:pt idx="1">
                  <c:v>Print 
(74 magazines)</c:v>
                </c:pt>
                <c:pt idx="2">
                  <c:v>Digital
(61 magazines)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0.85</c:v>
                </c:pt>
                <c:pt idx="1">
                  <c:v>0.67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 reach
(76 magazines)</c:v>
                </c:pt>
                <c:pt idx="1">
                  <c:v>Print 
(74 magazines)</c:v>
                </c:pt>
                <c:pt idx="2">
                  <c:v>Digital
(61 magazines)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0.92</c:v>
                </c:pt>
                <c:pt idx="1">
                  <c:v>0.83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axId val="882459983"/>
        <c:axId val="882466815"/>
      </c:barChart>
      <c:catAx>
        <c:axId val="8824599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8549969431128"/>
          <c:y val="7.037348428205524E-2"/>
          <c:w val="0.15066673805267775"/>
          <c:h val="0.228456618115630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Neue Haas Unica Pro Medium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238440955797312E-3"/>
          <c:y val="9.8402466861018695E-2"/>
          <c:w val="0.97344745891547313"/>
          <c:h val="0.6039059597242358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Net reach (76 magazines)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7713162599971311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 year olds</c:v>
                </c:pt>
                <c:pt idx="1">
                  <c:v>25–34 year olds</c:v>
                </c:pt>
                <c:pt idx="2">
                  <c:v>35–44 year olds</c:v>
                </c:pt>
                <c:pt idx="3">
                  <c:v>45–54 year olds</c:v>
                </c:pt>
                <c:pt idx="4">
                  <c:v>55–64 year olds</c:v>
                </c:pt>
                <c:pt idx="5">
                  <c:v>65 year olds and older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0.72</c:v>
                </c:pt>
                <c:pt idx="1">
                  <c:v>0.82</c:v>
                </c:pt>
                <c:pt idx="2">
                  <c:v>0.9</c:v>
                </c:pt>
                <c:pt idx="3">
                  <c:v>0.93</c:v>
                </c:pt>
                <c:pt idx="4">
                  <c:v>0.93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Print readers (74 magazines)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1.0265701459327235E-2"/>
                  <c:y val="6.1242346816374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974689696706769E-2"/>
                      <c:h val="7.373578556691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 year olds</c:v>
                </c:pt>
                <c:pt idx="1">
                  <c:v>25–34 year olds</c:v>
                </c:pt>
                <c:pt idx="2">
                  <c:v>35–44 year olds</c:v>
                </c:pt>
                <c:pt idx="3">
                  <c:v>45–54 year olds</c:v>
                </c:pt>
                <c:pt idx="4">
                  <c:v>55–64 year olds</c:v>
                </c:pt>
                <c:pt idx="5">
                  <c:v>65 year olds and older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0.46</c:v>
                </c:pt>
                <c:pt idx="1">
                  <c:v>0.56999999999999995</c:v>
                </c:pt>
                <c:pt idx="2">
                  <c:v>0.74</c:v>
                </c:pt>
                <c:pt idx="3">
                  <c:v>0.81</c:v>
                </c:pt>
                <c:pt idx="4">
                  <c:v>0.84</c:v>
                </c:pt>
                <c:pt idx="5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Digital readers (61 magazines)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03864791725131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 year olds</c:v>
                </c:pt>
                <c:pt idx="1">
                  <c:v>25–34 year olds</c:v>
                </c:pt>
                <c:pt idx="2">
                  <c:v>35–44 year olds</c:v>
                </c:pt>
                <c:pt idx="3">
                  <c:v>45–54 year olds</c:v>
                </c:pt>
                <c:pt idx="4">
                  <c:v>55–64 year olds</c:v>
                </c:pt>
                <c:pt idx="5">
                  <c:v>65 year olds and older</c:v>
                </c:pt>
              </c:strCache>
            </c:strRef>
          </c:cat>
          <c:val>
            <c:numRef>
              <c:f>Sheet1!$B$4:$G$4</c:f>
              <c:numCache>
                <c:formatCode>0%</c:formatCode>
                <c:ptCount val="6"/>
                <c:pt idx="0">
                  <c:v>0.57999999999999996</c:v>
                </c:pt>
                <c:pt idx="1">
                  <c:v>0.65</c:v>
                </c:pt>
                <c:pt idx="2">
                  <c:v>0.69</c:v>
                </c:pt>
                <c:pt idx="3">
                  <c:v>0.66</c:v>
                </c:pt>
                <c:pt idx="4">
                  <c:v>0.59</c:v>
                </c:pt>
                <c:pt idx="5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axId val="882459983"/>
        <c:axId val="882466815"/>
      </c:barChart>
      <c:catAx>
        <c:axId val="88245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656570110746911E-2"/>
          <c:y val="0.91121216654301074"/>
          <c:w val="0.94993314218239022"/>
          <c:h val="6.96621531399748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649"/>
              </a:solidFill>
              <a:latin typeface="Neue Haas Unica Pro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3483922836165"/>
          <c:y val="0.1583897736969257"/>
          <c:w val="0.5979762895990085"/>
          <c:h val="0.752343398058535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Print only readers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0EC82C-CF15-714E-B945-E4660F9C445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018140C-B7C3-C945-B9CC-4B4DB4FFD172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A69F7E5B-EE1A-974A-8E87-33A55E982AAA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2769F4E-7938-584D-A22C-62A9EB2104B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chemeClr val="bg1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Customer magazines (5)</c:v>
                </c:pt>
                <c:pt idx="1">
                  <c:v>B2B &amp; organizational magazines (7)</c:v>
                </c:pt>
                <c:pt idx="2">
                  <c:v>Consumer magazines (64)</c:v>
                </c:pt>
                <c:pt idx="4">
                  <c:v>Magazines in total (76)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80</c:v>
                </c:pt>
                <c:pt idx="1">
                  <c:v>57</c:v>
                </c:pt>
                <c:pt idx="2">
                  <c:v>33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5-7541-8E66-8EC82D07F55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Print and digital readers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7CEFB91E-AE2E-0047-90D1-D1D7B407B46D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244BF8-661E-AC4E-A884-E05BC9A0738F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B767FED-4169-7140-8E8B-084F9E68E94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7BDDD9D-5B1A-9942-8564-38A58FD9E2A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Customer magazines (5)</c:v>
                </c:pt>
                <c:pt idx="1">
                  <c:v>B2B &amp; organizational magazines (7)</c:v>
                </c:pt>
                <c:pt idx="2">
                  <c:v>Consumer magazines (64)</c:v>
                </c:pt>
                <c:pt idx="4">
                  <c:v>Magazines in total (76)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41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B5-7541-8E66-8EC82D07F553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Digital only readers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9B5-7541-8E66-8EC82D07F55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9B5-7541-8E66-8EC82D07F55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9B5-7541-8E66-8EC82D07F55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9B5-7541-8E66-8EC82D07F5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D51B2460-D743-7443-BC2F-8B6CD5130866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19AC79E-1D71-C949-B323-A45CA3FE04D8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2E134B-30B3-F142-B93D-B4324F83B443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9B5-7541-8E66-8EC82D07F5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1407CD7F-D8B9-6D4B-8A03-1D7A93F5DC87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Customer magazines (5)</c:v>
                </c:pt>
                <c:pt idx="1">
                  <c:v>B2B &amp; organizational magazines (7)</c:v>
                </c:pt>
                <c:pt idx="2">
                  <c:v>Consumer magazines (64)</c:v>
                </c:pt>
                <c:pt idx="4">
                  <c:v>Magazines in total (76)</c:v>
                </c:pt>
              </c:strCache>
            </c:strRef>
          </c:cat>
          <c:val>
            <c:numRef>
              <c:f>Taul1!$D$2:$D$6</c:f>
              <c:numCache>
                <c:formatCode>General</c:formatCode>
                <c:ptCount val="5"/>
                <c:pt idx="0">
                  <c:v>8</c:v>
                </c:pt>
                <c:pt idx="1">
                  <c:v>28</c:v>
                </c:pt>
                <c:pt idx="2">
                  <c:v>26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B5-7541-8E66-8EC82D07F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5419376"/>
        <c:axId val="485417136"/>
      </c:barChart>
      <c:catAx>
        <c:axId val="4854193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400" b="0" i="0">
                <a:solidFill>
                  <a:srgbClr val="002649"/>
                </a:solidFill>
                <a:latin typeface="Neue Haas Unica Pro Medium" panose="020B0504030206020203" pitchFamily="34" charset="77"/>
              </a:defRPr>
            </a:pPr>
            <a:endParaRPr lang="en-FI"/>
          </a:p>
        </c:txPr>
        <c:crossAx val="485417136"/>
        <c:crosses val="autoZero"/>
        <c:auto val="1"/>
        <c:lblAlgn val="ctr"/>
        <c:lblOffset val="100"/>
        <c:tickLblSkip val="1"/>
        <c:noMultiLvlLbl val="0"/>
      </c:catAx>
      <c:valAx>
        <c:axId val="485417136"/>
        <c:scaling>
          <c:orientation val="minMax"/>
          <c:max val="100.01"/>
          <c:min val="0"/>
        </c:scaling>
        <c:delete val="1"/>
        <c:axPos val="b"/>
        <c:numFmt formatCode="General" sourceLinked="0"/>
        <c:majorTickMark val="none"/>
        <c:minorTickMark val="none"/>
        <c:tickLblPos val="high"/>
        <c:crossAx val="485419376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33788474107378474"/>
          <c:y val="1.2332044690619617E-2"/>
          <c:w val="0.61814902995192034"/>
          <c:h val="8.9767907754667586E-2"/>
        </c:manualLayout>
      </c:layout>
      <c:overlay val="0"/>
      <c:txPr>
        <a:bodyPr/>
        <a:lstStyle/>
        <a:p>
          <a:pPr>
            <a:defRPr sz="1400" b="0" i="0">
              <a:solidFill>
                <a:srgbClr val="002649"/>
              </a:solidFill>
              <a:latin typeface="Neue Haas Unica Pro Medium" panose="020B0504030206020203" pitchFamily="34" charset="77"/>
            </a:defRPr>
          </a:pPr>
          <a:endParaRPr lang="en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Neue Haas Unica W1G" panose="020B0504030206020203" pitchFamily="34" charset="0"/>
        </a:defRPr>
      </a:pPr>
      <a:endParaRPr lang="en-F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0.23185</cdr:x>
      <cdr:y>0.3174</cdr:y>
    </cdr:from>
    <cdr:to>
      <cdr:x>0.79043</cdr:x>
      <cdr:y>0.47304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1384446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89%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0.23185</cdr:x>
      <cdr:y>0.47005</cdr:y>
    </cdr:from>
    <cdr:to>
      <cdr:x>0.79043</cdr:x>
      <cdr:y>0.6257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2050308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Net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reach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3.8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million</a:t>
          </a:r>
          <a:endParaRPr lang="fi-FI" dirty="0">
            <a:solidFill>
              <a:schemeClr val="tx2"/>
            </a:solidFill>
            <a:latin typeface="Canela Medium" pitchFamily="2" charset="77"/>
          </a:endParaRPr>
        </a:p>
        <a:p xmlns:a="http://schemas.openxmlformats.org/drawingml/2006/main">
          <a:pPr algn="ctr"/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readers</a:t>
          </a:r>
          <a:endParaRPr lang="fi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0.24084</cdr:x>
      <cdr:y>0.3174</cdr:y>
    </cdr:from>
    <cdr:to>
      <cdr:x>0.78878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1384440"/>
          <a:ext cx="2409734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58%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0.24084</cdr:x>
      <cdr:y>0.49248</cdr:y>
    </cdr:from>
    <cdr:to>
      <cdr:x>0.78878</cdr:x>
      <cdr:y>0.64812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2148114"/>
          <a:ext cx="2409734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2.5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million</a:t>
          </a:r>
          <a:r>
            <a:rPr lang="fi-FI" dirty="0">
              <a:solidFill>
                <a:schemeClr val="tx2"/>
              </a:solidFill>
              <a:latin typeface="Canela Medium" pitchFamily="2" charset="77"/>
            </a:rPr>
            <a:t>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readers</a:t>
          </a:r>
          <a:r>
            <a:rPr lang="fi-FI" dirty="0">
              <a:solidFill>
                <a:schemeClr val="tx2"/>
              </a:solidFill>
              <a:latin typeface="Canela Medium" pitchFamily="2" charset="77"/>
            </a:rPr>
            <a:t> in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digital</a:t>
          </a:r>
          <a:r>
            <a:rPr lang="fi-FI" dirty="0">
              <a:solidFill>
                <a:schemeClr val="tx2"/>
              </a:solidFill>
              <a:latin typeface="Canela Medium" pitchFamily="2" charset="77"/>
            </a:rPr>
            <a:t>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platforms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0.22937</cdr:x>
      <cdr:y>0.3174</cdr:y>
    </cdr:from>
    <cdr:to>
      <cdr:x>0.79043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1384440"/>
          <a:ext cx="2467428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75%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0.22937</cdr:x>
      <cdr:y>0.48915</cdr:y>
    </cdr:from>
    <cdr:to>
      <cdr:x>0.79043</cdr:x>
      <cdr:y>0.64479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2133600"/>
          <a:ext cx="2467428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3.2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million</a:t>
          </a:r>
          <a:r>
            <a:rPr lang="fi-FI" dirty="0">
              <a:solidFill>
                <a:schemeClr val="tx2"/>
              </a:solidFill>
              <a:latin typeface="Canela Medium" pitchFamily="2" charset="77"/>
            </a:rPr>
            <a:t>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readers</a:t>
          </a:r>
          <a:r>
            <a:rPr lang="fi-FI" dirty="0">
              <a:solidFill>
                <a:schemeClr val="tx2"/>
              </a:solidFill>
              <a:latin typeface="Canela Medium" pitchFamily="2" charset="77"/>
            </a:rPr>
            <a:t>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in </a:t>
          </a:r>
          <a:r>
            <a:rPr lang="fi-FI" dirty="0" err="1">
              <a:solidFill>
                <a:schemeClr val="tx2"/>
              </a:solidFill>
              <a:latin typeface="Canela Medium" pitchFamily="2" charset="77"/>
            </a:rPr>
            <a:t>print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6731-4676-4049-B778-C85831E1F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C887A-2D2F-E940-8170-CB98732492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3909-B5E8-FB4E-AFE4-A87166A88C34}" type="datetimeFigureOut">
              <a:rPr lang="en-FI" smtClean="0">
                <a:latin typeface="Neue Haas Unica W1G" panose="020B0504030206020203" pitchFamily="34" charset="0"/>
              </a:rPr>
              <a:t>12.10.2026</a:t>
            </a:fld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4AAC1-5A48-8D47-9036-9B35BA37D1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B4C95-5904-FB43-9FE2-1A5C1BAD6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5268-A0E2-674D-AEA0-0DAD3129F1B4}" type="slidenum">
              <a:rPr lang="en-FI" smtClean="0">
                <a:latin typeface="Neue Haas Unica W1G" panose="020B0504030206020203" pitchFamily="34" charset="0"/>
              </a:rPr>
              <a:t>‹#›</a:t>
            </a:fld>
            <a:endParaRPr lang="en-FI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C4E458E5-F7A7-9540-B300-0997209ECD22}" type="datetimeFigureOut">
              <a:rPr lang="en-FI" smtClean="0"/>
              <a:pPr/>
              <a:t>12.10.2026</a:t>
            </a:fld>
            <a:endParaRPr lang="en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ECE063A0-E1D9-054C-B6B8-9DCE4E3BD59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8711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Neue Haas Unica W1G" panose="020B0504030206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8054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3880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340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D4F60-42AA-A645-D9D1-5D3169622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9A224B1-5EB6-CFC8-8BDA-DBEF209CB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28E2681-164D-C2D9-5B86-6E43EEF2E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3CA938A-2E97-C858-E7A1-CD3A060A9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5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90359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29395-DB9B-4E0E-9974-7E7C923C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7ECC65A-6BD8-5B16-DC7D-C2D69C09A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1C8351C-35BD-E999-BCAF-0D33235A3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2E7E926-F58A-D997-A4EE-5C0AE0A20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8699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28440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74E9-8581-5982-1941-3B477261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29641-2AB8-992F-07AF-592B5AA92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D945F-5BD1-DB4F-D9C0-81535D597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6C2C9-C24E-65D5-63FD-0B00702DD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8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1020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18070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42364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79694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890415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088208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20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88326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19296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788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2.emf"/><Relationship Id="rId7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10" Type="http://schemas.openxmlformats.org/officeDocument/2006/relationships/image" Target="../media/image19.emf"/><Relationship Id="rId4" Type="http://schemas.openxmlformats.org/officeDocument/2006/relationships/image" Target="../media/image6.emf"/><Relationship Id="rId9" Type="http://schemas.openxmlformats.org/officeDocument/2006/relationships/image" Target="../media/image18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32D0895-4E35-68FF-CC8A-4AC9606C03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0449" y="6389170"/>
            <a:ext cx="730743" cy="2941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33906F-1915-D94C-2126-74FBFCEBAA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1370" y="6210056"/>
            <a:ext cx="1962524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038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9B41D-91C8-A69C-950D-D7522C705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11370" y="6210056"/>
            <a:ext cx="1962524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976514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90698" y="1514670"/>
            <a:ext cx="8610601" cy="4654846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D41599-4BDE-B044-BE71-783A0AE401E8}"/>
              </a:ext>
            </a:extLst>
          </p:cNvPr>
          <p:cNvCxnSpPr>
            <a:cxnSpLocks/>
          </p:cNvCxnSpPr>
          <p:nvPr userDrawn="1"/>
        </p:nvCxnSpPr>
        <p:spPr>
          <a:xfrm>
            <a:off x="832648" y="1366807"/>
            <a:ext cx="105267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6E97DFE3-4149-71A6-1D8B-6E210D81F0A7}"/>
              </a:ext>
            </a:extLst>
          </p:cNvPr>
          <p:cNvSpPr txBox="1"/>
          <p:nvPr userDrawn="1"/>
        </p:nvSpPr>
        <p:spPr>
          <a:xfrm>
            <a:off x="2573162" y="6389170"/>
            <a:ext cx="64867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kern="1200" dirty="0" err="1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Source</a:t>
            </a:r>
            <a:r>
              <a:rPr lang="fi-FI" sz="1000" kern="1200" dirty="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: </a:t>
            </a:r>
            <a:r>
              <a:rPr lang="fi-FI" sz="1000" kern="1200" dirty="0" err="1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Finnish</a:t>
            </a:r>
            <a:r>
              <a:rPr lang="fi-FI" sz="1000" kern="1200" dirty="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 National </a:t>
            </a:r>
            <a:r>
              <a:rPr lang="fi-FI" sz="1000" kern="1200" dirty="0" err="1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Readership</a:t>
            </a:r>
            <a:r>
              <a:rPr lang="fi-FI" sz="1000" kern="1200" dirty="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 </a:t>
            </a:r>
            <a:r>
              <a:rPr lang="fi-FI" sz="1000" kern="1200" dirty="0" err="1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Survey</a:t>
            </a:r>
            <a:r>
              <a:rPr lang="fi-FI" sz="1000" kern="1200" dirty="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 2026  |  Total </a:t>
            </a:r>
            <a:r>
              <a:rPr lang="fi-FI" sz="1000" kern="1200" dirty="0" err="1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population</a:t>
            </a:r>
            <a:r>
              <a:rPr lang="fi-FI" sz="1000" kern="1200" dirty="0">
                <a:solidFill>
                  <a:schemeClr val="tx2"/>
                </a:solidFill>
                <a:latin typeface="Neue Haas Unica W1G" panose="020B0504030206020203" pitchFamily="34" charset="0"/>
                <a:ea typeface="+mn-ea"/>
                <a:cs typeface="+mn-cs"/>
              </a:rPr>
              <a:t> N: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46,720,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women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23,498, </a:t>
            </a:r>
            <a:r>
              <a:rPr lang="fi-FI" sz="1000" dirty="0" err="1">
                <a:solidFill>
                  <a:schemeClr val="tx2"/>
                </a:solidFill>
                <a:latin typeface="Neue Haas Unica W1G" panose="020B0504030206020203" pitchFamily="34" charset="0"/>
              </a:rPr>
              <a:t>men</a:t>
            </a:r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 N: 23,222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01ABB-1F84-486E-E6AF-0BD7D6F012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916" y="6311608"/>
            <a:ext cx="659464" cy="2654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ED0016-69AB-03F7-0FE2-E22B8021C3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11369" y="6204372"/>
            <a:ext cx="1979005" cy="36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3CB9C3-EE59-6F4E-B1F0-08470092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E22C7-5B92-8F4E-BF31-28ED7B4FFEF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2C676-D6CA-374F-A1FB-8C9E8E107FBC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FB9265-C684-6B42-B48E-FB706D49D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5193F66-C683-C840-B339-86ADCB9C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6DE27-FF44-2A48-B515-3FC0FC7EE81D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6D2D55-1242-2D45-A11E-7BF5063322A8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62B768-8286-D447-B4F5-40480A83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8442742-31E2-72A1-E84B-977C6F1227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4958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8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2875D82-5948-B840-B018-39245CCC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67D57-1D40-5742-BF3B-9371FA12C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1DF033-2C27-434E-8D2D-4C13C394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32CD9C6-601E-2530-9DFF-CFD26A0FCD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766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B00ED94-3586-9A21-CEBB-CF4F9A6569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85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F68B6-EB23-2D4E-8356-BA08AD91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2417-A897-634C-9475-C2694F874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6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8F8733-EB61-6547-BD3F-8B0A5C19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623AE-0293-984D-916C-9BEA648B74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1B0216-9980-2747-A102-53662C751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1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7C78DE1-6D6D-6C48-A90D-055ECCB3DDC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829704-8DA1-AF40-8623-8A623BC7E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DE9FC-16A7-F247-98B4-8AB652778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D19C15-488D-594D-A39E-F1ADC9C4A14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C5A0E-ACD5-6F48-AC18-D31D25354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56BAF-85C4-3346-9788-9891FA081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5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A34AE2-6D8E-1E42-B7B7-3ED600E83EB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5645D-A15D-3E4E-BCA9-9A65B4154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C9E169-CE84-364E-AF1A-431A3C505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AD956-82E6-9345-BF9F-781389E6F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89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5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3590DE-F83C-F748-B3B6-4B1B9FEC37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88642-0C61-F247-A15B-7F92AD4BD5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178A84-A00F-9F4E-8B25-1DC2E55FF15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E244FF-4257-7E4C-8ABE-C636BF9F47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E0052-7C18-2143-BE6B-041E63E5A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C9265-C3CD-FDDD-AF02-972209323E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48E9-B770-064C-B974-636D46EC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D5593-2D98-3F45-99EE-46D29BA43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F1FA73-5CBC-1D47-B97D-22FE5A31D81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55120-D5DA-2447-9D24-342FC9EA1F88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559E2-D529-ED4B-B781-276E24391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21624A-1624-9743-BBA1-8699AF8AE6D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A0F28-2A18-824A-AB25-D19E6D891B4F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E004A-37D4-C546-99D3-0F0C3DD70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B0750C-D2E6-C44C-B12D-E0D7D8BDFF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92499-6E74-B84A-A62D-D470FB1A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BC52E1-21C6-404D-B45A-86C274DFB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8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28508-236D-414B-9135-B2FBB5A4EC0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AC2EC-EC00-2A4A-9094-F79A29F5E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2A427-83F8-5F4C-8AD1-E8B3F3E45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2419D-25FE-9B4B-AF45-C15B96A82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AD04DD-053B-EF42-951B-A77D7F276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9008E-7E94-884C-9CD1-46E94B5FFC1B}"/>
              </a:ext>
            </a:extLst>
          </p:cNvPr>
          <p:cNvSpPr txBox="1"/>
          <p:nvPr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96CF79-66B7-7F4E-AD65-FF1DAA40E9B3}"/>
              </a:ext>
            </a:extLst>
          </p:cNvPr>
          <p:cNvGrpSpPr/>
          <p:nvPr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D01A-48EC-8544-9EA9-F53CBB0235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80180-65CA-C447-8C72-468BD89754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B75A8-6F21-094A-8E16-782F041E0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CF252A-53B3-4E41-ADE1-608604DED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B2E6FB-847A-C846-A69F-4C41DF40A2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2C750E-8E6B-7E44-9F33-2740B3FE5F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79479C-0F44-7A45-AA75-6A858C230627}"/>
              </a:ext>
            </a:extLst>
          </p:cNvPr>
          <p:cNvSpPr txBox="1"/>
          <p:nvPr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2BD61-6FA9-8743-A666-40EF36CBB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32689-B495-B647-835B-2CFC4A45A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5BB652-68EA-2D4E-92E8-71606DDF7A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25686E-E108-2E42-96A5-352D04B2C237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8A10FE-373D-E241-95E2-FEA2821CFEDF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A9A7C6-98DB-AE49-B7E3-593AB3702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BB09E5-BE53-6648-8273-1AEEA1686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7F898CD-4116-FF45-9A64-22F61C3081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BE87ED-18E0-1C45-BE78-EDE91A239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ABDEC7-E59D-714E-96CF-A327FD771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717D3E-23C0-044C-924A-D0516609D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E24ABC-29A6-6B46-9453-79FEBF75C414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4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4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00"/>
            <a:ext cx="10515600" cy="1325563"/>
          </a:xfrm>
        </p:spPr>
        <p:txBody>
          <a:bodyPr/>
          <a:lstStyle>
            <a:lvl1pPr algn="ctr">
              <a:defRPr sz="40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 userDrawn="1"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442" y="2146246"/>
            <a:ext cx="7464425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74940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0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9CFFF8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4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002649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F5F4F7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1091E-6CBC-F94E-82C1-D26EBC3D43DB}"/>
              </a:ext>
            </a:extLst>
          </p:cNvPr>
          <p:cNvSpPr/>
          <p:nvPr userDrawn="1"/>
        </p:nvSpPr>
        <p:spPr>
          <a:xfrm>
            <a:off x="9548949" y="6100354"/>
            <a:ext cx="2455817" cy="518567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8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40262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51421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95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71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21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1462D-75B7-0D4C-B90E-9417838C64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2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31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6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5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68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3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15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3959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8FAA8E-E11F-93CB-CDFA-0122FF137E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B2BAFF-8982-ACEF-FDD8-B46F5C492791}"/>
              </a:ext>
            </a:extLst>
          </p:cNvPr>
          <p:cNvSpPr txBox="1"/>
          <p:nvPr userDrawn="1"/>
        </p:nvSpPr>
        <p:spPr>
          <a:xfrm>
            <a:off x="3839977" y="5452118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DA2DD42-E7D6-35FF-3F6E-EBB6E53B52F6}"/>
              </a:ext>
            </a:extLst>
          </p:cNvPr>
          <p:cNvGrpSpPr/>
          <p:nvPr userDrawn="1"/>
        </p:nvGrpSpPr>
        <p:grpSpPr>
          <a:xfrm>
            <a:off x="5061577" y="5033666"/>
            <a:ext cx="2068842" cy="236236"/>
            <a:chOff x="5061577" y="4706264"/>
            <a:chExt cx="2068842" cy="23623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E7E08E-FEE3-91A3-D894-F3754E101A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458" y="4706264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0B5DCCE-5E43-0AC5-959D-670A8BE5BA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443" y="4723592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F0CBECD-900C-5B55-9A7D-20CF6327A3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682" y="4737165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EB9A426-C839-A8BB-1799-7F4FE4963F9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1577" y="4732519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29B9F96-0636-A7FD-EE8F-AD20E96019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348" y="4736510"/>
              <a:ext cx="193071" cy="193071"/>
            </a:xfrm>
            <a:prstGeom prst="rect">
              <a:avLst/>
            </a:prstGeom>
          </p:spPr>
        </p:pic>
        <p:pic>
          <p:nvPicPr>
            <p:cNvPr id="20" name="Picture 19" descr="A white butterfly on a black background&#10;&#10;AI-generated content may be incorrect.">
              <a:extLst>
                <a:ext uri="{FF2B5EF4-FFF2-40B4-BE49-F238E27FC236}">
                  <a16:creationId xmlns:a16="http://schemas.microsoft.com/office/drawing/2014/main" id="{5DE6B782-E410-2C86-D383-07A510481B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688" y="4723592"/>
              <a:ext cx="248760" cy="21890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0FF3101-9252-4E98-008A-5EDCEE0B872C}"/>
              </a:ext>
            </a:extLst>
          </p:cNvPr>
          <p:cNvSpPr txBox="1"/>
          <p:nvPr userDrawn="1"/>
        </p:nvSpPr>
        <p:spPr>
          <a:xfrm>
            <a:off x="3839978" y="4023311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Aikakausmedia.fi</a:t>
            </a:r>
            <a:r>
              <a:rPr lang="en" b="0" i="0" u="none" baseline="0" dirty="0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/</a:t>
            </a:r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en</a:t>
            </a:r>
            <a:r>
              <a:rPr lang="en" b="0" i="0" u="none" baseline="0" dirty="0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  │  </a:t>
            </a:r>
            <a:r>
              <a:rPr lang="en" b="0" i="0" u="none" baseline="0" dirty="0" err="1">
                <a:solidFill>
                  <a:schemeClr val="bg1"/>
                </a:solidFill>
                <a:latin typeface="Neue Haas Unica W1G" panose="020B0504030206020203" pitchFamily="34" charset="0"/>
                <a:ea typeface="Neue Haas Unica W1G" panose="020B0504030206020203" pitchFamily="34" charset="0"/>
                <a:cs typeface="Neue Haas Unica W1G" panose="020B0504030206020203" pitchFamily="34" charset="0"/>
                <a:sym typeface="Neue Haas Unica W1G" panose="020B0504030206020203" pitchFamily="34" charset="0"/>
              </a:rPr>
              <a:t>Ratecards.fi</a:t>
            </a:r>
            <a:endParaRPr lang="en" b="0" i="0" u="none" baseline="0" dirty="0">
              <a:solidFill>
                <a:schemeClr val="bg1"/>
              </a:solidFill>
              <a:latin typeface="Neue Haas Unica W1G" panose="020B0504030206020203" pitchFamily="34" charset="0"/>
              <a:ea typeface="Neue Haas Unica W1G" panose="020B0504030206020203" pitchFamily="34" charset="0"/>
              <a:cs typeface="Neue Haas Unica W1G" panose="020B0504030206020203" pitchFamily="34" charset="0"/>
              <a:sym typeface="Neue Haas Unica W1G" panose="020B0504030206020203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54C03D5-91C4-45F4-0531-865BDE62599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373468" y="2676608"/>
            <a:ext cx="5515445" cy="101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5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49EBF-CEF6-E44B-B0A4-3E1C327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A5092-7646-5547-A70B-476FB072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5935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29" r:id="rId27"/>
    <p:sldLayoutId id="2147483660" r:id="rId28"/>
    <p:sldLayoutId id="2147483654" r:id="rId29"/>
    <p:sldLayoutId id="2147483677" r:id="rId30"/>
    <p:sldLayoutId id="2147483679" r:id="rId31"/>
    <p:sldLayoutId id="2147483663" r:id="rId32"/>
    <p:sldLayoutId id="2147483667" r:id="rId33"/>
    <p:sldLayoutId id="2147483676" r:id="rId34"/>
    <p:sldLayoutId id="2147483664" r:id="rId35"/>
    <p:sldLayoutId id="2147483680" r:id="rId36"/>
    <p:sldLayoutId id="2147483678" r:id="rId37"/>
    <p:sldLayoutId id="2147483661" r:id="rId38"/>
    <p:sldLayoutId id="2147483681" r:id="rId39"/>
    <p:sldLayoutId id="2147483662" r:id="rId40"/>
    <p:sldLayoutId id="2147483665" r:id="rId41"/>
    <p:sldLayoutId id="2147483657" r:id="rId42"/>
    <p:sldLayoutId id="2147483674" r:id="rId43"/>
    <p:sldLayoutId id="2147483666" r:id="rId44"/>
    <p:sldLayoutId id="2147483675" r:id="rId45"/>
    <p:sldLayoutId id="2147483670" r:id="rId46"/>
    <p:sldLayoutId id="2147483668" r:id="rId47"/>
    <p:sldLayoutId id="2147483669" r:id="rId48"/>
    <p:sldLayoutId id="2147483672" r:id="rId49"/>
    <p:sldLayoutId id="2147483673" r:id="rId50"/>
    <p:sldLayoutId id="2147483655" r:id="rId51"/>
    <p:sldLayoutId id="2147483671" r:id="rId5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Canela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emf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kakausmedia.fi/en/research/" TargetMode="External"/><Relationship Id="rId2" Type="http://schemas.openxmlformats.org/officeDocument/2006/relationships/hyperlink" Target="http://www.ratecards.fi/" TargetMode="Externa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person standing in a field of plants&#10;&#10;AI-generated content may be incorrect.">
            <a:extLst>
              <a:ext uri="{FF2B5EF4-FFF2-40B4-BE49-F238E27FC236}">
                <a16:creationId xmlns:a16="http://schemas.microsoft.com/office/drawing/2014/main" id="{BE20F3C8-C7F7-5F3D-0FFE-E879C0F05F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DF375-90D5-7E45-B00C-9DB66F62E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11401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FI" dirty="0"/>
              <a:t>Total reach, Readership &amp; Digital reach of magazines</a:t>
            </a:r>
            <a:endParaRPr lang="en-FI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29775-DF8A-CA45-9105-05DC8CCDE9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67564" y="6300551"/>
            <a:ext cx="9144000" cy="2276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i-FI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National </a:t>
            </a:r>
            <a:r>
              <a:rPr lang="fi-FI" sz="1600" dirty="0" err="1">
                <a:solidFill>
                  <a:schemeClr val="bg1"/>
                </a:solidFill>
                <a:latin typeface="Neue Haas Unica W1G Medium" panose="020B0404030206020203" pitchFamily="34" charset="0"/>
              </a:rPr>
              <a:t>Readership</a:t>
            </a:r>
            <a:r>
              <a:rPr lang="fi-FI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 </a:t>
            </a:r>
            <a:r>
              <a:rPr lang="fi-FI" sz="1600" dirty="0" err="1">
                <a:solidFill>
                  <a:schemeClr val="bg1"/>
                </a:solidFill>
                <a:latin typeface="Neue Haas Unica W1G Medium" panose="020B0404030206020203" pitchFamily="34" charset="0"/>
              </a:rPr>
              <a:t>Survey</a:t>
            </a:r>
            <a:r>
              <a:rPr lang="fi-FI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 2026</a:t>
            </a:r>
          </a:p>
          <a:p>
            <a:pPr marL="0" indent="0" algn="ctr">
              <a:buNone/>
            </a:pPr>
            <a:endParaRPr lang="en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17EB453-B654-5752-A862-EE5D84903E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061" y="6321645"/>
            <a:ext cx="796253" cy="320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74ABBB-30AA-92A7-65EB-28E3777E9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1370" y="6210056"/>
            <a:ext cx="1962524" cy="36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9703-71CE-064E-8589-E781FA0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 Contents 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9E68-860F-344D-B03E-52C36E23E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599" y="34051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ABE52-1B6C-5D4D-A955-43D565F455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34599" y="418760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061B3-AB6B-5B41-A326-467DF1CD7D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834599" y="49548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9A95A2-33BA-3349-A6C7-6BE4413AB23E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2831550" y="3435404"/>
            <a:ext cx="8523432" cy="536030"/>
          </a:xfrm>
        </p:spPr>
        <p:txBody>
          <a:bodyPr anchor="ctr">
            <a:normAutofit/>
          </a:bodyPr>
          <a:lstStyle/>
          <a:p>
            <a:r>
              <a:rPr lang="en" sz="2000" dirty="0"/>
              <a:t>Magazines (print + digital) with highest </a:t>
            </a:r>
            <a:r>
              <a:rPr lang="en-GB" sz="2000" dirty="0"/>
              <a:t>total</a:t>
            </a:r>
            <a:r>
              <a:rPr lang="en" sz="2000" dirty="0"/>
              <a:t> reach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0A5A52-2CD2-EE49-BC94-E044F6C58AF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831549" y="4273630"/>
            <a:ext cx="8523433" cy="424457"/>
          </a:xfrm>
        </p:spPr>
        <p:txBody>
          <a:bodyPr anchor="ctr">
            <a:noAutofit/>
          </a:bodyPr>
          <a:lstStyle/>
          <a:p>
            <a:r>
              <a:rPr lang="en" sz="2000" dirty="0"/>
              <a:t>Magazines with largest average issue readership (print)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57DE82-9ED9-D149-9389-1AB7527B651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831550" y="5040890"/>
            <a:ext cx="8523432" cy="424458"/>
          </a:xfrm>
        </p:spPr>
        <p:txBody>
          <a:bodyPr anchor="ctr">
            <a:noAutofit/>
          </a:bodyPr>
          <a:lstStyle/>
          <a:p>
            <a:r>
              <a:rPr lang="en" sz="2000" dirty="0"/>
              <a:t>Magazines with the highest digital weekly reach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BCACF7A-FC53-33E0-E8FD-5C9FE481809D}"/>
              </a:ext>
            </a:extLst>
          </p:cNvPr>
          <p:cNvSpPr txBox="1">
            <a:spLocks/>
          </p:cNvSpPr>
          <p:nvPr/>
        </p:nvSpPr>
        <p:spPr>
          <a:xfrm>
            <a:off x="1834599" y="2628090"/>
            <a:ext cx="996950" cy="596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Canela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dirty="0"/>
              <a:t>01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C66BECD-CE36-6EEF-9E71-AA94FD4610E8}"/>
              </a:ext>
            </a:extLst>
          </p:cNvPr>
          <p:cNvSpPr txBox="1">
            <a:spLocks/>
          </p:cNvSpPr>
          <p:nvPr/>
        </p:nvSpPr>
        <p:spPr>
          <a:xfrm>
            <a:off x="2831550" y="2714112"/>
            <a:ext cx="8523432" cy="424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sz="2000" dirty="0"/>
              <a:t>Summary: Magazine media audiences in Finland</a:t>
            </a: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182210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B382C5-7C60-CEAD-9E7B-E31CD3DA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Total </a:t>
            </a:r>
            <a:r>
              <a:rPr lang="fi-FI" dirty="0" err="1"/>
              <a:t>audience</a:t>
            </a:r>
            <a:r>
              <a:rPr lang="fi-FI" dirty="0"/>
              <a:t> of Magazine media is 3.8 </a:t>
            </a:r>
            <a:r>
              <a:rPr lang="fi-FI" dirty="0" err="1"/>
              <a:t>million</a:t>
            </a:r>
            <a:endParaRPr lang="fi-FI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289E1D2-75DD-1C71-E50C-7760DC043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464510"/>
              </p:ext>
            </p:extLst>
          </p:nvPr>
        </p:nvGraphicFramePr>
        <p:xfrm>
          <a:off x="7877629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FB29D85-55DA-CE78-3CB1-D039882D5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5514689"/>
              </p:ext>
            </p:extLst>
          </p:nvPr>
        </p:nvGraphicFramePr>
        <p:xfrm>
          <a:off x="0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2B0BA84-70FA-5DA6-E313-F07B99F7EE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147962"/>
              </p:ext>
            </p:extLst>
          </p:nvPr>
        </p:nvGraphicFramePr>
        <p:xfrm>
          <a:off x="3938996" y="1536092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2">
            <a:extLst>
              <a:ext uri="{FF2B5EF4-FFF2-40B4-BE49-F238E27FC236}">
                <a16:creationId xmlns:a16="http://schemas.microsoft.com/office/drawing/2014/main" id="{E8B24402-B327-7D3A-190F-337B01AF7653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aged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15 and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over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r>
              <a:rPr lang="en-GB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The figures are net figures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C91E933-FE40-724F-5F68-F67013AAD3C3}"/>
              </a:ext>
            </a:extLst>
          </p:cNvPr>
          <p:cNvSpPr txBox="1"/>
          <p:nvPr/>
        </p:nvSpPr>
        <p:spPr>
          <a:xfrm>
            <a:off x="5081633" y="5621373"/>
            <a:ext cx="219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Print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audience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measured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from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74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magazines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D08083-7D68-D9FA-62F7-B5289B341E1F}"/>
              </a:ext>
            </a:extLst>
          </p:cNvPr>
          <p:cNvSpPr txBox="1"/>
          <p:nvPr/>
        </p:nvSpPr>
        <p:spPr>
          <a:xfrm>
            <a:off x="1105214" y="5621373"/>
            <a:ext cx="2195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Digital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audience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measured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from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61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magazines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</a:p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FEB7D-48F5-902D-5E70-1A595F5AA26C}"/>
              </a:ext>
            </a:extLst>
          </p:cNvPr>
          <p:cNvSpPr txBox="1"/>
          <p:nvPr/>
        </p:nvSpPr>
        <p:spPr>
          <a:xfrm>
            <a:off x="8208160" y="5621373"/>
            <a:ext cx="398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Net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reach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includes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readers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of 76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magazines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(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print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&amp;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digital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1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2F04DE-63E2-4662-8471-15B7993B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 fontScale="90000"/>
          </a:bodyPr>
          <a:lstStyle/>
          <a:p>
            <a:r>
              <a:rPr lang="fi-FI" dirty="0"/>
              <a:t>More </a:t>
            </a:r>
            <a:r>
              <a:rPr lang="fi-FI" dirty="0" err="1"/>
              <a:t>than</a:t>
            </a:r>
            <a:r>
              <a:rPr lang="fi-FI" dirty="0"/>
              <a:t> 2 </a:t>
            </a:r>
            <a:r>
              <a:rPr lang="fi-FI" dirty="0" err="1"/>
              <a:t>million</a:t>
            </a:r>
            <a:r>
              <a:rPr lang="fi-FI" dirty="0"/>
              <a:t> </a:t>
            </a:r>
            <a:r>
              <a:rPr lang="fi-FI" dirty="0" err="1"/>
              <a:t>women</a:t>
            </a:r>
            <a:r>
              <a:rPr lang="fi-FI" dirty="0"/>
              <a:t> and </a:t>
            </a:r>
            <a:br>
              <a:rPr lang="fi-FI" dirty="0"/>
            </a:br>
            <a:r>
              <a:rPr lang="fi-FI" dirty="0" err="1"/>
              <a:t>almost</a:t>
            </a:r>
            <a:r>
              <a:rPr lang="fi-FI" dirty="0"/>
              <a:t> 1.8 </a:t>
            </a:r>
            <a:r>
              <a:rPr lang="fi-FI" dirty="0" err="1"/>
              <a:t>million</a:t>
            </a:r>
            <a:r>
              <a:rPr lang="fi-FI" dirty="0"/>
              <a:t> </a:t>
            </a:r>
            <a:r>
              <a:rPr lang="fi-FI" dirty="0" err="1"/>
              <a:t>men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magazines</a:t>
            </a:r>
            <a:endParaRPr lang="fi-FI" dirty="0"/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4D82E6F2-B373-B1FB-C79E-C747E672D0F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74880488"/>
              </p:ext>
            </p:extLst>
          </p:nvPr>
        </p:nvGraphicFramePr>
        <p:xfrm>
          <a:off x="1790700" y="2073395"/>
          <a:ext cx="8610599" cy="3657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05478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427111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 err="1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Population</a:t>
                      </a:r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 </a:t>
                      </a:r>
                      <a:r>
                        <a:rPr lang="fi-FI" sz="1600" b="1" i="0" dirty="0" err="1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aged</a:t>
                      </a:r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 15 and </a:t>
                      </a:r>
                      <a:r>
                        <a:rPr lang="fi-FI" sz="1600" b="1" i="0" dirty="0" err="1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over</a:t>
                      </a:r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est. 4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291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,3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 err="1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Women</a:t>
                      </a:r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1,9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 err="1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Men</a:t>
                      </a:r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9,4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(76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3,804,200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2,023,700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1,780,500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Printin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readership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(74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3,236,100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1,822,700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1,413,300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(61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2,476,000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1,241,400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1,234,600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97CF2B7D-1781-EDD4-0FA9-3D46DD473D75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aged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15 and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over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r>
              <a:rPr lang="en-GB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The figures are net figures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4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208F9-4B74-2AC2-E251-6F91D86CE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DA94-CE83-10E3-AB31-5FC769DFA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760824"/>
          </a:xfrm>
        </p:spPr>
        <p:txBody>
          <a:bodyPr>
            <a:noAutofit/>
          </a:bodyPr>
          <a:lstStyle/>
          <a:p>
            <a:r>
              <a:rPr lang="fi-FI" sz="3700" dirty="0" err="1"/>
              <a:t>Women</a:t>
            </a:r>
            <a:r>
              <a:rPr lang="fi-FI" sz="3700" dirty="0"/>
              <a:t> </a:t>
            </a:r>
            <a:r>
              <a:rPr lang="fi-FI" sz="3700" dirty="0" err="1"/>
              <a:t>are</a:t>
            </a:r>
            <a:r>
              <a:rPr lang="fi-FI" sz="3700" dirty="0"/>
              <a:t> </a:t>
            </a:r>
            <a:r>
              <a:rPr lang="fi-FI" sz="3700" dirty="0" err="1"/>
              <a:t>more</a:t>
            </a:r>
            <a:r>
              <a:rPr lang="fi-FI" sz="3700" dirty="0"/>
              <a:t> </a:t>
            </a:r>
            <a:r>
              <a:rPr lang="fi-FI" sz="3700" dirty="0" err="1"/>
              <a:t>likely</a:t>
            </a:r>
            <a:r>
              <a:rPr lang="fi-FI" sz="3700" dirty="0"/>
              <a:t> to </a:t>
            </a:r>
            <a:r>
              <a:rPr lang="fi-FI" sz="3700" dirty="0" err="1"/>
              <a:t>read</a:t>
            </a:r>
            <a:r>
              <a:rPr lang="fi-FI" sz="3700" dirty="0"/>
              <a:t> </a:t>
            </a:r>
            <a:r>
              <a:rPr lang="fi-FI" sz="3700" dirty="0" err="1"/>
              <a:t>print</a:t>
            </a:r>
            <a:r>
              <a:rPr lang="fi-FI" sz="3700" dirty="0"/>
              <a:t> </a:t>
            </a:r>
            <a:r>
              <a:rPr lang="fi-FI" sz="3700" dirty="0" err="1"/>
              <a:t>magazines</a:t>
            </a:r>
            <a:endParaRPr lang="en-FI" sz="37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F1E00889-9B71-7880-ADE1-7FD94877545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26309781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61E80A-4EAD-B6CC-86A7-AEC14C182A4E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aged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15 and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over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r>
              <a:rPr lang="en-GB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The figures are net figures.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0161-9455-1782-7782-3DBF3510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EEC6-1A27-3065-D9AA-71F2BD84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289931"/>
            <a:ext cx="10769600" cy="760824"/>
          </a:xfrm>
        </p:spPr>
        <p:txBody>
          <a:bodyPr>
            <a:noAutofit/>
          </a:bodyPr>
          <a:lstStyle/>
          <a:p>
            <a:r>
              <a:rPr lang="en-GB" sz="3400" dirty="0"/>
              <a:t>Print is the most common way to read magazines in almost all age groups – except for those under 35</a:t>
            </a:r>
            <a:endParaRPr lang="en-FI" sz="34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68D164A3-3F6C-8E94-3BC1-857BD5715E2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97502391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9E1C8BE-3585-8137-8913-8B8E3991637B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aged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15 and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over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r>
              <a:rPr lang="en-GB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The figures are net figures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B86BD-B0E3-3FFA-6AC8-6FF04B01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66D6C9-4DB8-EE36-B6C9-AEBA3CE5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/>
          </a:bodyPr>
          <a:lstStyle/>
          <a:p>
            <a:r>
              <a:rPr lang="fi-FI" dirty="0"/>
              <a:t>Reach of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i="1" dirty="0" err="1">
                <a:solidFill>
                  <a:srgbClr val="FF6464"/>
                </a:solidFill>
              </a:rPr>
              <a:t>by</a:t>
            </a:r>
            <a:r>
              <a:rPr lang="fi-FI" i="1" dirty="0">
                <a:solidFill>
                  <a:srgbClr val="FF6464"/>
                </a:solidFill>
              </a:rPr>
              <a:t> </a:t>
            </a:r>
            <a:r>
              <a:rPr lang="fi-FI" i="1" dirty="0" err="1">
                <a:solidFill>
                  <a:srgbClr val="FF6464"/>
                </a:solidFill>
              </a:rPr>
              <a:t>age</a:t>
            </a:r>
            <a:endParaRPr lang="fi-FI" dirty="0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94604F9-9A7B-FD56-C10C-D68000150F9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23362300"/>
              </p:ext>
            </p:extLst>
          </p:nvPr>
        </p:nvGraphicFramePr>
        <p:xfrm>
          <a:off x="943326" y="1645920"/>
          <a:ext cx="10305347" cy="3933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6144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1332089">
                  <a:extLst>
                    <a:ext uri="{9D8B030D-6E8A-4147-A177-3AD203B41FA5}">
                      <a16:colId xmlns:a16="http://schemas.microsoft.com/office/drawing/2014/main" val="1133790065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82341224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1662466371"/>
                    </a:ext>
                  </a:extLst>
                </a:gridCol>
                <a:gridCol w="1367365">
                  <a:extLst>
                    <a:ext uri="{9D8B030D-6E8A-4147-A177-3AD203B41FA5}">
                      <a16:colId xmlns:a16="http://schemas.microsoft.com/office/drawing/2014/main" val="3931857243"/>
                    </a:ext>
                  </a:extLst>
                </a:gridCol>
              </a:tblGrid>
              <a:tr h="318347">
                <a:tc>
                  <a:txBody>
                    <a:bodyPr/>
                    <a:lstStyle/>
                    <a:p>
                      <a:pPr algn="l"/>
                      <a:endParaRPr lang="fi-FI" sz="16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Population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aged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15 and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over</a:t>
                      </a:r>
                      <a:b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br>
                        <a:rPr lang="en-FI" sz="8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4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291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,3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15–24 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b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55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6,100)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25–34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85,000)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35–44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60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8,400)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45–54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58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5,500)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55–64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6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49,800)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65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fi-FI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older</a:t>
                      </a:r>
                      <a:endParaRPr lang="fi-FI" sz="16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</a:t>
                      </a:r>
                      <a:r>
                        <a:rPr lang="fi-FI" sz="1200" b="0" i="1" u="none" strike="noStrike" kern="120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,306,500)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reach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(76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3,869,500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400,900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479,000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547,100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543,000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605,900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1,228,200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09725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readers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(74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3,337,500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253,300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450,900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471,500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1,180,700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readers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(61 </a:t>
                      </a:r>
                      <a:r>
                        <a:rPr lang="fi-FI" sz="1400" b="0" i="0" u="none" strike="noStrike" kern="1200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magazines</a:t>
                      </a: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2,544,100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321,400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419,500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387,500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383,700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581,000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96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FAD5-69FD-6D3C-C245-A71A3E4B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4B839E-ECB9-17F3-1C0B-DF499626C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Half</a:t>
            </a:r>
            <a:r>
              <a:rPr lang="fi-FI" dirty="0"/>
              <a:t> of </a:t>
            </a:r>
            <a:r>
              <a:rPr lang="fi-FI" dirty="0" err="1"/>
              <a:t>readers</a:t>
            </a:r>
            <a:r>
              <a:rPr lang="fi-FI" dirty="0"/>
              <a:t> </a:t>
            </a:r>
            <a:r>
              <a:rPr lang="fi-FI" dirty="0" err="1"/>
              <a:t>read</a:t>
            </a:r>
            <a:r>
              <a:rPr lang="fi-FI" dirty="0"/>
              <a:t> </a:t>
            </a:r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print</a:t>
            </a:r>
            <a:r>
              <a:rPr lang="fi-FI" dirty="0"/>
              <a:t> and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magazines</a:t>
            </a:r>
            <a:endParaRPr lang="fi-FI" dirty="0"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1BBCEC3C-A3FB-29DD-1EEF-A383A293CBFC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Population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aged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 15 and </a:t>
            </a:r>
            <a:r>
              <a:rPr lang="fi-FI" sz="1200" dirty="0" err="1">
                <a:solidFill>
                  <a:srgbClr val="002649"/>
                </a:solidFill>
                <a:latin typeface="Neue Haas Unica W1G" panose="020B0504030206020203" pitchFamily="34" charset="0"/>
              </a:rPr>
              <a:t>over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</a:t>
            </a: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240A3446-BB18-4FFF-E2C8-BCA2497FB90F}"/>
              </a:ext>
            </a:extLst>
          </p:cNvPr>
          <p:cNvGraphicFramePr>
            <a:graphicFrameLocks noGrp="1"/>
          </p:cNvGraphicFramePr>
          <p:nvPr>
            <p:ph sz="quarter" idx="1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7905089"/>
              </p:ext>
            </p:extLst>
          </p:nvPr>
        </p:nvGraphicFramePr>
        <p:xfrm>
          <a:off x="1406024" y="2040446"/>
          <a:ext cx="9401884" cy="375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342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on a bed reading a magazine and a bowl of strawberries&#10;&#10;Description automatically generated">
            <a:extLst>
              <a:ext uri="{FF2B5EF4-FFF2-40B4-BE49-F238E27FC236}">
                <a16:creationId xmlns:a16="http://schemas.microsoft.com/office/drawing/2014/main" id="{9BEF6F23-5DCA-FCEF-D70F-272A40FFB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6267" y="685800"/>
            <a:ext cx="5655733" cy="2387600"/>
          </a:xfrm>
        </p:spPr>
        <p:txBody>
          <a:bodyPr>
            <a:normAutofit fontScale="90000"/>
          </a:bodyPr>
          <a:lstStyle/>
          <a:p>
            <a:r>
              <a:rPr lang="en-GB" sz="9600" dirty="0"/>
              <a:t>Total</a:t>
            </a:r>
            <a:r>
              <a:rPr lang="en" sz="9600" dirty="0"/>
              <a:t> reach</a:t>
            </a:r>
            <a:br>
              <a:rPr lang="en" sz="9600" dirty="0"/>
            </a:br>
            <a:r>
              <a:rPr lang="en" sz="8000" dirty="0"/>
              <a:t>(print + digital)</a:t>
            </a:r>
            <a:endParaRPr lang="fi-FI" sz="8000" dirty="0"/>
          </a:p>
        </p:txBody>
      </p:sp>
    </p:spTree>
    <p:extLst>
      <p:ext uri="{BB962C8B-B14F-4D97-AF65-F5344CB8AC3E}">
        <p14:creationId xmlns:p14="http://schemas.microsoft.com/office/powerpoint/2010/main" val="202127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fi-FI" sz="3200" dirty="0" err="1">
                <a:latin typeface="Canela Medium" pitchFamily="2" charset="77"/>
              </a:rPr>
              <a:t>Average</a:t>
            </a:r>
            <a:r>
              <a:rPr lang="fi-FI" sz="3200" dirty="0">
                <a:latin typeface="Canela Medium" pitchFamily="2" charset="77"/>
              </a:rPr>
              <a:t> </a:t>
            </a:r>
            <a:r>
              <a:rPr lang="fi-FI" sz="3200" dirty="0" err="1">
                <a:latin typeface="Canela Medium" pitchFamily="2" charset="77"/>
              </a:rPr>
              <a:t>issue</a:t>
            </a:r>
            <a:r>
              <a:rPr lang="fi-FI" sz="3200" dirty="0">
                <a:latin typeface="Canela Medium" pitchFamily="2" charset="77"/>
              </a:rPr>
              <a:t> </a:t>
            </a:r>
            <a:r>
              <a:rPr lang="fi-FI" sz="3200" dirty="0" err="1">
                <a:latin typeface="Canela Medium" pitchFamily="2" charset="77"/>
              </a:rPr>
              <a:t>readership</a:t>
            </a:r>
            <a:r>
              <a:rPr lang="fi-FI" sz="3200" dirty="0">
                <a:latin typeface="Canela Medium" pitchFamily="2" charset="77"/>
              </a:rPr>
              <a:t> </a:t>
            </a:r>
            <a:br>
              <a:rPr lang="fi-FI" sz="3200" dirty="0">
                <a:latin typeface="Canela Medium" pitchFamily="2" charset="77"/>
              </a:rPr>
            </a:br>
            <a:r>
              <a:rPr lang="fi-FI" sz="3200" dirty="0">
                <a:latin typeface="Canela Medium" pitchFamily="2" charset="77"/>
              </a:rPr>
              <a:t>+ </a:t>
            </a:r>
            <a:r>
              <a:rPr lang="fi-FI" sz="3200" dirty="0" err="1">
                <a:latin typeface="Canela Medium" pitchFamily="2" charset="77"/>
              </a:rPr>
              <a:t>digital</a:t>
            </a:r>
            <a:r>
              <a:rPr lang="fi-FI" sz="3200" dirty="0">
                <a:latin typeface="Canela Medium" pitchFamily="2" charset="77"/>
              </a:rPr>
              <a:t> </a:t>
            </a:r>
            <a:r>
              <a:rPr lang="fi-FI" sz="3200" dirty="0" err="1">
                <a:latin typeface="Canela Medium" pitchFamily="2" charset="77"/>
              </a:rPr>
              <a:t>weekly</a:t>
            </a:r>
            <a:r>
              <a:rPr lang="fi-FI" sz="3200" dirty="0">
                <a:latin typeface="Canela Medium" pitchFamily="2" charset="77"/>
              </a:rPr>
              <a:t> </a:t>
            </a:r>
            <a:r>
              <a:rPr lang="fi-FI" sz="3200" dirty="0" err="1">
                <a:latin typeface="Canela Medium" pitchFamily="2" charset="77"/>
              </a:rPr>
              <a:t>reach</a:t>
            </a:r>
            <a:r>
              <a:rPr lang="fi-FI" sz="3200" dirty="0">
                <a:latin typeface="Canela Medium" pitchFamily="2" charset="77"/>
              </a:rPr>
              <a:t> </a:t>
            </a:r>
            <a:br>
              <a:rPr lang="fi-FI" sz="3200" dirty="0">
                <a:latin typeface="Canela Medium" pitchFamily="2" charset="77"/>
              </a:rPr>
            </a:br>
            <a:r>
              <a:rPr lang="fi-FI" sz="3200" dirty="0">
                <a:solidFill>
                  <a:schemeClr val="accent2"/>
                </a:solidFill>
                <a:latin typeface="Canela Medium" pitchFamily="2" charset="77"/>
              </a:rPr>
              <a:t>= </a:t>
            </a:r>
            <a:r>
              <a:rPr lang="fi-FI" sz="3200" dirty="0" err="1">
                <a:solidFill>
                  <a:schemeClr val="accent2"/>
                </a:solidFill>
                <a:latin typeface="Canela Medium" pitchFamily="2" charset="77"/>
              </a:rPr>
              <a:t>total</a:t>
            </a:r>
            <a:r>
              <a:rPr lang="fi-FI" sz="3200" dirty="0">
                <a:solidFill>
                  <a:schemeClr val="accent2"/>
                </a:solidFill>
                <a:latin typeface="Canela Medium" pitchFamily="2" charset="77"/>
              </a:rPr>
              <a:t> </a:t>
            </a:r>
            <a:r>
              <a:rPr lang="fi-FI" sz="3200" dirty="0" err="1">
                <a:solidFill>
                  <a:schemeClr val="accent2"/>
                </a:solidFill>
                <a:latin typeface="Canela Medium" pitchFamily="2" charset="77"/>
              </a:rPr>
              <a:t>reach</a:t>
            </a:r>
            <a:endParaRPr lang="fi-FI" sz="3200" dirty="0">
              <a:solidFill>
                <a:schemeClr val="accent2"/>
              </a:solidFill>
              <a:latin typeface="Canela Medium" pitchFamily="2" charset="77"/>
            </a:endParaRPr>
          </a:p>
          <a:p>
            <a:pPr marL="0" indent="0">
              <a:buNone/>
            </a:pPr>
            <a:r>
              <a:rPr lang="en" dirty="0"/>
              <a:t>The total reach figure is the number of print readers of the average magazine issue (AIR = average issue readership), plus the net number of users of different digital versions of the magazine during an average week.</a:t>
            </a:r>
          </a:p>
          <a:p>
            <a:pPr marL="0" indent="0">
              <a:buNone/>
            </a:pPr>
            <a:endParaRPr lang="fi-FI" sz="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23E292F1-096F-EF43-87D4-3CE8F923E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holding a phone&#10;&#10;Description automatically generated">
            <a:extLst>
              <a:ext uri="{FF2B5EF4-FFF2-40B4-BE49-F238E27FC236}">
                <a16:creationId xmlns:a16="http://schemas.microsoft.com/office/drawing/2014/main" id="{D1DE2322-107C-687A-7B04-B87442C929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31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holding a clipboard&#10;&#10;Description automatically generated with medium confidence">
            <a:extLst>
              <a:ext uri="{FF2B5EF4-FFF2-40B4-BE49-F238E27FC236}">
                <a16:creationId xmlns:a16="http://schemas.microsoft.com/office/drawing/2014/main" id="{94018D5F-566A-1E49-A07E-F243825BBC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202" y="0"/>
            <a:ext cx="5638798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589087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dirty="0">
                <a:solidFill>
                  <a:schemeClr val="accent2"/>
                </a:solidFill>
              </a:rPr>
              <a:t>The percentage of </a:t>
            </a:r>
            <a:r>
              <a:rPr lang="en-GB" dirty="0">
                <a:solidFill>
                  <a:schemeClr val="accent2"/>
                </a:solidFill>
              </a:rPr>
              <a:t>coverage</a:t>
            </a:r>
            <a:r>
              <a:rPr lang="en" dirty="0">
                <a:solidFill>
                  <a:schemeClr val="accent2"/>
                </a:solidFill>
              </a:rPr>
              <a:t> </a:t>
            </a:r>
            <a:r>
              <a:rPr lang="en" dirty="0"/>
              <a:t>indicates how much of the target group the media in question reaches.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 err="1">
                <a:solidFill>
                  <a:schemeClr val="accent2"/>
                </a:solidFill>
              </a:rPr>
              <a:t>total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population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73965464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4,291,300)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2,018,900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1,728,500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999,600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986,700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724,500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641,500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560,400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544,600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931CD2C-C6E7-9540-CDC7-86B1E515B0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</p:txBody>
      </p:sp>
    </p:spTree>
    <p:extLst>
      <p:ext uri="{BB962C8B-B14F-4D97-AF65-F5344CB8AC3E}">
        <p14:creationId xmlns:p14="http://schemas.microsoft.com/office/powerpoint/2010/main" val="110206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Women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409901969"/>
              </p:ext>
            </p:extLst>
          </p:nvPr>
        </p:nvGraphicFramePr>
        <p:xfrm>
          <a:off x="1790700" y="1566332"/>
          <a:ext cx="8610600" cy="445211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6304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Women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Women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2,191,900)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1,335,000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1,150,900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785,000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501,800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498,400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95891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413,300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389,200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4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317,800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A07489-0FA7-4345-078E-E94429F04C56}"/>
              </a:ext>
            </a:extLst>
          </p:cNvPr>
          <p:cNvSpPr txBox="1"/>
          <p:nvPr/>
        </p:nvSpPr>
        <p:spPr>
          <a:xfrm>
            <a:off x="10467975" y="5235709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online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2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  </a:t>
            </a:r>
            <a:br>
              <a:rPr lang="fi-FI" dirty="0"/>
            </a:br>
            <a:r>
              <a:rPr lang="fi-FI" i="1" dirty="0" err="1">
                <a:solidFill>
                  <a:schemeClr val="accent2"/>
                </a:solidFill>
              </a:rPr>
              <a:t>Men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03476993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Men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Men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2,099,400 )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582,300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577,700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446,300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358,400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258,800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B1F1C6-FE8B-CA10-593E-FD4508110F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100382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15–24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104392260"/>
              </p:ext>
            </p:extLst>
          </p:nvPr>
        </p:nvGraphicFramePr>
        <p:xfrm>
          <a:off x="1790700" y="1510294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15-24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556,100)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163,000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117,100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110,200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F2587CD-2C61-8632-83FB-65EA21D4A2B2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</p:txBody>
      </p:sp>
    </p:spTree>
    <p:extLst>
      <p:ext uri="{BB962C8B-B14F-4D97-AF65-F5344CB8AC3E}">
        <p14:creationId xmlns:p14="http://schemas.microsoft.com/office/powerpoint/2010/main" val="213523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25–34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764579144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585,000)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191,400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140,100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23ED6D-52B9-B8F4-91F7-0AB92DD9D886}"/>
              </a:ext>
            </a:extLst>
          </p:cNvPr>
          <p:cNvSpPr txBox="1"/>
          <p:nvPr/>
        </p:nvSpPr>
        <p:spPr>
          <a:xfrm>
            <a:off x="10467975" y="4762898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online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03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35–44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96411077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608,400)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276,200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FD8AF5D-921F-07FB-929F-D3A9B12038C7}"/>
              </a:ext>
            </a:extLst>
          </p:cNvPr>
          <p:cNvSpPr txBox="1"/>
          <p:nvPr/>
        </p:nvSpPr>
        <p:spPr>
          <a:xfrm>
            <a:off x="10467975" y="4747003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online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4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45–54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646451576"/>
              </p:ext>
            </p:extLst>
          </p:nvPr>
        </p:nvGraphicFramePr>
        <p:xfrm>
          <a:off x="1790700" y="1566332"/>
          <a:ext cx="8610600" cy="44316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585,500)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966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100,800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58CE358-DB8F-8AF9-A831-8069BDC9FA6D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</p:txBody>
      </p:sp>
    </p:spTree>
    <p:extLst>
      <p:ext uri="{BB962C8B-B14F-4D97-AF65-F5344CB8AC3E}">
        <p14:creationId xmlns:p14="http://schemas.microsoft.com/office/powerpoint/2010/main" val="1788353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55–64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48794198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649,800)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351,100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306,400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138,400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E5DD86-81C7-7DB2-FEF2-62D17B9130F6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</p:txBody>
      </p:sp>
    </p:spTree>
    <p:extLst>
      <p:ext uri="{BB962C8B-B14F-4D97-AF65-F5344CB8AC3E}">
        <p14:creationId xmlns:p14="http://schemas.microsoft.com/office/powerpoint/2010/main" val="257431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total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65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r>
              <a:rPr lang="fi-FI" i="1" dirty="0">
                <a:solidFill>
                  <a:schemeClr val="accent2"/>
                </a:solidFill>
              </a:rPr>
              <a:t> and </a:t>
            </a:r>
            <a:r>
              <a:rPr lang="fi-FI" i="1" dirty="0" err="1">
                <a:solidFill>
                  <a:schemeClr val="accent2"/>
                </a:solidFill>
              </a:rPr>
              <a:t>older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68418650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Total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reach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
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print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+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digital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65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65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1,306,500)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792,400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720,000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344,500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203,100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202,400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190,200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A963B6-6FAD-D3E4-CE18-AE9A73E94271}"/>
              </a:ext>
            </a:extLst>
          </p:cNvPr>
          <p:cNvSpPr txBox="1"/>
          <p:nvPr/>
        </p:nvSpPr>
        <p:spPr>
          <a:xfrm>
            <a:off x="10467975" y="5670332"/>
            <a:ext cx="1771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</a:p>
        </p:txBody>
      </p:sp>
    </p:spTree>
    <p:extLst>
      <p:ext uri="{BB962C8B-B14F-4D97-AF65-F5344CB8AC3E}">
        <p14:creationId xmlns:p14="http://schemas.microsoft.com/office/powerpoint/2010/main" val="2943472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dog&#10;&#10;Description automatically generated">
            <a:extLst>
              <a:ext uri="{FF2B5EF4-FFF2-40B4-BE49-F238E27FC236}">
                <a16:creationId xmlns:a16="http://schemas.microsoft.com/office/drawing/2014/main" id="{2F0BE017-EAAC-8108-3F1A-1E55A8FBB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28E576A-F99F-4748-AF24-58DDB12C85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0386" y="3089275"/>
            <a:ext cx="4446588" cy="679450"/>
          </a:xfrm>
        </p:spPr>
        <p:txBody>
          <a:bodyPr>
            <a:noAutofit/>
          </a:bodyPr>
          <a:lstStyle/>
          <a:p>
            <a:r>
              <a:rPr lang="en-FI" sz="8000" dirty="0">
                <a:solidFill>
                  <a:schemeClr val="bg1"/>
                </a:solidFill>
                <a:latin typeface="Clattering" pitchFamily="2" charset="0"/>
              </a:rPr>
              <a:t>Readership (print)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1BFB52-7413-70C9-488E-697E3619B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72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1589088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" sz="2400" b="1" dirty="0">
                <a:solidFill>
                  <a:schemeClr val="accent2"/>
                </a:solidFill>
              </a:rPr>
              <a:t>Readership</a:t>
            </a:r>
            <a:r>
              <a:rPr lang="en" sz="2400" dirty="0"/>
              <a:t> indicates how many readers the average issue of a </a:t>
            </a:r>
            <a:r>
              <a:rPr lang="en" sz="2400" i="1" dirty="0"/>
              <a:t>print magazine</a:t>
            </a:r>
            <a:r>
              <a:rPr lang="en" sz="2400" dirty="0"/>
              <a:t> has.</a:t>
            </a:r>
          </a:p>
          <a:p>
            <a:pPr marL="0" indent="0">
              <a:buNone/>
            </a:pPr>
            <a:br>
              <a:rPr lang="en" sz="1200" dirty="0"/>
            </a:br>
            <a:r>
              <a:rPr lang="en" sz="1200" dirty="0"/>
              <a:t>(Average Issue Readership = AIR)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8D44F185-ECF9-5740-A854-B8DA0B573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Placeholder 7" descr="A person holding a dog&#10;&#10;Description automatically generated">
            <a:extLst>
              <a:ext uri="{FF2B5EF4-FFF2-40B4-BE49-F238E27FC236}">
                <a16:creationId xmlns:a16="http://schemas.microsoft.com/office/drawing/2014/main" id="{EEB7543B-CBDD-0AF4-8B28-58E2789A54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0046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total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population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27183398"/>
              </p:ext>
            </p:extLst>
          </p:nvPr>
        </p:nvGraphicFramePr>
        <p:xfrm>
          <a:off x="1790700" y="1583266"/>
          <a:ext cx="8610600" cy="45131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b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4,291,300)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1,814,300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1,631,400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255,900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251,800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9690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249,700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69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Women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76255227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Women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Women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2,191,900)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1,204,900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1,093,100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8046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537,900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215,900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210,000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196,700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019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Men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37137902"/>
              </p:ext>
            </p:extLst>
          </p:nvPr>
        </p:nvGraphicFramePr>
        <p:xfrm>
          <a:off x="1790700" y="1730995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Men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Men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2,099,400)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538,300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268,100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224,200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204,200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184,700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146,200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143,800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831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15–24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062052679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15-24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15-24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556,100)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80,300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Luonto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Metsästys ja Kalastus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050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25–34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80057669"/>
              </p:ext>
            </p:extLst>
          </p:nvPr>
        </p:nvGraphicFramePr>
        <p:xfrm>
          <a:off x="1790700" y="1583266"/>
          <a:ext cx="8610600" cy="450643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585,000)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902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895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35–44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06927255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608,400)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232,200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192,300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2532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586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45–54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178286733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b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585,500)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263,400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222,200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227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55–64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7472063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b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649,800)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328,000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128,600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53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Print</a:t>
            </a:r>
            <a:r>
              <a:rPr lang="fi-FI" dirty="0"/>
              <a:t> </a:t>
            </a:r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largest</a:t>
            </a:r>
            <a:r>
              <a:rPr lang="fi-FI" dirty="0"/>
              <a:t> </a:t>
            </a:r>
            <a:r>
              <a:rPr lang="fi-FI" dirty="0" err="1"/>
              <a:t>readership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65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r>
              <a:rPr lang="fi-FI" i="1" dirty="0">
                <a:solidFill>
                  <a:schemeClr val="accent2"/>
                </a:solidFill>
              </a:rPr>
              <a:t> and </a:t>
            </a:r>
            <a:r>
              <a:rPr lang="fi-FI" i="1" dirty="0" err="1">
                <a:solidFill>
                  <a:schemeClr val="accent2"/>
                </a:solidFill>
              </a:rPr>
              <a:t>older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48798594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Readership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65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65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b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1,306,500)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768,200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709,700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334,100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182,300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144,800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114,400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003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tting in a chair looking at a phone&#10;&#10;Description automatically generated">
            <a:extLst>
              <a:ext uri="{FF2B5EF4-FFF2-40B4-BE49-F238E27FC236}">
                <a16:creationId xmlns:a16="http://schemas.microsoft.com/office/drawing/2014/main" id="{AB9A1EA9-943B-85C3-FCC1-DE1E079E5D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4534" y="821266"/>
            <a:ext cx="5655733" cy="2387600"/>
          </a:xfrm>
        </p:spPr>
        <p:txBody>
          <a:bodyPr>
            <a:normAutofit/>
          </a:bodyPr>
          <a:lstStyle/>
          <a:p>
            <a:r>
              <a:rPr lang="en" sz="8000" dirty="0">
                <a:solidFill>
                  <a:schemeClr val="accent1"/>
                </a:solidFill>
              </a:rPr>
              <a:t>Weekly digital reach</a:t>
            </a:r>
            <a:endParaRPr lang="fi-FI" sz="8000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B80491-AC4E-CDDB-085D-2D1A0F82F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lIns="90000" anchor="ctr">
            <a:normAutofit/>
          </a:bodyPr>
          <a:lstStyle/>
          <a:p>
            <a:pPr marL="0" indent="0">
              <a:buNone/>
            </a:pPr>
            <a:r>
              <a:rPr lang="en" sz="3000" b="1" dirty="0">
                <a:solidFill>
                  <a:schemeClr val="accent2"/>
                </a:solidFill>
              </a:rPr>
              <a:t>The weekly digital reach</a:t>
            </a:r>
            <a:r>
              <a:rPr lang="en" sz="3000" b="1" dirty="0"/>
              <a:t> </a:t>
            </a:r>
            <a:r>
              <a:rPr lang="en" sz="3000" dirty="0"/>
              <a:t>is the net number of people who have used different </a:t>
            </a:r>
            <a:r>
              <a:rPr lang="en" sz="3000" i="1" dirty="0"/>
              <a:t>digital versions</a:t>
            </a:r>
            <a:r>
              <a:rPr lang="en" sz="3000" dirty="0"/>
              <a:t> of the magazine during an average week.</a:t>
            </a:r>
          </a:p>
          <a:p>
            <a:pPr marL="0" indent="0">
              <a:buNone/>
            </a:pPr>
            <a:endParaRPr lang="fi-FI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6A4027AF-4700-9B49-A317-D0E4BB6F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sitting on a chair looking at his phone&#10;&#10;Description automatically generated">
            <a:extLst>
              <a:ext uri="{FF2B5EF4-FFF2-40B4-BE49-F238E27FC236}">
                <a16:creationId xmlns:a16="http://schemas.microsoft.com/office/drawing/2014/main" id="{DC1CFA31-F8AF-4F7B-3926-A9E59FD161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1335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total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population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69177062"/>
              </p:ext>
            </p:extLst>
          </p:nvPr>
        </p:nvGraphicFramePr>
        <p:xfrm>
          <a:off x="1790700" y="1634066"/>
          <a:ext cx="8610600" cy="45283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older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endParaRPr lang="fi-FI" sz="1400" b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  <a:p>
                      <a:pPr algn="ctr"/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4,291,300)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466514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956,000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884,100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504,200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486,900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445,200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378,200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70EB5C-6968-57D4-6A44-BD4831C70005}"/>
              </a:ext>
            </a:extLst>
          </p:cNvPr>
          <p:cNvSpPr txBox="1"/>
          <p:nvPr/>
        </p:nvSpPr>
        <p:spPr>
          <a:xfrm>
            <a:off x="10467975" y="4838949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3865617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Women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007973890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i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Women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Women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 (est. 2,191,900)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741,900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440,100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398,400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316,700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295,500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157,900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43FAC6-1B7C-4D0F-9898-21609C729D7E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4168397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r>
              <a:rPr lang="fi-FI" i="1" dirty="0" err="1">
                <a:solidFill>
                  <a:schemeClr val="accent2"/>
                </a:solidFill>
              </a:rPr>
              <a:t>Men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00814100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Men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Men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2,099,400)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587,700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403,600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301,200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288,000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267,200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Tivi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121,300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563EB12-F3C1-4953-D403-49BF953DB980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</a:p>
        </p:txBody>
      </p:sp>
    </p:spTree>
    <p:extLst>
      <p:ext uri="{BB962C8B-B14F-4D97-AF65-F5344CB8AC3E}">
        <p14:creationId xmlns:p14="http://schemas.microsoft.com/office/powerpoint/2010/main" val="4241880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15–24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19201103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15-24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15-24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556,100)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155,000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119,700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52,100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3F18296-1B6B-9401-C54C-0DF89E3226D2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1045446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25–34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349080077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25–34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585,000)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145,600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123,700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 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kaksplus.fi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6AE455-8B13-C6AF-0786-205B65C2A76B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</p:txBody>
      </p:sp>
    </p:spTree>
    <p:extLst>
      <p:ext uri="{BB962C8B-B14F-4D97-AF65-F5344CB8AC3E}">
        <p14:creationId xmlns:p14="http://schemas.microsoft.com/office/powerpoint/2010/main" val="2433882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35–44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363217412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35–44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608,400)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189,600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167,000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158,800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101,000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77,900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527CA28-F970-0F63-F26C-C1E02CF2269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1933711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r>
              <a:rPr lang="fi-FI" i="1" dirty="0">
                <a:solidFill>
                  <a:schemeClr val="accent2"/>
                </a:solidFill>
              </a:rPr>
              <a:t>45–54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08979684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45–54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585,500)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188,500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149,800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107,300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69,400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B37A81-74B5-ECAF-9FAC-F678208E84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128497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55–64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24933901"/>
              </p:ext>
            </p:extLst>
          </p:nvPr>
        </p:nvGraphicFramePr>
        <p:xfrm>
          <a:off x="1790700" y="1634066"/>
          <a:ext cx="8610600" cy="421279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55–64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(est. 649,800)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757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130,300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97,200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61,200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BB7122-B45F-8C2E-94A8-B2C6A4496429}"/>
              </a:ext>
            </a:extLst>
          </p:cNvPr>
          <p:cNvSpPr txBox="1"/>
          <p:nvPr/>
        </p:nvSpPr>
        <p:spPr>
          <a:xfrm>
            <a:off x="10467975" y="4523424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3543199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Magazines</a:t>
            </a:r>
            <a:r>
              <a:rPr lang="fi-FI" dirty="0"/>
              <a:t> </a:t>
            </a:r>
            <a:r>
              <a:rPr lang="fi-FI" dirty="0" err="1"/>
              <a:t>with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highest</a:t>
            </a:r>
            <a:r>
              <a:rPr lang="fi-FI" dirty="0"/>
              <a:t> </a:t>
            </a:r>
            <a:r>
              <a:rPr lang="fi-FI" dirty="0" err="1"/>
              <a:t>digital</a:t>
            </a:r>
            <a:r>
              <a:rPr lang="fi-FI" dirty="0"/>
              <a:t> </a:t>
            </a:r>
            <a:r>
              <a:rPr lang="fi-FI" dirty="0" err="1"/>
              <a:t>reach</a:t>
            </a:r>
            <a:r>
              <a:rPr lang="fi-FI" dirty="0"/>
              <a:t> in 2026, </a:t>
            </a:r>
            <a:br>
              <a:rPr lang="fi-FI" dirty="0"/>
            </a:br>
            <a:r>
              <a:rPr lang="fi-FI" i="1" dirty="0">
                <a:solidFill>
                  <a:schemeClr val="accent2"/>
                </a:solidFill>
              </a:rPr>
              <a:t>65 </a:t>
            </a:r>
            <a:r>
              <a:rPr lang="fi-FI" i="1" dirty="0" err="1">
                <a:solidFill>
                  <a:schemeClr val="accent2"/>
                </a:solidFill>
              </a:rPr>
              <a:t>year</a:t>
            </a:r>
            <a:r>
              <a:rPr lang="fi-FI" i="1" dirty="0">
                <a:solidFill>
                  <a:schemeClr val="accent2"/>
                </a:solidFill>
              </a:rPr>
              <a:t> </a:t>
            </a:r>
            <a:r>
              <a:rPr lang="fi-FI" i="1" dirty="0" err="1">
                <a:solidFill>
                  <a:schemeClr val="accent2"/>
                </a:solidFill>
              </a:rPr>
              <a:t>olds</a:t>
            </a:r>
            <a:r>
              <a:rPr lang="fi-FI" i="1" dirty="0">
                <a:solidFill>
                  <a:schemeClr val="accent2"/>
                </a:solidFill>
              </a:rPr>
              <a:t> and </a:t>
            </a:r>
            <a:r>
              <a:rPr lang="fi-FI" i="1" dirty="0" err="1">
                <a:solidFill>
                  <a:schemeClr val="accent2"/>
                </a:solidFill>
              </a:rPr>
              <a:t>older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11288225"/>
              </p:ext>
            </p:extLst>
          </p:nvPr>
        </p:nvGraphicFramePr>
        <p:xfrm>
          <a:off x="1790700" y="1634066"/>
          <a:ext cx="8610600" cy="443174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Magazine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Digital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weekly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reach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65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year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olds</a:t>
                      </a: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 and </a:t>
                      </a:r>
                      <a:r>
                        <a:rPr lang="fi-FI" sz="1400" b="0" kern="120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older</a:t>
                      </a:r>
                      <a:endParaRPr lang="fi-FI" sz="1400" b="0" kern="120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Coverage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%,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65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year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olds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and 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older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fi-FI" sz="1400" b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(est. 1,306,500)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159,300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136,500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99,900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95,700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81,600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75,800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63,000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61,100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C47A52-AE3C-D7F3-2FB4-24574F3450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Ilta-Sanomat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Iltalehti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website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is a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sub-site</a:t>
            </a: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 of Seiska</a:t>
            </a:r>
          </a:p>
        </p:txBody>
      </p:sp>
    </p:spTree>
    <p:extLst>
      <p:ext uri="{BB962C8B-B14F-4D97-AF65-F5344CB8AC3E}">
        <p14:creationId xmlns:p14="http://schemas.microsoft.com/office/powerpoint/2010/main" val="11665760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DEE15D-E4B0-A04D-837F-BB81848754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anchor="ctr">
            <a:normAutofit/>
          </a:bodyPr>
          <a:lstStyle/>
          <a:p>
            <a:r>
              <a:rPr lang="en" sz="1600" dirty="0"/>
              <a:t>The Finnish National Readership Survey (NRS) figures for individual </a:t>
            </a:r>
            <a:br>
              <a:rPr lang="en" sz="1600" dirty="0"/>
            </a:br>
            <a:r>
              <a:rPr lang="en" sz="1600" dirty="0"/>
              <a:t>magazines can be obtained without registration from </a:t>
            </a:r>
            <a:br>
              <a:rPr lang="en" sz="1600" dirty="0"/>
            </a:br>
            <a:r>
              <a:rPr lang="en" sz="1600" dirty="0"/>
              <a:t>Magazine Rate Card service: </a:t>
            </a:r>
            <a:br>
              <a:rPr lang="en" sz="1600" dirty="0"/>
            </a:br>
            <a:r>
              <a:rPr lang="en" sz="1600" dirty="0">
                <a:solidFill>
                  <a:srgbClr val="9CFFF8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www.ratecards.fi</a:t>
            </a:r>
            <a:endParaRPr lang="en" sz="1600" dirty="0">
              <a:solidFill>
                <a:srgbClr val="9CFFF8"/>
              </a:solidFill>
            </a:endParaRPr>
          </a:p>
          <a:p>
            <a:endParaRPr lang="en" sz="1600" dirty="0">
              <a:solidFill>
                <a:schemeClr val="accent4"/>
              </a:solidFill>
            </a:endParaRPr>
          </a:p>
          <a:p>
            <a:r>
              <a:rPr lang="en" sz="1600" dirty="0"/>
              <a:t>More NRS summaries can be found in </a:t>
            </a:r>
            <a:br>
              <a:rPr lang="en" sz="1600" dirty="0"/>
            </a:br>
            <a:r>
              <a:rPr lang="en" sz="1600" dirty="0"/>
              <a:t>Finnish Magazine Media Association’s website:</a:t>
            </a:r>
          </a:p>
          <a:p>
            <a:r>
              <a:rPr lang="en-GB" sz="1600" dirty="0">
                <a:solidFill>
                  <a:srgbClr val="9CFFF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www.aikakausmedia.fi/en/research</a:t>
            </a:r>
            <a:endParaRPr lang="en" sz="1600" dirty="0">
              <a:solidFill>
                <a:srgbClr val="9CFFF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49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5069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heme/theme1.xml><?xml version="1.0" encoding="utf-8"?>
<a:theme xmlns:a="http://schemas.openxmlformats.org/drawingml/2006/main" name="Aikakausmedia-presentaatiopohja-v2">
  <a:themeElements>
    <a:clrScheme name="Aikakausmedia värit">
      <a:dk1>
        <a:srgbClr val="000000"/>
      </a:dk1>
      <a:lt1>
        <a:srgbClr val="FFFFFF"/>
      </a:lt1>
      <a:dk2>
        <a:srgbClr val="002649"/>
      </a:dk2>
      <a:lt2>
        <a:srgbClr val="FEFCFF"/>
      </a:lt2>
      <a:accent1>
        <a:srgbClr val="002649"/>
      </a:accent1>
      <a:accent2>
        <a:srgbClr val="FF6464"/>
      </a:accent2>
      <a:accent3>
        <a:srgbClr val="F3CF67"/>
      </a:accent3>
      <a:accent4>
        <a:srgbClr val="43FFED"/>
      </a:accent4>
      <a:accent5>
        <a:srgbClr val="00599E"/>
      </a:accent5>
      <a:accent6>
        <a:srgbClr val="B2B2B2"/>
      </a:accent6>
      <a:hlink>
        <a:srgbClr val="FF6464"/>
      </a:hlink>
      <a:folHlink>
        <a:srgbClr val="FF64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Neue Haas Unica W1G" panose="020B0504030206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kakausmedia_Lukijamaarat_Kokonaistavoittavuudet_KMT_2021_pohja" id="{E010BA23-EDC4-CD43-B32E-ACB9D9102F7C}" vid="{84DFCDA6-0004-6E41-9403-C590A743DF3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e2388-80bc-4e26-8bd7-285ba7b96066">
      <Terms xmlns="http://schemas.microsoft.com/office/infopath/2007/PartnerControls"/>
    </lcf76f155ced4ddcb4097134ff3c332f>
    <TaxCatchAll xmlns="7307a6f1-d1b8-45fb-8b71-24600e49cf7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458EC40896444B91DD79CC67A8CBDA" ma:contentTypeVersion="11" ma:contentTypeDescription="Luo uusi asiakirja." ma:contentTypeScope="" ma:versionID="520b75055269cc103c3f82b6bc97ae6b">
  <xsd:schema xmlns:xsd="http://www.w3.org/2001/XMLSchema" xmlns:xs="http://www.w3.org/2001/XMLSchema" xmlns:p="http://schemas.microsoft.com/office/2006/metadata/properties" xmlns:ns2="9c8e2388-80bc-4e26-8bd7-285ba7b96066" xmlns:ns3="7307a6f1-d1b8-45fb-8b71-24600e49cf7d" targetNamespace="http://schemas.microsoft.com/office/2006/metadata/properties" ma:root="true" ma:fieldsID="52d2b204b9ba386a2a5afb3cefe56752" ns2:_="" ns3:_="">
    <xsd:import namespace="9c8e2388-80bc-4e26-8bd7-285ba7b96066"/>
    <xsd:import namespace="7307a6f1-d1b8-45fb-8b71-24600e49c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e2388-80bc-4e26-8bd7-285ba7b96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49cb80c-414b-4034-bc32-8653f2d16c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7a6f1-d1b8-45fb-8b71-24600e49c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e78300-3df7-44ec-aa93-bab488ea5903}" ma:internalName="TaxCatchAll" ma:showField="CatchAllData" ma:web="7307a6f1-d1b8-45fb-8b71-24600e49c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524A87-39EE-48D2-BA68-1637604F56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4DA53A-5335-44D1-9A3B-A9543DBAE551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9c8e2388-80bc-4e26-8bd7-285ba7b96066"/>
    <ds:schemaRef ds:uri="http://purl.org/dc/terms/"/>
    <ds:schemaRef ds:uri="http://schemas.microsoft.com/office/infopath/2007/PartnerControls"/>
    <ds:schemaRef ds:uri="7307a6f1-d1b8-45fb-8b71-24600e49cf7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5E0F10E-E048-473E-8B52-A54E08566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e2388-80bc-4e26-8bd7-285ba7b96066"/>
    <ds:schemaRef ds:uri="7307a6f1-d1b8-45fb-8b71-24600e49c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16126</TotalTime>
  <Words>3408</Words>
  <Application>Microsoft Macintosh PowerPoint</Application>
  <PresentationFormat>Widescreen</PresentationFormat>
  <Paragraphs>1392</Paragraphs>
  <Slides>44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Neue Haas Unica W1G</vt:lpstr>
      <vt:lpstr>Neue Haas Unica W1G Light</vt:lpstr>
      <vt:lpstr>Canela Medium</vt:lpstr>
      <vt:lpstr>Neue Haas Unica W1G Medium</vt:lpstr>
      <vt:lpstr>Neue Haas Unica Pro</vt:lpstr>
      <vt:lpstr>Clattering</vt:lpstr>
      <vt:lpstr>Arial</vt:lpstr>
      <vt:lpstr>Aikakausmedia-presentaatiopohja-v2</vt:lpstr>
      <vt:lpstr>Total reach, Readership &amp; Digital reach of magazines</vt:lpstr>
      <vt:lpstr> Contents </vt:lpstr>
      <vt:lpstr>Total audience of Magazine media is 3.8 million</vt:lpstr>
      <vt:lpstr>More than 2 million women and  almost 1.8 million men read magazines</vt:lpstr>
      <vt:lpstr>Women are more likely to read print magazines</vt:lpstr>
      <vt:lpstr>Print is the most common way to read magazines in almost all age groups – except for those under 35</vt:lpstr>
      <vt:lpstr>Reach of magazines by age</vt:lpstr>
      <vt:lpstr>Half of readers read both print and digital magazines</vt:lpstr>
      <vt:lpstr>Total reach (print + digital)</vt:lpstr>
      <vt:lpstr>PowerPoint Presentation</vt:lpstr>
      <vt:lpstr>PowerPoint Presentation</vt:lpstr>
      <vt:lpstr>Magazines with the highest total reach in 2026,  total population</vt:lpstr>
      <vt:lpstr>Magazines with the highest total reach in 2026, Women</vt:lpstr>
      <vt:lpstr>Magazines with the highest total reach in 2026,    Men</vt:lpstr>
      <vt:lpstr>Magazines with the highest total reach in 2026,  15–24 year olds</vt:lpstr>
      <vt:lpstr>Magazines with the highest total reach in 2026,  25–34 year olds</vt:lpstr>
      <vt:lpstr>Magazines with the highest total reach in 2026,  35–44 year olds</vt:lpstr>
      <vt:lpstr>Magazines with the highest total reach in 2026,  45–54 year olds</vt:lpstr>
      <vt:lpstr>Magazines with the highest total reach in 2026,  55–64 year olds</vt:lpstr>
      <vt:lpstr>Magazines with the highest total reach in 2026,  65 year olds and older</vt:lpstr>
      <vt:lpstr>Readership (print)</vt:lpstr>
      <vt:lpstr>PowerPoint Presentation</vt:lpstr>
      <vt:lpstr>Print magazines with the largest readership in 2026, total population</vt:lpstr>
      <vt:lpstr>Print magazines with the largest readership in 2026, Women</vt:lpstr>
      <vt:lpstr>Print magazines with the largest readership in 2026, Men</vt:lpstr>
      <vt:lpstr>Print magazines with the largest readership in 2026, 15–24 year olds</vt:lpstr>
      <vt:lpstr>Print magazines with the largest readership in 2026, 25–34 year olds</vt:lpstr>
      <vt:lpstr>Print magazines with the largest readership in 2026, 35–44 year olds</vt:lpstr>
      <vt:lpstr>Print magazines with the largest readership in 2026, 45–54 year olds</vt:lpstr>
      <vt:lpstr>Print magazines with the largest readership in 2026, 55–64 year olds</vt:lpstr>
      <vt:lpstr>Print magazines with the largest readership in 2026, 65 year olds and older</vt:lpstr>
      <vt:lpstr>Weekly digital reach</vt:lpstr>
      <vt:lpstr>PowerPoint Presentation</vt:lpstr>
      <vt:lpstr>Magazines with the highest digital reach in 2026, total population</vt:lpstr>
      <vt:lpstr>Magazines with the highest digital reach in 2026, Women</vt:lpstr>
      <vt:lpstr>Magazines with the highest digital reach in 2026, Men</vt:lpstr>
      <vt:lpstr>Magazines with the highest digital reach in 2026,  15–24 year olds</vt:lpstr>
      <vt:lpstr>Magazines with the highest digital reach in 2026,  25–34 year olds</vt:lpstr>
      <vt:lpstr>Magazines with the highest digital reach in 2026,  35–44 year olds</vt:lpstr>
      <vt:lpstr>Magazines with the highest digital reach in 2026, 45–54 year olds</vt:lpstr>
      <vt:lpstr>Magazines with the highest digital reach in 2026,  55–64 year olds</vt:lpstr>
      <vt:lpstr>Magazines with the highest digital reach in 2026,  65 year olds and older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tulee tähän</dc:title>
  <dc:creator>Katja Pietilä-Seppä</dc:creator>
  <cp:lastModifiedBy>Outi Itävuo</cp:lastModifiedBy>
  <cp:revision>289</cp:revision>
  <dcterms:created xsi:type="dcterms:W3CDTF">2020-11-20T10:03:58Z</dcterms:created>
  <dcterms:modified xsi:type="dcterms:W3CDTF">2026-10-12T00:01:33Z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0x010100C4458EC40896444B91DD79CC67A8CBDA</vt:lpwstr>
  </property>
  <property fmtid="{D5CDD505-2E9C-101B-9397-08002B2CF9AE}" pid="3" name="MediaServiceImageTags">
    <vt:lpwstr/>
  </property>
</Properties>
</file>