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9"/>
  </p:notesMasterIdLst>
  <p:handoutMasterIdLst>
    <p:handoutMasterId r:id="rId50"/>
  </p:handoutMasterIdLst>
  <p:sldIdLst>
    <p:sldId id="256" r:id="rId5"/>
    <p:sldId id="326" r:id="rId6"/>
    <p:sldId id="328" r:id="rId7"/>
    <p:sldId id="329" r:id="rId8"/>
    <p:sldId id="1346" r:id="rId9"/>
    <p:sldId id="1347" r:id="rId10"/>
    <p:sldId id="1348" r:id="rId11"/>
    <p:sldId id="1350" r:id="rId12"/>
    <p:sldId id="293" r:id="rId13"/>
    <p:sldId id="294" r:id="rId14"/>
    <p:sldId id="291" r:id="rId15"/>
    <p:sldId id="301" r:id="rId16"/>
    <p:sldId id="295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74" r:id="rId25"/>
    <p:sldId id="270" r:id="rId26"/>
    <p:sldId id="287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96" r:id="rId36"/>
    <p:sldId id="297" r:id="rId37"/>
    <p:sldId id="298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299" r:id="rId47"/>
    <p:sldId id="300" r:id="rId48"/>
  </p:sldIdLst>
  <p:sldSz cx="12192000" cy="6858000"/>
  <p:notesSz cx="6858000" cy="9144000"/>
  <p:embeddedFontLst>
    <p:embeddedFont>
      <p:font typeface="Canela Medium" pitchFamily="2" charset="77"/>
      <p:regular r:id="rId51"/>
    </p:embeddedFont>
    <p:embeddedFont>
      <p:font typeface="Clattering" pitchFamily="2" charset="0"/>
      <p:regular r:id="rId52"/>
    </p:embeddedFont>
    <p:embeddedFont>
      <p:font typeface="Neue Haas Unica Pro" panose="020B0504030206020203" pitchFamily="34" charset="77"/>
      <p:regular r:id="rId53"/>
      <p:bold r:id="rId54"/>
      <p:italic r:id="rId55"/>
      <p:boldItalic r:id="rId56"/>
    </p:embeddedFont>
    <p:embeddedFont>
      <p:font typeface="Neue Haas Unica W1G" panose="020B0404030206020203" pitchFamily="34" charset="0"/>
      <p:regular r:id="rId57"/>
      <p:bold r:id="rId58"/>
      <p:italic r:id="rId59"/>
      <p:boldItalic r:id="rId60"/>
    </p:embeddedFont>
    <p:embeddedFont>
      <p:font typeface="Neue Haas Unica W1G Light" panose="020B0404030206020203" pitchFamily="34" charset="0"/>
      <p:regular r:id="rId61"/>
      <p:italic r:id="rId62"/>
    </p:embeddedFont>
    <p:embeddedFont>
      <p:font typeface="Neue Haas Unica W1G Medium" panose="020B0404030206020203" pitchFamily="34" charset="0"/>
      <p:regular r:id="rId63"/>
      <p:italic r:id="rId64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11BD54-FE72-C6E0-081B-528AAB314813}" name="Emma Syyrakki" initials="ES" userId="S::emma.syyrakki@mediaauditfinland.fi::b398ee66-8700-4a53-9c06-400edc3db7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9CFFF8"/>
    <a:srgbClr val="FF6464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79C0D-B0C0-4C41-978E-D98BE0EA5A6D}" v="7" dt="2025-09-30T11:10:29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88707" autoAdjust="0"/>
  </p:normalViewPr>
  <p:slideViewPr>
    <p:cSldViewPr snapToGrid="0" snapToObjects="1">
      <p:cViewPr varScale="1">
        <p:scale>
          <a:sx n="113" d="100"/>
          <a:sy n="11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3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1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9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89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32-9F45-8E77-84BFAADF845F}"/>
              </c:ext>
            </c:extLst>
          </c:dPt>
          <c:dPt>
            <c:idx val="1"/>
            <c:bubble3D val="0"/>
            <c:spPr>
              <a:solidFill>
                <a:srgbClr val="FFE0E0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32-9F45-8E77-84BFAADF845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32-9F45-8E77-84BFAADF8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59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90-6B4B-8F3B-DA2393852258}"/>
              </c:ext>
            </c:extLst>
          </c:dPt>
          <c:dPt>
            <c:idx val="1"/>
            <c:bubble3D val="0"/>
            <c:spPr>
              <a:solidFill>
                <a:srgbClr val="FFE0E0">
                  <a:alpha val="51765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90-6B4B-8F3B-DA23938522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90-6B4B-8F3B-DA2393852258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90-6B4B-8F3B-DA23938522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78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3-8F4E-A8E7-0F8A8FE65E70}"/>
              </c:ext>
            </c:extLst>
          </c:dPt>
          <c:dPt>
            <c:idx val="1"/>
            <c:bubble3D val="0"/>
            <c:spPr>
              <a:solidFill>
                <a:srgbClr val="FFE0E0">
                  <a:alpha val="49412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33-8F4E-A8E7-0F8A8FE65E7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33-8F4E-A8E7-0F8A8FE65E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9224021380047"/>
          <c:y val="9.6010639772757152E-3"/>
          <c:w val="0.55436528152129039"/>
          <c:h val="0.9193040458285642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Kaikki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Nettotavoittavuus
(76 aikakausmediaa)</c:v>
                </c:pt>
                <c:pt idx="1">
                  <c:v>Printti 
(75 aikakausmediaa)</c:v>
                </c:pt>
                <c:pt idx="2">
                  <c:v>Digi 
(59 aikakausmediaa)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0.78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5-5A4D-B81D-425292A7721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0386479172513138E-4"/>
                  <c:y val="4.82223203278539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90148863607292E-2"/>
                      <c:h val="7.3751216709419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AE4-404E-8E9E-6ABF04A9D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Nettotavoittavuus
(76 aikakausmediaa)</c:v>
                </c:pt>
                <c:pt idx="1">
                  <c:v>Printti 
(75 aikakausmediaa)</c:v>
                </c:pt>
                <c:pt idx="2">
                  <c:v>Digi 
(59 aikakausmediaa)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0.87</c:v>
                </c:pt>
                <c:pt idx="1">
                  <c:v>0.71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06-EA48-81EB-9BAE046186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Nettotavoittavuus
(76 aikakausmediaa)</c:v>
                </c:pt>
                <c:pt idx="1">
                  <c:v>Printti 
(75 aikakausmediaa)</c:v>
                </c:pt>
                <c:pt idx="2">
                  <c:v>Digi 
(59 aikakausmediaa)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0.93</c:v>
                </c:pt>
                <c:pt idx="1">
                  <c:v>0.84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06-EA48-81EB-9BAE04618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axId val="882459983"/>
        <c:axId val="882466815"/>
      </c:barChart>
      <c:catAx>
        <c:axId val="882459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Pro" panose="020B0504030206020203" pitchFamily="34" charset="77"/>
                <a:ea typeface="+mn-ea"/>
                <a:cs typeface="+mn-cs"/>
              </a:defRPr>
            </a:pPr>
            <a:endParaRPr lang="en-FI"/>
          </a:p>
        </c:txPr>
        <c:crossAx val="882466815"/>
        <c:crosses val="autoZero"/>
        <c:auto val="1"/>
        <c:lblAlgn val="ctr"/>
        <c:lblOffset val="100"/>
        <c:noMultiLvlLbl val="0"/>
      </c:catAx>
      <c:valAx>
        <c:axId val="88246681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8245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8549969431128"/>
          <c:y val="7.037348428205524E-2"/>
          <c:w val="0.15066673805267775"/>
          <c:h val="0.22845661811563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Neue Haas Unica Pro Medium" panose="020B0504030206020203" pitchFamily="34" charset="77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38440955797312E-3"/>
          <c:y val="9.8402466861018695E-2"/>
          <c:w val="0.97344745891547313"/>
          <c:h val="0.6039059597242358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Nettotavoittavuus (76 lehteä)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771316259997131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15–24-vuotiaat</c:v>
                </c:pt>
                <c:pt idx="1">
                  <c:v>25–34-vuotiaat</c:v>
                </c:pt>
                <c:pt idx="2">
                  <c:v>35–44-vuotiaat</c:v>
                </c:pt>
                <c:pt idx="3">
                  <c:v>45–54-vuotiaat</c:v>
                </c:pt>
                <c:pt idx="4">
                  <c:v>55–64-vuotiaat</c:v>
                </c:pt>
                <c:pt idx="5">
                  <c:v>Yli 64-vuotiaat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0.75</c:v>
                </c:pt>
                <c:pt idx="1">
                  <c:v>0.84</c:v>
                </c:pt>
                <c:pt idx="2">
                  <c:v>0.92</c:v>
                </c:pt>
                <c:pt idx="3">
                  <c:v>0.94</c:v>
                </c:pt>
                <c:pt idx="4">
                  <c:v>0.94</c:v>
                </c:pt>
                <c:pt idx="5">
                  <c:v>0.94502391969257316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5-5A4D-B81D-425292A77215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Printin lukijat (75 lehteä)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0265701459327235E-2"/>
                  <c:y val="6.1242346816374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974689696706769E-2"/>
                      <c:h val="7.373578556691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15–24-vuotiaat</c:v>
                </c:pt>
                <c:pt idx="1">
                  <c:v>25–34-vuotiaat</c:v>
                </c:pt>
                <c:pt idx="2">
                  <c:v>35–44-vuotiaat</c:v>
                </c:pt>
                <c:pt idx="3">
                  <c:v>45–54-vuotiaat</c:v>
                </c:pt>
                <c:pt idx="4">
                  <c:v>55–64-vuotiaat</c:v>
                </c:pt>
                <c:pt idx="5">
                  <c:v>Yli 64-vuotiaat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0.47</c:v>
                </c:pt>
                <c:pt idx="1">
                  <c:v>0.62</c:v>
                </c:pt>
                <c:pt idx="2">
                  <c:v>0.78</c:v>
                </c:pt>
                <c:pt idx="3">
                  <c:v>0.83</c:v>
                </c:pt>
                <c:pt idx="4">
                  <c:v>0.86</c:v>
                </c:pt>
                <c:pt idx="5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06-EA48-81EB-9BAE04618677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Digin lukijat (59 lehteä)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03864791725131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15–24-vuotiaat</c:v>
                </c:pt>
                <c:pt idx="1">
                  <c:v>25–34-vuotiaat</c:v>
                </c:pt>
                <c:pt idx="2">
                  <c:v>35–44-vuotiaat</c:v>
                </c:pt>
                <c:pt idx="3">
                  <c:v>45–54-vuotiaat</c:v>
                </c:pt>
                <c:pt idx="4">
                  <c:v>55–64-vuotiaat</c:v>
                </c:pt>
                <c:pt idx="5">
                  <c:v>Yli 64-vuotiaat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0.61</c:v>
                </c:pt>
                <c:pt idx="1">
                  <c:v>0.68</c:v>
                </c:pt>
                <c:pt idx="2">
                  <c:v>0.71</c:v>
                </c:pt>
                <c:pt idx="3">
                  <c:v>0.69</c:v>
                </c:pt>
                <c:pt idx="4">
                  <c:v>0.59</c:v>
                </c:pt>
                <c:pt idx="5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06-EA48-81EB-9BAE04618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axId val="882459983"/>
        <c:axId val="882466815"/>
      </c:barChart>
      <c:catAx>
        <c:axId val="88245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Pro" panose="020B0504030206020203" pitchFamily="34" charset="77"/>
                <a:ea typeface="+mn-ea"/>
                <a:cs typeface="+mn-cs"/>
              </a:defRPr>
            </a:pPr>
            <a:endParaRPr lang="en-FI"/>
          </a:p>
        </c:txPr>
        <c:crossAx val="882466815"/>
        <c:crosses val="autoZero"/>
        <c:auto val="1"/>
        <c:lblAlgn val="ctr"/>
        <c:lblOffset val="100"/>
        <c:noMultiLvlLbl val="0"/>
      </c:catAx>
      <c:valAx>
        <c:axId val="882466815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8245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656570110746911E-2"/>
          <c:y val="0.91121216654301074"/>
          <c:w val="0.94993314218239022"/>
          <c:h val="6.9662153139974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Neue Haas Unica Pro" panose="020B0504030206020203" pitchFamily="34" charset="77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63483922836165"/>
          <c:y val="0.1583897736969257"/>
          <c:w val="0.5979762895990085"/>
          <c:h val="0.752343398058535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Vain painettu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0EC82C-CF15-714E-B945-E4660F9C4454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18140C-B7C3-C945-B9CC-4B4DB4FFD172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A69F7E5B-EE1A-974A-8E87-33A55E982AAA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9E-A242-9AB2-F3B62441D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769F4E-7938-584D-A22C-62A9EB2104B1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bg1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Asiakasmediat (5 kpl)</c:v>
                </c:pt>
                <c:pt idx="1">
                  <c:v>Ammatti- ja järjestömediat (9 kpl)</c:v>
                </c:pt>
                <c:pt idx="2">
                  <c:v>Yleisömediat (62 kpl)</c:v>
                </c:pt>
                <c:pt idx="4">
                  <c:v>Aikakausmediat yhteensä (76 kpl)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77</c:v>
                </c:pt>
                <c:pt idx="1">
                  <c:v>54</c:v>
                </c:pt>
                <c:pt idx="2">
                  <c:v>33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5-7541-8E66-8EC82D07F55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Painettu ja digi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7CEFB91E-AE2E-0047-90D1-D1D7B407B46D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244BF8-661E-AC4E-A884-E05BC9A0738F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767FED-4169-7140-8E8B-084F9E68E941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F9E-A242-9AB2-F3B62441D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7BDDD9D-5B1A-9942-8564-38A58FD9E2A4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002548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Asiakasmediat (5 kpl)</c:v>
                </c:pt>
                <c:pt idx="1">
                  <c:v>Ammatti- ja järjestömediat (9 kpl)</c:v>
                </c:pt>
                <c:pt idx="2">
                  <c:v>Yleisömediat (62 kpl)</c:v>
                </c:pt>
                <c:pt idx="4">
                  <c:v>Aikakausmediat yhteensä (76 kpl)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15</c:v>
                </c:pt>
                <c:pt idx="1">
                  <c:v>17</c:v>
                </c:pt>
                <c:pt idx="2">
                  <c:v>42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5-7541-8E66-8EC82D07F55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Vain digi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B5-7541-8E66-8EC82D07F55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B5-7541-8E66-8EC82D07F55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9B5-7541-8E66-8EC82D07F55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9B5-7541-8E66-8EC82D07F5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D51B2460-D743-7443-BC2F-8B6CD5130866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9AC79E-1D71-C949-B323-A45CA3FE04D8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2E134B-30B3-F142-B93D-B4324F83B443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B5-7541-8E66-8EC82D07F5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1407CD7F-D8B9-6D4B-8A03-1D7A93F5DC87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002548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Asiakasmediat (5 kpl)</c:v>
                </c:pt>
                <c:pt idx="1">
                  <c:v>Ammatti- ja järjestömediat (9 kpl)</c:v>
                </c:pt>
                <c:pt idx="2">
                  <c:v>Yleisömediat (62 kpl)</c:v>
                </c:pt>
                <c:pt idx="4">
                  <c:v>Aikakausmediat yhteensä (76 kpl)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7</c:v>
                </c:pt>
                <c:pt idx="1">
                  <c:v>29</c:v>
                </c:pt>
                <c:pt idx="2">
                  <c:v>25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B5-7541-8E66-8EC82D07F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5419376"/>
        <c:axId val="485417136"/>
      </c:barChart>
      <c:catAx>
        <c:axId val="4854193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>
                <a:solidFill>
                  <a:srgbClr val="002649"/>
                </a:solidFill>
                <a:latin typeface="Neue Haas Unica Pro Medium" panose="020B0504030206020203" pitchFamily="34" charset="77"/>
              </a:defRPr>
            </a:pPr>
            <a:endParaRPr lang="en-FI"/>
          </a:p>
        </c:txPr>
        <c:crossAx val="485417136"/>
        <c:crosses val="autoZero"/>
        <c:auto val="1"/>
        <c:lblAlgn val="ctr"/>
        <c:lblOffset val="100"/>
        <c:tickLblSkip val="1"/>
        <c:noMultiLvlLbl val="0"/>
      </c:catAx>
      <c:valAx>
        <c:axId val="485417136"/>
        <c:scaling>
          <c:orientation val="minMax"/>
          <c:max val="100.01"/>
          <c:min val="0"/>
        </c:scaling>
        <c:delete val="1"/>
        <c:axPos val="b"/>
        <c:numFmt formatCode="General" sourceLinked="0"/>
        <c:majorTickMark val="none"/>
        <c:minorTickMark val="none"/>
        <c:tickLblPos val="high"/>
        <c:crossAx val="485419376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33788474107378474"/>
          <c:y val="1.2332044690619617E-2"/>
          <c:w val="0.61814902995192034"/>
          <c:h val="8.9767907754667586E-2"/>
        </c:manualLayout>
      </c:layout>
      <c:overlay val="0"/>
      <c:txPr>
        <a:bodyPr/>
        <a:lstStyle/>
        <a:p>
          <a:pPr>
            <a:defRPr sz="1400" b="0" i="0">
              <a:solidFill>
                <a:srgbClr val="002649"/>
              </a:solidFill>
              <a:latin typeface="Neue Haas Unica Pro Medium" panose="020B0504030206020203" pitchFamily="34" charset="77"/>
            </a:defRPr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0.23185</cdr:x>
      <cdr:y>0.3174</cdr:y>
    </cdr:from>
    <cdr:to>
      <cdr:x>0.79043</cdr:x>
      <cdr:y>0.47304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19627" y="1384446"/>
          <a:ext cx="2456543" cy="678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90 %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0.23185</cdr:x>
      <cdr:y>0.47005</cdr:y>
    </cdr:from>
    <cdr:to>
      <cdr:x>0.79043</cdr:x>
      <cdr:y>0.6257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19627" y="2050308"/>
          <a:ext cx="2456543" cy="678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Kaikki lukijat yhteensä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3,9 miljoonaa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lukijaa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0.24084</cdr:x>
      <cdr:y>0.3174</cdr:y>
    </cdr:from>
    <cdr:to>
      <cdr:x>0.78878</cdr:x>
      <cdr:y>0.47305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59180" y="1384440"/>
          <a:ext cx="2409734" cy="67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59 %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0.24084</cdr:x>
      <cdr:y>0.49248</cdr:y>
    </cdr:from>
    <cdr:to>
      <cdr:x>0.78878</cdr:x>
      <cdr:y>0.64812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59180" y="2148114"/>
          <a:ext cx="2409734" cy="678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2,5 miljoonaa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lukijaa digissä 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0.22937</cdr:x>
      <cdr:y>0.3174</cdr:y>
    </cdr:from>
    <cdr:to>
      <cdr:x>0.79043</cdr:x>
      <cdr:y>0.47305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08743" y="1384440"/>
          <a:ext cx="2467428" cy="67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78 %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0.22937</cdr:x>
      <cdr:y>0.48915</cdr:y>
    </cdr:from>
    <cdr:to>
      <cdr:x>0.79043</cdr:x>
      <cdr:y>0.64479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08743" y="2133600"/>
          <a:ext cx="2467428" cy="678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3,3 miljoonaa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lukijaa printissä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1.10.2025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1.10.2025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0540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8820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8832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19296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7880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388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3400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D4F60-42AA-A645-D9D1-5D3169622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9A224B1-5EB6-CFC8-8BDA-DBEF209CB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28E2681-164D-C2D9-5B86-6E43EEF2E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CA938A-2E97-C858-E7A1-CD3A060A9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9035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29395-DB9B-4E0E-9974-7E7C923CB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7ECC65A-6BD8-5B16-DC7D-C2D69C09A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1C8351C-35BD-E999-BCAF-0D33235A3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E7E926-F58A-D997-A4EE-5C0AE0A20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869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474E9-8581-5982-1941-3B477261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29641-2AB8-992F-07AF-592B5AA92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D945F-5BD1-DB4F-D9C0-81535D597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6C2C9-C24E-65D5-63FD-0B00702DD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1020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807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4236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969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5" name="Kuva 4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3A467DC0-DF94-9AB3-1333-3F0A97D0F5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2" y="6390396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3" name="Kuva 2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E5A55619-A213-0BFF-72F9-6A1BDDDF58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31" y="6277918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590DE-F83C-F748-B3B6-4B1B9FEC3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88642-0C61-F247-A15B-7F92AD4BD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C9265-C3CD-FDDD-AF02-972209323E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654846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D41E3DFD-AA02-1893-3C2A-7E9291DE08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55" y="6428831"/>
            <a:ext cx="1011938" cy="22250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E97DFE3-4149-71A6-1D8B-6E210D81F0A7}"/>
              </a:ext>
            </a:extLst>
          </p:cNvPr>
          <p:cNvSpPr txBox="1"/>
          <p:nvPr userDrawn="1"/>
        </p:nvSpPr>
        <p:spPr>
          <a:xfrm>
            <a:off x="2573163" y="6389170"/>
            <a:ext cx="60977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2025  |  Koko väestö N: 46 358, naiset N: 23 264, miehet N: 23 094</a:t>
            </a:r>
          </a:p>
        </p:txBody>
      </p:sp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04D07E-D642-EAAF-6EE6-89B7CE9072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D3AB14-45CF-F731-730C-B341EE866C9D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CB64-2C6A-8279-1F76-D869B5D965A8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EE4444-3A65-6A81-BC31-D749DF1F5E27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5061577" y="4706264"/>
            <a:chExt cx="2068842" cy="23623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4551C4-3AFD-4038-5A40-114878009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9458" y="4706264"/>
              <a:ext cx="236236" cy="23623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5B3E87-1D76-9A18-C84B-D953FF9E7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6443" y="4723592"/>
              <a:ext cx="218908" cy="2189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7DA848-9D0D-641B-AEB5-7A151ED7E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8682" y="4737165"/>
              <a:ext cx="205335" cy="2053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E31460-C41C-08FF-040B-4B58847160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1577" y="4732519"/>
              <a:ext cx="296937" cy="20998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3C2197-402B-7133-2B55-F2A9E67B6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7348" y="4736510"/>
              <a:ext cx="193071" cy="193071"/>
            </a:xfrm>
            <a:prstGeom prst="rect">
              <a:avLst/>
            </a:prstGeom>
          </p:spPr>
        </p:pic>
        <p:pic>
          <p:nvPicPr>
            <p:cNvPr id="22" name="Picture 21" descr="A white butterfly on a black background&#10;&#10;AI-generated content may be incorrect.">
              <a:extLst>
                <a:ext uri="{FF2B5EF4-FFF2-40B4-BE49-F238E27FC236}">
                  <a16:creationId xmlns:a16="http://schemas.microsoft.com/office/drawing/2014/main" id="{2165757F-D3CC-9107-8AA9-6280646E28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6688" y="4723592"/>
              <a:ext cx="248760" cy="218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3" name="Kuva 2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C31621F3-3EBA-C14C-886C-309F07374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81" y="6389170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Kuva 3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DD9E6FCC-DF08-77AB-99CB-FC2E5CB720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31" y="6416973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kortit.fi/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person standing in a field of plants&#10;&#10;AI-generated content may be incorrect.">
            <a:extLst>
              <a:ext uri="{FF2B5EF4-FFF2-40B4-BE49-F238E27FC236}">
                <a16:creationId xmlns:a16="http://schemas.microsoft.com/office/drawing/2014/main" id="{BE20F3C8-C7F7-5F3D-0FFE-E879C0F05F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401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FI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Kokonaistavoittavuus, Lukijamäärät &amp; digitavoittavuus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67564" y="6300551"/>
            <a:ext cx="9144000" cy="2276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KMT 2025</a:t>
            </a:r>
            <a:endParaRPr lang="fi-FI" sz="1600" dirty="0">
              <a:solidFill>
                <a:schemeClr val="bg1"/>
              </a:solidFill>
              <a:latin typeface="Neue Haas Unica W1G Medium" panose="020B0404030206020203" pitchFamily="34" charset="0"/>
            </a:endParaRPr>
          </a:p>
          <a:p>
            <a:pPr marL="0" indent="0" algn="ctr">
              <a:buNone/>
            </a:pPr>
            <a:endParaRPr lang="en-FI" sz="1600" dirty="0">
              <a:solidFill>
                <a:schemeClr val="bg1"/>
              </a:solidFill>
              <a:latin typeface="Neue Haas Unica W1G Medium" panose="020B0404030206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2B552-3175-CA08-69E1-A47483058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3" name="Picture 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041D6B6A-B4CA-D5DF-E2FF-FB9873B955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01" y="6211474"/>
            <a:ext cx="1372335" cy="3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3200" dirty="0">
                <a:latin typeface="Canela Medium" pitchFamily="2" charset="77"/>
              </a:rPr>
              <a:t>Kokonaistavoittavuus = printti + digi</a:t>
            </a:r>
          </a:p>
          <a:p>
            <a:pPr marL="0" indent="0">
              <a:buNone/>
            </a:pPr>
            <a:r>
              <a:rPr lang="fi-FI" dirty="0"/>
              <a:t>Lehden </a:t>
            </a:r>
            <a:r>
              <a:rPr lang="fi-FI" dirty="0">
                <a:solidFill>
                  <a:schemeClr val="accent2"/>
                </a:solidFill>
              </a:rPr>
              <a:t>kokonaistavoittavuusluku</a:t>
            </a:r>
            <a:r>
              <a:rPr lang="fi-FI" dirty="0"/>
              <a:t> kertoo lehden keskimääräisen numeron lukijamäärän (printti), johon on lisätty keskimääräisen viikon aikana lehden digisisältöjä lukeneiden nettomäärä.</a:t>
            </a:r>
          </a:p>
          <a:p>
            <a:pPr marL="0" indent="0">
              <a:buNone/>
            </a:pPr>
            <a:endParaRPr lang="fi-FI" sz="500" dirty="0"/>
          </a:p>
          <a:p>
            <a:pPr marL="0" indent="0">
              <a:buNone/>
            </a:pPr>
            <a:r>
              <a:rPr lang="fi-FI" sz="1400" dirty="0"/>
              <a:t>Yksi henkilö lasketaan mukaan kokonaistavoittavuuteen vain kerran riippumatta siitä, lukeeko hän lehteä yhdessä vai useammassa kanavassa.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23E292F1-096F-EF43-87D4-3CE8F923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holding a phone&#10;&#10;Description automatically generated">
            <a:extLst>
              <a:ext uri="{FF2B5EF4-FFF2-40B4-BE49-F238E27FC236}">
                <a16:creationId xmlns:a16="http://schemas.microsoft.com/office/drawing/2014/main" id="{D1DE2322-107C-687A-7B04-B87442C929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31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94018D5F-566A-1E49-A07E-F243825BBC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2" y="0"/>
            <a:ext cx="5638798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89087"/>
            <a:ext cx="4799012" cy="36798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2"/>
                </a:solidFill>
              </a:rPr>
              <a:t>Peittoprosentti</a:t>
            </a:r>
            <a:r>
              <a:rPr lang="fi-FI" dirty="0"/>
              <a:t> kertoo, </a:t>
            </a:r>
            <a:br>
              <a:rPr lang="fi-FI" dirty="0"/>
            </a:br>
            <a:r>
              <a:rPr lang="fi-FI" dirty="0"/>
              <a:t>kuinka suuren osan kohderyhmästä  kyseinen media tavoittaa.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koko väestö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60825948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vuotta täyttäneet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vuotta täyttäneet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4 291 700)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2 039 800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1 710 400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1 011 200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991 900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866 900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724 900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678 800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677 900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645 800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6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01183255"/>
              </p:ext>
            </p:extLst>
          </p:nvPr>
        </p:nvGraphicFramePr>
        <p:xfrm>
          <a:off x="1790700" y="1566332"/>
          <a:ext cx="8610600" cy="45311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2 192 800)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1 319 900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1 138 100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757 400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598 400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524 400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481 700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4043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429 300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meilläkotona.fi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)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418 700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402 900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92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68392921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2 098 900 )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719 900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572 300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531 300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486 900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352 700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301 700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297 300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224 500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82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24731965"/>
              </p:ext>
            </p:extLst>
          </p:nvPr>
        </p:nvGraphicFramePr>
        <p:xfrm>
          <a:off x="1790700" y="1510294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553 400)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170 100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136 800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3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9906947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594 200)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165 200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111 700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meilläkotona.fi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)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0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75668255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606 700)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294 700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196 700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181 700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134 700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meilläkotona.fi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)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4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35977885"/>
              </p:ext>
            </p:extLst>
          </p:nvPr>
        </p:nvGraphicFramePr>
        <p:xfrm>
          <a:off x="1790700" y="1566332"/>
          <a:ext cx="8610600" cy="44316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584 800)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305 400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966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172 200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121 600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115 200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35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3841857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661 400)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357 200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307 600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167 800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165 200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1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Sisältö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599" y="340516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34599" y="418760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34599" y="495486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831550" y="3435404"/>
            <a:ext cx="8523432" cy="53603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Kokonaistavoittavuudeltaan suurimmat aikakausmediat (printti + digi)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831549" y="4273630"/>
            <a:ext cx="8523433" cy="424457"/>
          </a:xfrm>
        </p:spPr>
        <p:txBody>
          <a:bodyPr anchor="ctr">
            <a:noAutofit/>
          </a:bodyPr>
          <a:lstStyle/>
          <a:p>
            <a:r>
              <a:rPr lang="fi-FI" sz="2000" dirty="0"/>
              <a:t>Lukijamäärältään suurimmat aikakauslehdet (printti)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831550" y="5040890"/>
            <a:ext cx="8523432" cy="424458"/>
          </a:xfrm>
        </p:spPr>
        <p:txBody>
          <a:bodyPr anchor="ctr">
            <a:noAutofit/>
          </a:bodyPr>
          <a:lstStyle/>
          <a:p>
            <a:r>
              <a:rPr lang="fi-FI" sz="2000" dirty="0"/>
              <a:t>Digitaaliselta viikkotavoittavuudeltaan suurimmat aikakausmediat</a:t>
            </a:r>
            <a:endParaRPr lang="en-FI" sz="200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BCACF7A-FC53-33E0-E8FD-5C9FE481809D}"/>
              </a:ext>
            </a:extLst>
          </p:cNvPr>
          <p:cNvSpPr txBox="1">
            <a:spLocks/>
          </p:cNvSpPr>
          <p:nvPr/>
        </p:nvSpPr>
        <p:spPr>
          <a:xfrm>
            <a:off x="1834599" y="2628090"/>
            <a:ext cx="996950" cy="596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bg1"/>
                </a:solidFill>
                <a:latin typeface="Canela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dirty="0"/>
              <a:t>01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C66BECD-CE36-6EEF-9E71-AA94FD4610E8}"/>
              </a:ext>
            </a:extLst>
          </p:cNvPr>
          <p:cNvSpPr txBox="1">
            <a:spLocks/>
          </p:cNvSpPr>
          <p:nvPr/>
        </p:nvSpPr>
        <p:spPr>
          <a:xfrm>
            <a:off x="2831550" y="2714112"/>
            <a:ext cx="8523432" cy="424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Kooste: aikakausmedioiden tavoittavuus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182210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2025, </a:t>
            </a:r>
            <a:r>
              <a:rPr lang="fi-FI" i="1" dirty="0">
                <a:solidFill>
                  <a:schemeClr val="accent2"/>
                </a:solidFill>
              </a:rPr>
              <a:t>yli 64-vuotiaat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00492544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1 291 300)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779 300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688 400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399 400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325 500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237 100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211 600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199 300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7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2F0BE017-EAAC-8108-3F1A-1E55A8FBB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8E576A-F99F-4748-AF24-58DDB12C8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386" y="3089275"/>
            <a:ext cx="4446588" cy="679450"/>
          </a:xfrm>
        </p:spPr>
        <p:txBody>
          <a:bodyPr>
            <a:noAutofit/>
          </a:bodyPr>
          <a:lstStyle/>
          <a:p>
            <a:r>
              <a:rPr lang="en-FI" sz="8000" dirty="0">
                <a:solidFill>
                  <a:schemeClr val="bg1"/>
                </a:solidFill>
                <a:latin typeface="Clattering" pitchFamily="2" charset="0"/>
              </a:rPr>
              <a:t>Lukijamäärät (printti)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1BFB52-7413-70C9-488E-697E3619B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1589088"/>
            <a:ext cx="4799012" cy="36798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600" dirty="0"/>
              <a:t>Lehden </a:t>
            </a:r>
            <a:r>
              <a:rPr lang="fi-FI" sz="2600" dirty="0">
                <a:solidFill>
                  <a:schemeClr val="accent2"/>
                </a:solidFill>
              </a:rPr>
              <a:t>lukijamäärä</a:t>
            </a:r>
            <a:r>
              <a:rPr lang="fi-FI" sz="2600" dirty="0"/>
              <a:t> (lukijaestimaatti) kertoo, kuinka monta lukijaa kunkin </a:t>
            </a:r>
            <a:r>
              <a:rPr lang="fi-FI" sz="2600" i="1" dirty="0"/>
              <a:t>painetun lehden </a:t>
            </a:r>
            <a:r>
              <a:rPr lang="fi-FI" sz="2600" dirty="0"/>
              <a:t>keskimääräisellä numerolla 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8D44F185-ECF9-5740-A854-B8DA0B57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 descr="A person holding a dog&#10;&#10;Description automatically generated">
            <a:extLst>
              <a:ext uri="{FF2B5EF4-FFF2-40B4-BE49-F238E27FC236}">
                <a16:creationId xmlns:a16="http://schemas.microsoft.com/office/drawing/2014/main" id="{EEB7543B-CBDD-0AF4-8B28-58E2789A54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004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2025, </a:t>
            </a:r>
            <a:r>
              <a:rPr lang="fi-FI" i="1" dirty="0">
                <a:solidFill>
                  <a:schemeClr val="accent2"/>
                </a:solidFill>
              </a:rPr>
              <a:t>koko väestö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64903363"/>
              </p:ext>
            </p:extLst>
          </p:nvPr>
        </p:nvGraphicFramePr>
        <p:xfrm>
          <a:off x="1790700" y="1583266"/>
          <a:ext cx="8610600" cy="45131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vuotta täyttäneet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vuotta täyttäneet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4 291 700)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1 882 600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1 625 00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739 900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492 300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270 600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252 500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9690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251 500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251 400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2025,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3834365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2 192 800)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1 222 900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1 086 200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570 700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469 100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240 100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188 500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170 200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19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2025,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7731533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2 098 900)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659 700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538 800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288 600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177 900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144 200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143 700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139 500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831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2025,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58733689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553 400)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05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2025,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21386249"/>
              </p:ext>
            </p:extLst>
          </p:nvPr>
        </p:nvGraphicFramePr>
        <p:xfrm>
          <a:off x="1790700" y="1583266"/>
          <a:ext cx="8610600" cy="45064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594 200)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165 700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139 100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9021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89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2025,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81975988"/>
              </p:ext>
            </p:extLst>
          </p:nvPr>
        </p:nvGraphicFramePr>
        <p:xfrm>
          <a:off x="1790700" y="1583266"/>
          <a:ext cx="8610600" cy="44210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606 700)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205 800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58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2025,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55188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584 800)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285 800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225 200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2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B382C5-7C60-CEAD-9E7B-E31CD3DA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Aikakausmediat tavoittavat yhdeksän kymmenestä – se tarkoittaa 3,</a:t>
            </a:r>
            <a:r>
              <a:rPr lang="fi-FI" dirty="0"/>
              <a:t>9</a:t>
            </a:r>
            <a:r>
              <a:rPr lang="en-FI" dirty="0"/>
              <a:t> miljoonaa lukijaa</a:t>
            </a:r>
            <a:endParaRPr lang="fi-FI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89E1D2-75DD-1C71-E50C-7760DC043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134047"/>
              </p:ext>
            </p:extLst>
          </p:nvPr>
        </p:nvGraphicFramePr>
        <p:xfrm>
          <a:off x="7877629" y="1514946"/>
          <a:ext cx="4397828" cy="436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FB29D85-55DA-CE78-3CB1-D039882D5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055235"/>
              </p:ext>
            </p:extLst>
          </p:nvPr>
        </p:nvGraphicFramePr>
        <p:xfrm>
          <a:off x="0" y="1514946"/>
          <a:ext cx="4397828" cy="436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2B0BA84-70FA-5DA6-E313-F07B99F7E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545102"/>
              </p:ext>
            </p:extLst>
          </p:nvPr>
        </p:nvGraphicFramePr>
        <p:xfrm>
          <a:off x="3938996" y="1536092"/>
          <a:ext cx="4397828" cy="436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2">
            <a:extLst>
              <a:ext uri="{FF2B5EF4-FFF2-40B4-BE49-F238E27FC236}">
                <a16:creationId xmlns:a16="http://schemas.microsoft.com/office/drawing/2014/main" id="{E8B24402-B327-7D3A-190F-337B01AF7653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15 vuotta täyttäneet ja tätä vanhemmat suomalaiset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Luvut ovat nettolukuja, eli yksi lukija lasketaan mukaan vain kerran.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C91E933-FE40-724F-5F68-F67013AAD3C3}"/>
              </a:ext>
            </a:extLst>
          </p:cNvPr>
          <p:cNvSpPr txBox="1"/>
          <p:nvPr/>
        </p:nvSpPr>
        <p:spPr>
          <a:xfrm>
            <a:off x="5081633" y="5621373"/>
            <a:ext cx="219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Printin lukijamäärä mitattu </a:t>
            </a:r>
            <a:b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75 aikakausmedialta.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08083-7D68-D9FA-62F7-B5289B341E1F}"/>
              </a:ext>
            </a:extLst>
          </p:cNvPr>
          <p:cNvSpPr txBox="1"/>
          <p:nvPr/>
        </p:nvSpPr>
        <p:spPr>
          <a:xfrm>
            <a:off x="1105214" y="5621373"/>
            <a:ext cx="219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Digiyleisö mitattu 59 aikakausmedialta.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FEB7D-48F5-902D-5E70-1A595F5AA26C}"/>
              </a:ext>
            </a:extLst>
          </p:cNvPr>
          <p:cNvSpPr txBox="1"/>
          <p:nvPr/>
        </p:nvSpPr>
        <p:spPr>
          <a:xfrm>
            <a:off x="8208160" y="5621373"/>
            <a:ext cx="398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Kokonaistavoittavuudessa on mukana </a:t>
            </a:r>
            <a:b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KMT:ssa mukana olevien aikakaumedioiden </a:t>
            </a:r>
            <a:b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(76 kpl) printin ja digin lukijat nettona.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14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2025,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37039015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661 400)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339 200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154 600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126 300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5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2025, </a:t>
            </a:r>
            <a:r>
              <a:rPr lang="fi-FI" i="1" dirty="0">
                <a:solidFill>
                  <a:schemeClr val="accent2"/>
                </a:solidFill>
              </a:rPr>
              <a:t>yli 64-vuotiaat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71028202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1 291 300)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757 600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678 700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314 100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195 800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192 200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172 300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146 600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121 500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03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in a chair looking at a phone&#10;&#10;Description automatically generated">
            <a:extLst>
              <a:ext uri="{FF2B5EF4-FFF2-40B4-BE49-F238E27FC236}">
                <a16:creationId xmlns:a16="http://schemas.microsoft.com/office/drawing/2014/main" id="{AB9A1EA9-943B-85C3-FCC1-DE1E079E5D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534" y="821266"/>
            <a:ext cx="5655733" cy="2387600"/>
          </a:xfrm>
        </p:spPr>
        <p:txBody>
          <a:bodyPr>
            <a:normAutofit/>
          </a:bodyPr>
          <a:lstStyle/>
          <a:p>
            <a:r>
              <a:rPr lang="fi-FI" sz="8000" dirty="0">
                <a:solidFill>
                  <a:schemeClr val="accent1"/>
                </a:solidFill>
              </a:rPr>
              <a:t>Digitaalinen viikkotavoittavuus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80491-AC4E-CDDB-085D-2D1A0F82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5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lIns="9000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fi-FI" sz="3000" dirty="0">
                <a:solidFill>
                  <a:schemeClr val="accent2"/>
                </a:solidFill>
              </a:rPr>
              <a:t>Digitaalinen viikkotavoittavuusluku</a:t>
            </a:r>
            <a:r>
              <a:rPr lang="fi-FI" sz="3000" dirty="0"/>
              <a:t> on keskimääräisen viikon aikana lehden eri digitaalisia versioita käyttäneiden nettomäärä.</a:t>
            </a:r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r>
              <a:rPr lang="fi-FI" sz="1900" dirty="0"/>
              <a:t>Nettoluvulla tarkoitetaan sitä, että yksi henkilö lasketaan mukaan vain kerran riippumatta siitä, lukeeko hän lehteä yhdessä vai useammassa kanavassa.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6A4027AF-4700-9B49-A317-D0E4BB6F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sitting on a chair looking at his phone&#10;&#10;Description automatically generated">
            <a:extLst>
              <a:ext uri="{FF2B5EF4-FFF2-40B4-BE49-F238E27FC236}">
                <a16:creationId xmlns:a16="http://schemas.microsoft.com/office/drawing/2014/main" id="{DC1CFA31-F8AF-4F7B-3926-A9E59FD161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335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koko väestö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4616386"/>
              </p:ext>
            </p:extLst>
          </p:nvPr>
        </p:nvGraphicFramePr>
        <p:xfrm>
          <a:off x="1790700" y="1634066"/>
          <a:ext cx="8610600" cy="45283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 vuotta täyttäneet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vuotta täyttäneet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4 291 700)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466514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901 900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628 100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579 400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555 300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418 800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(meillakotona.fi)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382 400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371 100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303 200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17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81827889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naiset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2 192 800)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459 800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349 900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(meillakotona.fi)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332 400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253 400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183 900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Kaksplus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181 600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177 800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397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74550640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miehet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2 098 900)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495 500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442 100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371 400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254 100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188 800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128 900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8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2025,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47952403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15–24-vuotiaat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553 400)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159 200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139 300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(meillakotona.fi)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Kaksplus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(apteekki.fi)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46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52949778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25–34-vuotiaat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594 200)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Kaksplus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(meillakotona.fi)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882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3540805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35–44-vuotiaat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606 700)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199 400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124 500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(meillakotona.fi)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1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2F04DE-63E2-4662-8471-15B7993B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814388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Aikakausmedioita</a:t>
            </a:r>
            <a:r>
              <a:rPr lang="fi-FI" dirty="0"/>
              <a:t> lukee yli 2 miljoonaa naista ja </a:t>
            </a:r>
            <a:br>
              <a:rPr lang="fi-FI" dirty="0"/>
            </a:br>
            <a:r>
              <a:rPr lang="fi-FI" dirty="0"/>
              <a:t>yli 1,8 miljoonaa miestä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4D82E6F2-B373-B1FB-C79E-C747E672D0F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09645280"/>
              </p:ext>
            </p:extLst>
          </p:nvPr>
        </p:nvGraphicFramePr>
        <p:xfrm>
          <a:off x="1790700" y="2073395"/>
          <a:ext cx="8610599" cy="3657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05478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427111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1639005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1639005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fi-FI" sz="16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Kaikki 15 vuotta täyttäneet</a:t>
                      </a: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est. 4 291 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7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Naiset</a:t>
                      </a: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2 19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2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8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Miehet</a:t>
                      </a: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2 098 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9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Nettotavoittavuus (76 lehteä)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3 869 500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2 047 700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1 821 800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Printin lukijamäärä (75 lehteä)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3 337 500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1 843 900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1 493 700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Digitaalinen </a:t>
                      </a:r>
                    </a:p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viikkotavoittavuus (59 lehteä)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2 544 100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1 302 000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1 242 100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97CF2B7D-1781-EDD4-0FA9-3D46DD473D75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Luvut ovat nettolukuja, eli yksi lukija lasketaan mukaan vain kerran.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46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71284458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45–54-vuotiaat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584 800)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167 300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110 800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(meillakotona.fi)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973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92133026"/>
              </p:ext>
            </p:extLst>
          </p:nvPr>
        </p:nvGraphicFramePr>
        <p:xfrm>
          <a:off x="1790700" y="1634066"/>
          <a:ext cx="8610600" cy="42127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55–64-vuotiaat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661 400)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757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(meillakotona.fi)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99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2025, </a:t>
            </a:r>
            <a:r>
              <a:rPr lang="fi-FI" i="1" dirty="0">
                <a:solidFill>
                  <a:schemeClr val="accent2"/>
                </a:solidFill>
              </a:rPr>
              <a:t>yli 64-vuotiaat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01594584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yli 64-vuotiaat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1 291 300)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(meillakotona.fi)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76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sz="2800" dirty="0"/>
              <a:t>Yksittäisten </a:t>
            </a:r>
            <a:r>
              <a:rPr lang="fi-FI" sz="2800" dirty="0" err="1"/>
              <a:t>aikakausmedioiden</a:t>
            </a:r>
            <a:r>
              <a:rPr lang="fi-FI" sz="2800" dirty="0"/>
              <a:t> KMT-tulokset saat ilman tunnuksia Mediakorttipalvelusta: </a:t>
            </a:r>
            <a:r>
              <a:rPr lang="fi-FI" sz="28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www.mediakortit.fi</a:t>
            </a:r>
            <a:endParaRPr lang="fi-FI" sz="2800" dirty="0">
              <a:solidFill>
                <a:schemeClr val="accent4"/>
              </a:solidFill>
            </a:endParaRPr>
          </a:p>
          <a:p>
            <a:br>
              <a:rPr lang="fi-FI" sz="2800" dirty="0">
                <a:solidFill>
                  <a:schemeClr val="accent4"/>
                </a:solidFill>
              </a:rPr>
            </a:br>
            <a:r>
              <a:rPr lang="fi-FI" sz="2800" dirty="0"/>
              <a:t>Samalla sivustolla on myös runsaasti dynaamisia KMT-raportteja, jossa voit lajitella palvelun lehtiä erilaisten kriteerien mukaan: </a:t>
            </a:r>
            <a:r>
              <a:rPr lang="fi-FI" sz="2800" dirty="0" err="1">
                <a:solidFill>
                  <a:schemeClr val="accent4"/>
                </a:solidFill>
              </a:rPr>
              <a:t>www.mediakortit.fi</a:t>
            </a:r>
            <a:r>
              <a:rPr lang="fi-FI" sz="2800" dirty="0">
                <a:solidFill>
                  <a:schemeClr val="accent4"/>
                </a:solidFill>
              </a:rPr>
              <a:t>/raportit</a:t>
            </a:r>
          </a:p>
        </p:txBody>
      </p:sp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208F9-4B74-2AC2-E251-6F91D86CE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DA94-CE83-10E3-AB31-5FC769DF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760824"/>
          </a:xfrm>
        </p:spPr>
        <p:txBody>
          <a:bodyPr>
            <a:noAutofit/>
          </a:bodyPr>
          <a:lstStyle/>
          <a:p>
            <a:r>
              <a:rPr lang="fi-FI" sz="3700" dirty="0"/>
              <a:t>Printin lukijoissa on suhteellisesti enemmän naisia kuin miehiä, digissä yhtä paljon molempia</a:t>
            </a:r>
            <a:endParaRPr lang="en-FI" sz="37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1E00889-9B71-7880-ADE1-7FD94877545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7219421"/>
              </p:ext>
            </p:extLst>
          </p:nvPr>
        </p:nvGraphicFramePr>
        <p:xfrm>
          <a:off x="838201" y="1975756"/>
          <a:ext cx="10515599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61E80A-4EAD-B6CC-86A7-AEC14C182A4E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15 vuotta täyttäneet suomalaiset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Luvut ovat nettolukuja, eli yksi lukija lasketaan mukaan vain kerran.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68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0161-9455-1782-7782-3DBF3510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EEC6-1A27-3065-D9AA-71F2BD84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289931"/>
            <a:ext cx="10769600" cy="760824"/>
          </a:xfrm>
        </p:spPr>
        <p:txBody>
          <a:bodyPr>
            <a:noAutofit/>
          </a:bodyPr>
          <a:lstStyle/>
          <a:p>
            <a:r>
              <a:rPr lang="fi-FI" sz="3400" dirty="0"/>
              <a:t>Vanhemmissa ikäryhmissä printti on suosituin, mutta alle 35-vuotiaissa digin lukijoita on enemmän kuin printin</a:t>
            </a:r>
            <a:endParaRPr lang="en-FI" sz="34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8D164A3-3F6C-8E94-3BC1-857BD5715E2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99506568"/>
              </p:ext>
            </p:extLst>
          </p:nvPr>
        </p:nvGraphicFramePr>
        <p:xfrm>
          <a:off x="838201" y="1975756"/>
          <a:ext cx="10515599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E1C8BE-3585-8137-8913-8B8E3991637B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15 vuotta täyttäneet suomalaiset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Luvut ovat nettolukuja, eli yksi lukija lasketaan mukaan vain kerran.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77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86BD-B0E3-3FFA-6AC8-6FF04B013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6D6C9-4DB8-EE36-B6C9-AEBA3CE5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814388"/>
          </a:xfrm>
        </p:spPr>
        <p:txBody>
          <a:bodyPr>
            <a:normAutofit fontScale="90000"/>
          </a:bodyPr>
          <a:lstStyle/>
          <a:p>
            <a:r>
              <a:rPr lang="fi-FI" dirty="0"/>
              <a:t>KMT-aikakauslehtien tavoittavuus </a:t>
            </a:r>
            <a:r>
              <a:rPr lang="fi-FI" i="1" dirty="0">
                <a:solidFill>
                  <a:srgbClr val="FF6464"/>
                </a:solidFill>
              </a:rPr>
              <a:t>ikäryhmittäin</a:t>
            </a:r>
            <a:endParaRPr lang="fi-FI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4604F9-9A7B-FD56-C10C-D68000150F9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04020419"/>
              </p:ext>
            </p:extLst>
          </p:nvPr>
        </p:nvGraphicFramePr>
        <p:xfrm>
          <a:off x="943326" y="1645920"/>
          <a:ext cx="10305347" cy="3933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6144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1332089">
                  <a:extLst>
                    <a:ext uri="{9D8B030D-6E8A-4147-A177-3AD203B41FA5}">
                      <a16:colId xmlns:a16="http://schemas.microsoft.com/office/drawing/2014/main" val="1133790065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382341224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1662466371"/>
                    </a:ext>
                  </a:extLst>
                </a:gridCol>
                <a:gridCol w="1367365">
                  <a:extLst>
                    <a:ext uri="{9D8B030D-6E8A-4147-A177-3AD203B41FA5}">
                      <a16:colId xmlns:a16="http://schemas.microsoft.com/office/drawing/2014/main" val="3931857243"/>
                    </a:ext>
                  </a:extLst>
                </a:gridCol>
              </a:tblGrid>
              <a:tr h="318347">
                <a:tc>
                  <a:txBody>
                    <a:bodyPr/>
                    <a:lstStyle/>
                    <a:p>
                      <a:pPr algn="l"/>
                      <a:endParaRPr lang="fi-FI" sz="16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Kaikki </a:t>
                      </a:r>
                      <a:r>
                        <a:rPr lang="en-GB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en-GB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vuotta</a:t>
                      </a:r>
                      <a:r>
                        <a:rPr lang="en-GB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täyttäneet</a:t>
                      </a:r>
                      <a:r>
                        <a:rPr lang="en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4 291 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7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00)</a:t>
                      </a: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15–24-vuotiaat </a:t>
                      </a:r>
                      <a:b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endParaRPr lang="fi-FI" sz="8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553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4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25–34-vuotiaat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594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2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35–44-vuotiaat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606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7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45–54-vuotiaat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584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8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55–64-vuotiaat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661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4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Yli 64-vuotiaat </a:t>
                      </a:r>
                      <a:b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endParaRPr lang="fi-FI" sz="8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1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291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3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Nettotavoittavuus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(76 lehteä)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3 869 500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416 500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501 900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556 500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551 600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619 500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1 223 600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09725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Printin lukijoita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(75 lehteä)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3 337 500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262 100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367 100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474 500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484 100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569 400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1 180 400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Digin viikkolukijat 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(59 lehteä)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2 544 100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336 900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405 400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428 400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400 700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389 900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582 700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6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FFAD5-69FD-6D3C-C245-A71A3E4B5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4B839E-ECB9-17F3-1C0B-DF499626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Yli puolet aikakauslehtien lukijoista lukee sekä painettua lehteä että digisisältöjä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1BBCEC3C-A3FB-29DD-1EEF-A383A293CBFC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15 vuotta täyttäneet suomalaiset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  <p:graphicFrame>
        <p:nvGraphicFramePr>
          <p:cNvPr id="5" name="Sisällön paikkamerkki 9">
            <a:extLst>
              <a:ext uri="{FF2B5EF4-FFF2-40B4-BE49-F238E27FC236}">
                <a16:creationId xmlns:a16="http://schemas.microsoft.com/office/drawing/2014/main" id="{240A3446-BB18-4FFF-E2C8-BCA2497FB90F}"/>
              </a:ext>
            </a:extLst>
          </p:cNvPr>
          <p:cNvGraphicFramePr>
            <a:graphicFrameLocks noGrp="1"/>
          </p:cNvGraphicFramePr>
          <p:nvPr>
            <p:ph sz="quarter" idx="1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3942495"/>
              </p:ext>
            </p:extLst>
          </p:nvPr>
        </p:nvGraphicFramePr>
        <p:xfrm>
          <a:off x="1406024" y="2040446"/>
          <a:ext cx="8873176" cy="375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2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on a bed reading a magazine and a bowl of strawberries&#10;&#10;Description automatically generated">
            <a:extLst>
              <a:ext uri="{FF2B5EF4-FFF2-40B4-BE49-F238E27FC236}">
                <a16:creationId xmlns:a16="http://schemas.microsoft.com/office/drawing/2014/main" id="{9BEF6F23-5DCA-FCEF-D70F-272A40FFB5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267" y="685800"/>
            <a:ext cx="5655733" cy="2387600"/>
          </a:xfrm>
        </p:spPr>
        <p:txBody>
          <a:bodyPr>
            <a:normAutofit/>
          </a:bodyPr>
          <a:lstStyle/>
          <a:p>
            <a:r>
              <a:rPr lang="fi-FI" sz="8000" dirty="0"/>
              <a:t>Kokonais-tavoittavuus</a:t>
            </a:r>
          </a:p>
        </p:txBody>
      </p:sp>
    </p:spTree>
    <p:extLst>
      <p:ext uri="{BB962C8B-B14F-4D97-AF65-F5344CB8AC3E}">
        <p14:creationId xmlns:p14="http://schemas.microsoft.com/office/powerpoint/2010/main" val="2021274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ijamaarat_Kokonaistavoittavuudet_KMT_2021_pohja" id="{E010BA23-EDC4-CD43-B32E-ACB9D9102F7C}" vid="{84DFCDA6-0004-6E41-9403-C590A743D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Props1.xml><?xml version="1.0" encoding="utf-8"?>
<ds:datastoreItem xmlns:ds="http://schemas.openxmlformats.org/officeDocument/2006/customXml" ds:itemID="{3EAF6E7D-D611-4B0F-8EBB-4B3A1E79C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524A87-39EE-48D2-BA68-1637604F56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4DA53A-5335-44D1-9A3B-A9543DBAE551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9c8e2388-80bc-4e26-8bd7-285ba7b96066"/>
    <ds:schemaRef ds:uri="7307a6f1-d1b8-45fb-8b71-24600e49cf7d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13598</TotalTime>
  <Words>3094</Words>
  <Application>Microsoft Macintosh PowerPoint</Application>
  <PresentationFormat>Widescreen</PresentationFormat>
  <Paragraphs>1328</Paragraphs>
  <Slides>44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Neue Haas Unica W1G Medium</vt:lpstr>
      <vt:lpstr>Arial</vt:lpstr>
      <vt:lpstr>Neue Haas Unica Pro</vt:lpstr>
      <vt:lpstr>Clattering</vt:lpstr>
      <vt:lpstr>Neue Haas Unica W1G</vt:lpstr>
      <vt:lpstr>Canela Medium</vt:lpstr>
      <vt:lpstr>Neue Haas Unica W1G Light</vt:lpstr>
      <vt:lpstr>Aikakausmedia-presentaatiopohja-v2</vt:lpstr>
      <vt:lpstr>Kokonaistavoittavuus, Lukijamäärät &amp; digitavoittavuus</vt:lpstr>
      <vt:lpstr>Sisältö</vt:lpstr>
      <vt:lpstr>Aikakausmediat tavoittavat yhdeksän kymmenestä – se tarkoittaa 3,9 miljoonaa lukijaa</vt:lpstr>
      <vt:lpstr>Aikakausmedioita lukee yli 2 miljoonaa naista ja  yli 1,8 miljoonaa miestä</vt:lpstr>
      <vt:lpstr>Printin lukijoissa on suhteellisesti enemmän naisia kuin miehiä, digissä yhtä paljon molempia</vt:lpstr>
      <vt:lpstr>Vanhemmissa ikäryhmissä printti on suosituin, mutta alle 35-vuotiaissa digin lukijoita on enemmän kuin printin</vt:lpstr>
      <vt:lpstr>KMT-aikakauslehtien tavoittavuus ikäryhmittäin</vt:lpstr>
      <vt:lpstr>Yli puolet aikakauslehtien lukijoista lukee sekä painettua lehteä että digisisältöjä</vt:lpstr>
      <vt:lpstr>Kokonais-tavoittavuus</vt:lpstr>
      <vt:lpstr>PowerPoint Presentation</vt:lpstr>
      <vt:lpstr>PowerPoint Presentation</vt:lpstr>
      <vt:lpstr>Kokonaistavoittavuudeltaan suurimmat aikakausmediat 2025, koko väestö</vt:lpstr>
      <vt:lpstr>Kokonaistavoittavuudeltaan suurimmat aikakausmediat 2025, naiset</vt:lpstr>
      <vt:lpstr>Kokonaistavoittavuudeltaan suurimmat aikakausmediat 2025, miehet</vt:lpstr>
      <vt:lpstr>Kokonaistavoittavuudeltaan suurimmat aikakausmediat 2025, 15–24-vuotiaat</vt:lpstr>
      <vt:lpstr>Kokonaistavoittavuudeltaan suurimmat aikakausmediat 2025, 25–34-vuotiaat</vt:lpstr>
      <vt:lpstr>Kokonaistavoittavuudeltaan suurimmat aikakausmediat 2025, 35–44-vuotiaat</vt:lpstr>
      <vt:lpstr>Kokonaistavoittavuudeltaan suurimmat aikakausmediat 2025, 45–54-vuotiaat</vt:lpstr>
      <vt:lpstr>Kokonaistavoittavuudeltaan suurimmat aikakausmediat 2025, 55–64-vuotiaat</vt:lpstr>
      <vt:lpstr>Kokonaistavoittavuudeltaan suurimmat aikakausmediat 2025, yli 64-vuotiaat</vt:lpstr>
      <vt:lpstr>Lukijamäärät (printti)</vt:lpstr>
      <vt:lpstr>PowerPoint Presentation</vt:lpstr>
      <vt:lpstr>Lukijamäärältään suurimmat painetut aikakauslehdet 2025, koko väestö</vt:lpstr>
      <vt:lpstr>Lukijamäärältään suurimmat painetut aikakauslehdet 2025, naiset</vt:lpstr>
      <vt:lpstr>Lukijamäärältään suurimmat painetut aikakauslehdet 2025, miehet</vt:lpstr>
      <vt:lpstr>Lukijamäärältään suurimmat painetut aikakauslehdet 2025, 15–24-vuotiaat</vt:lpstr>
      <vt:lpstr>Lukijamäärältään suurimmat painetut aikakauslehdet 2025, 25–34-vuotiaat</vt:lpstr>
      <vt:lpstr>Lukijamäärältään suurimmat painetut aikakauslehdet 2025, 35–44-vuotiaat</vt:lpstr>
      <vt:lpstr>Lukijamäärältään suurimmat painetut aikakauslehdet 2025, 45–54-vuotiaat</vt:lpstr>
      <vt:lpstr>Lukijamäärältään suurimmat painetut aikakauslehdet 2025, 55–64-vuotiaat</vt:lpstr>
      <vt:lpstr>Lukijamäärältään suurimmat painetut aikakauslehdet 2025, yli 64-vuotiaat</vt:lpstr>
      <vt:lpstr>Digitaalinen viikkotavoittavuus</vt:lpstr>
      <vt:lpstr>PowerPoint Presentation</vt:lpstr>
      <vt:lpstr>Digitaaliselta tavoittavuudeltaan suurimmat aikakausmediat 2025, koko väestö</vt:lpstr>
      <vt:lpstr>Digitaaliselta tavoittavuudeltaan suurimmat aikakausmediat 2025, naiset</vt:lpstr>
      <vt:lpstr>Digitaaliselta tavoittavuudeltaan suurimmat aikakausmediat 2025, miehet</vt:lpstr>
      <vt:lpstr>Digitaaliselta tavoittavuudeltaan suurimmat aikakausmediat 2025, 15–24-vuotiaat</vt:lpstr>
      <vt:lpstr>Digitaaliselta tavoittavuudeltaan suurimmat aikakausmediat 2025, 25–34-vuotiaat</vt:lpstr>
      <vt:lpstr>Digitaaliselta tavoittavuudeltaan suurimmat aikakausmediat 2025, 35–44-vuotiaat</vt:lpstr>
      <vt:lpstr>Digitaaliselta tavoittavuudeltaan suurimmat aikakausmediat 2025, 45–54-vuotiaat</vt:lpstr>
      <vt:lpstr>Digitaaliselta tavoittavuudeltaan suurimmat aikakausmediat 2025, 55–64-vuotiaat</vt:lpstr>
      <vt:lpstr>Digitaaliselta tavoittavuudeltaan suurimmat aikakausmediat 2025, yli 64-vuotiaat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223</cp:revision>
  <dcterms:created xsi:type="dcterms:W3CDTF">2020-11-20T10:03:58Z</dcterms:created>
  <dcterms:modified xsi:type="dcterms:W3CDTF">2025-10-01T11:17:00Z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