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1"/>
  </p:notesMasterIdLst>
  <p:handoutMasterIdLst>
    <p:handoutMasterId r:id="rId42"/>
  </p:handoutMasterIdLst>
  <p:sldIdLst>
    <p:sldId id="256" r:id="rId5"/>
    <p:sldId id="1235" r:id="rId6"/>
    <p:sldId id="285" r:id="rId7"/>
    <p:sldId id="1197" r:id="rId8"/>
    <p:sldId id="1198" r:id="rId9"/>
    <p:sldId id="1199" r:id="rId10"/>
    <p:sldId id="1191" r:id="rId11"/>
    <p:sldId id="1192" r:id="rId12"/>
    <p:sldId id="1193" r:id="rId13"/>
    <p:sldId id="1194" r:id="rId14"/>
    <p:sldId id="1195" r:id="rId15"/>
    <p:sldId id="1196" r:id="rId16"/>
    <p:sldId id="1231" r:id="rId17"/>
    <p:sldId id="1208" r:id="rId18"/>
    <p:sldId id="1203" r:id="rId19"/>
    <p:sldId id="1204" r:id="rId20"/>
    <p:sldId id="1205" r:id="rId21"/>
    <p:sldId id="1206" r:id="rId22"/>
    <p:sldId id="1207" r:id="rId23"/>
    <p:sldId id="1236" r:id="rId24"/>
    <p:sldId id="1214" r:id="rId25"/>
    <p:sldId id="1211" r:id="rId26"/>
    <p:sldId id="1210" r:id="rId27"/>
    <p:sldId id="1212" r:id="rId28"/>
    <p:sldId id="1213" r:id="rId29"/>
    <p:sldId id="1215" r:id="rId30"/>
    <p:sldId id="1217" r:id="rId31"/>
    <p:sldId id="1202" r:id="rId32"/>
    <p:sldId id="1233" r:id="rId33"/>
    <p:sldId id="1238" r:id="rId34"/>
    <p:sldId id="1242" r:id="rId35"/>
    <p:sldId id="1240" r:id="rId36"/>
    <p:sldId id="1228" r:id="rId37"/>
    <p:sldId id="1234" r:id="rId38"/>
    <p:sldId id="1239" r:id="rId39"/>
    <p:sldId id="275" r:id="rId40"/>
  </p:sldIdLst>
  <p:sldSz cx="12192000" cy="6858000"/>
  <p:notesSz cx="6858000" cy="9144000"/>
  <p:embeddedFontLst>
    <p:embeddedFont>
      <p:font typeface="Canela Medium" pitchFamily="2" charset="77"/>
      <p:regular r:id="rId43"/>
    </p:embeddedFont>
    <p:embeddedFont>
      <p:font typeface="Clattering" pitchFamily="2" charset="0"/>
      <p:regular r:id="rId44"/>
    </p:embeddedFont>
    <p:embeddedFont>
      <p:font typeface="Neue Haas Unica Pro" panose="020B0504030206020203" pitchFamily="34" charset="77"/>
      <p:regular r:id="rId45"/>
      <p:bold r:id="rId46"/>
      <p:italic r:id="rId47"/>
      <p:boldItalic r:id="rId48"/>
    </p:embeddedFont>
    <p:embeddedFont>
      <p:font typeface="Neue Haas Unica Pro Light" panose="020B0404030206020203" pitchFamily="34" charset="77"/>
      <p:regular r:id="rId49"/>
      <p:italic r:id="rId50"/>
    </p:embeddedFont>
    <p:embeddedFont>
      <p:font typeface="Neue Haas Unica W1G" panose="020B0404030206020203" pitchFamily="34" charset="0"/>
      <p:regular r:id="rId51"/>
      <p:bold r:id="rId52"/>
      <p:italic r:id="rId53"/>
      <p:boldItalic r:id="rId54"/>
    </p:embeddedFont>
    <p:embeddedFont>
      <p:font typeface="Neue Haas Unica W1G Light" panose="020B0404030206020203" pitchFamily="34" charset="0"/>
      <p:regular r:id="rId55"/>
      <p:italic r:id="rId56"/>
    </p:embeddedFont>
    <p:embeddedFont>
      <p:font typeface="Neue Haas Unica W1G Medium" panose="020B0404030206020203" pitchFamily="34" charset="0"/>
      <p:regular r:id="rId57"/>
      <p:italic r:id="rId5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AF4F0-A9A7-B54E-A265-2F1B36F5F97D}" v="26" dt="2023-12-10T20:56:24.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6259"/>
  </p:normalViewPr>
  <p:slideViewPr>
    <p:cSldViewPr snapToGrid="0" snapToObjects="1">
      <p:cViewPr varScale="1">
        <p:scale>
          <a:sx n="123" d="100"/>
          <a:sy n="123" d="100"/>
        </p:scale>
        <p:origin x="616" y="18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2 278 121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2278121</c:v>
                </c:pt>
                <c:pt idx="1">
                  <c:v>1682724</c:v>
                </c:pt>
                <c:pt idx="2">
                  <c:v>644643</c:v>
                </c:pt>
                <c:pt idx="3">
                  <c:v>184872</c:v>
                </c:pt>
                <c:pt idx="4">
                  <c:v>100749</c:v>
                </c:pt>
                <c:pt idx="5">
                  <c:v>71069</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90747</c:v>
                </c:pt>
                <c:pt idx="1">
                  <c:v>91092</c:v>
                </c:pt>
                <c:pt idx="2">
                  <c:v>91407</c:v>
                </c:pt>
                <c:pt idx="3">
                  <c:v>91778</c:v>
                </c:pt>
                <c:pt idx="4">
                  <c:v>92145</c:v>
                </c:pt>
                <c:pt idx="5">
                  <c:v>92497</c:v>
                </c:pt>
                <c:pt idx="6">
                  <c:v>92841</c:v>
                </c:pt>
                <c:pt idx="7">
                  <c:v>93992</c:v>
                </c:pt>
                <c:pt idx="8">
                  <c:v>95546</c:v>
                </c:pt>
                <c:pt idx="9">
                  <c:v>96878</c:v>
                </c:pt>
                <c:pt idx="10">
                  <c:v>97999</c:v>
                </c:pt>
                <c:pt idx="11">
                  <c:v>99331</c:v>
                </c:pt>
                <c:pt idx="12">
                  <c:v>100749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50004</c:v>
                </c:pt>
                <c:pt idx="1">
                  <c:v>50841</c:v>
                </c:pt>
                <c:pt idx="2">
                  <c:v>55399</c:v>
                </c:pt>
                <c:pt idx="3">
                  <c:v>56072</c:v>
                </c:pt>
                <c:pt idx="4">
                  <c:v>57697</c:v>
                </c:pt>
                <c:pt idx="5">
                  <c:v>58814</c:v>
                </c:pt>
                <c:pt idx="6">
                  <c:v>60382</c:v>
                </c:pt>
                <c:pt idx="7">
                  <c:v>61642</c:v>
                </c:pt>
                <c:pt idx="8">
                  <c:v>63231</c:v>
                </c:pt>
                <c:pt idx="9">
                  <c:v>66137</c:v>
                </c:pt>
                <c:pt idx="10">
                  <c:v>67930</c:v>
                </c:pt>
                <c:pt idx="11">
                  <c:v>69159</c:v>
                </c:pt>
                <c:pt idx="12">
                  <c:v>71069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2 278 121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4962178</c:v>
                </c:pt>
                <c:pt idx="1">
                  <c:v>2278121</c:v>
                </c:pt>
                <c:pt idx="2">
                  <c:v>1682724</c:v>
                </c:pt>
                <c:pt idx="3">
                  <c:v>644643</c:v>
                </c:pt>
                <c:pt idx="4">
                  <c:v>184872</c:v>
                </c:pt>
                <c:pt idx="5">
                  <c:v>100749</c:v>
                </c:pt>
                <c:pt idx="6">
                  <c:v>71069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175</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500</c:v>
                </c:pt>
                <c:pt idx="1">
                  <c:v>175</c:v>
                </c:pt>
                <c:pt idx="2">
                  <c:v>138</c:v>
                </c:pt>
                <c:pt idx="3">
                  <c:v>72</c:v>
                </c:pt>
                <c:pt idx="4">
                  <c:v>64</c:v>
                </c:pt>
                <c:pt idx="5">
                  <c:v>32</c:v>
                </c:pt>
                <c:pt idx="6">
                  <c:v>19</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13 018</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 (entinen Twitter)</c:v>
                </c:pt>
                <c:pt idx="4">
                  <c:v>TikTok</c:v>
                </c:pt>
                <c:pt idx="5">
                  <c:v>Pinterest</c:v>
                </c:pt>
                <c:pt idx="6">
                  <c:v>YouTube</c:v>
                </c:pt>
              </c:strCache>
            </c:strRef>
          </c:cat>
          <c:val>
            <c:numRef>
              <c:f>Sheet1!$B$2:$B$8</c:f>
              <c:numCache>
                <c:formatCode>#,##0</c:formatCode>
                <c:ptCount val="7"/>
                <c:pt idx="0">
                  <c:v>25188.720812182743</c:v>
                </c:pt>
                <c:pt idx="1">
                  <c:v>13017.834285714285</c:v>
                </c:pt>
                <c:pt idx="2">
                  <c:v>12193.652173913044</c:v>
                </c:pt>
                <c:pt idx="3">
                  <c:v>8953.375</c:v>
                </c:pt>
                <c:pt idx="4">
                  <c:v>3740.4736842105262</c:v>
                </c:pt>
                <c:pt idx="5">
                  <c:v>3148.40625</c:v>
                </c:pt>
                <c:pt idx="6">
                  <c:v>2888.625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4859872</c:v>
                </c:pt>
                <c:pt idx="1">
                  <c:v>4858729</c:v>
                </c:pt>
                <c:pt idx="2">
                  <c:v>4868957</c:v>
                </c:pt>
                <c:pt idx="3">
                  <c:v>4870468</c:v>
                </c:pt>
                <c:pt idx="4">
                  <c:v>4934330</c:v>
                </c:pt>
                <c:pt idx="5">
                  <c:v>4951012</c:v>
                </c:pt>
                <c:pt idx="6">
                  <c:v>4962188</c:v>
                </c:pt>
                <c:pt idx="7">
                  <c:v>4975330</c:v>
                </c:pt>
                <c:pt idx="8">
                  <c:v>4986221</c:v>
                </c:pt>
                <c:pt idx="9">
                  <c:v>4924350</c:v>
                </c:pt>
                <c:pt idx="10">
                  <c:v>4944081</c:v>
                </c:pt>
                <c:pt idx="11">
                  <c:v>4946429</c:v>
                </c:pt>
                <c:pt idx="12">
                  <c:v>4962178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2258081</c:v>
                </c:pt>
                <c:pt idx="1">
                  <c:v>2248462</c:v>
                </c:pt>
                <c:pt idx="2">
                  <c:v>2247789</c:v>
                </c:pt>
                <c:pt idx="3">
                  <c:v>2243989</c:v>
                </c:pt>
                <c:pt idx="4">
                  <c:v>2265071</c:v>
                </c:pt>
                <c:pt idx="5">
                  <c:v>2272491</c:v>
                </c:pt>
                <c:pt idx="6">
                  <c:v>2276880</c:v>
                </c:pt>
                <c:pt idx="7">
                  <c:v>2279429</c:v>
                </c:pt>
                <c:pt idx="8">
                  <c:v>2281592</c:v>
                </c:pt>
                <c:pt idx="9">
                  <c:v>2272438</c:v>
                </c:pt>
                <c:pt idx="10">
                  <c:v>2280304</c:v>
                </c:pt>
                <c:pt idx="11">
                  <c:v>2274132</c:v>
                </c:pt>
                <c:pt idx="12">
                  <c:v>2278121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1589754</c:v>
                </c:pt>
                <c:pt idx="1">
                  <c:v>1595541</c:v>
                </c:pt>
                <c:pt idx="2">
                  <c:v>1599122</c:v>
                </c:pt>
                <c:pt idx="3">
                  <c:v>1602973</c:v>
                </c:pt>
                <c:pt idx="4">
                  <c:v>1639584</c:v>
                </c:pt>
                <c:pt idx="5">
                  <c:v>1646528</c:v>
                </c:pt>
                <c:pt idx="6">
                  <c:v>1652285</c:v>
                </c:pt>
                <c:pt idx="7">
                  <c:v>1659714</c:v>
                </c:pt>
                <c:pt idx="8">
                  <c:v>1664781</c:v>
                </c:pt>
                <c:pt idx="9">
                  <c:v>1664345</c:v>
                </c:pt>
                <c:pt idx="10">
                  <c:v>1671450</c:v>
                </c:pt>
                <c:pt idx="11">
                  <c:v>1675979</c:v>
                </c:pt>
                <c:pt idx="12">
                  <c:v>1682724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687232</c:v>
                </c:pt>
                <c:pt idx="1">
                  <c:v>687604</c:v>
                </c:pt>
                <c:pt idx="2">
                  <c:v>688223</c:v>
                </c:pt>
                <c:pt idx="3">
                  <c:v>687681</c:v>
                </c:pt>
                <c:pt idx="4">
                  <c:v>687079</c:v>
                </c:pt>
                <c:pt idx="5">
                  <c:v>686739</c:v>
                </c:pt>
                <c:pt idx="6">
                  <c:v>684603</c:v>
                </c:pt>
                <c:pt idx="7">
                  <c:v>684499</c:v>
                </c:pt>
                <c:pt idx="8">
                  <c:v>684334</c:v>
                </c:pt>
                <c:pt idx="9">
                  <c:v>642332</c:v>
                </c:pt>
                <c:pt idx="10">
                  <c:v>643474</c:v>
                </c:pt>
                <c:pt idx="11">
                  <c:v>643789</c:v>
                </c:pt>
                <c:pt idx="12">
                  <c:v>644643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numRef>
          </c:cat>
          <c:val>
            <c:numRef>
              <c:f>Sheet1!$B$2:$B$14</c:f>
              <c:numCache>
                <c:formatCode>#,##0</c:formatCode>
                <c:ptCount val="13"/>
                <c:pt idx="0">
                  <c:v>184054</c:v>
                </c:pt>
                <c:pt idx="1">
                  <c:v>185189</c:v>
                </c:pt>
                <c:pt idx="2">
                  <c:v>187017</c:v>
                </c:pt>
                <c:pt idx="3">
                  <c:v>187975</c:v>
                </c:pt>
                <c:pt idx="4">
                  <c:v>192754</c:v>
                </c:pt>
                <c:pt idx="5">
                  <c:v>193943</c:v>
                </c:pt>
                <c:pt idx="6">
                  <c:v>195197</c:v>
                </c:pt>
                <c:pt idx="7">
                  <c:v>196054</c:v>
                </c:pt>
                <c:pt idx="8">
                  <c:v>196737</c:v>
                </c:pt>
                <c:pt idx="9">
                  <c:v>182220</c:v>
                </c:pt>
                <c:pt idx="10">
                  <c:v>182924</c:v>
                </c:pt>
                <c:pt idx="11">
                  <c:v>184039</c:v>
                </c:pt>
                <c:pt idx="12">
                  <c:v>184872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4 962 178</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4.5.2024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4.5.2024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31</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32</a:t>
            </a:fld>
            <a:endParaRPr lang="en-FI" dirty="0"/>
          </a:p>
        </p:txBody>
      </p:sp>
    </p:spTree>
    <p:extLst>
      <p:ext uri="{BB962C8B-B14F-4D97-AF65-F5344CB8AC3E}">
        <p14:creationId xmlns:p14="http://schemas.microsoft.com/office/powerpoint/2010/main" val="2793924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hyperlink" Target="https://www.mediakortit.f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www.aikakausmedia.fi/ajankohtaista/ajankohtaista-aikakausmedioista/2024/voguen-yleisojen-kehittamisesta-vastaava-jenna-rak-z-sukupolvi-odottaa-medioilta-vuorovaikutust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s://editkilpailu.fi/shortlistat202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ikakausmedia.fi/ajankohtaista/ajankohtaista-aikakausmedioista/2024/aarikka-berner-fat-lizard-ja-lohja-tassa-ovat-editkilpailun-2023-markkinoillisten-sarjojen-voittajaehdokkaat/" TargetMode="Externa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Huhtikuu 2024</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X:ssä</a:t>
            </a:r>
            <a:br>
              <a:rPr lang="fi-FI" sz="3200" dirty="0"/>
            </a:br>
            <a:r>
              <a:rPr lang="fi-FI" sz="3200" dirty="0"/>
              <a:t>4/2023 – 4/2024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17687185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X-tilien seuraajat.</a:t>
            </a:r>
          </a:p>
        </p:txBody>
      </p:sp>
    </p:spTree>
    <p:extLst>
      <p:ext uri="{BB962C8B-B14F-4D97-AF65-F5344CB8AC3E}">
        <p14:creationId xmlns:p14="http://schemas.microsoft.com/office/powerpoint/2010/main" val="48056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4/2023 – 4/2024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4115208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7986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4/2023 – 4/2024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6090242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92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4/2023 – 4/2024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1978556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8486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3405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48139546"/>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247 411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242 997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211 027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196 688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188 570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186 128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183 969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140 979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127 242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120 937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077150013"/>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103 672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93 807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85 367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77 035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76 021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72 512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69 015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68 451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65 204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63 025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194518182"/>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948884823"/>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HS 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86425438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123 069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86 081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71 324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67 851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63 135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61 708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57 548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53 015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46 223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42 667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2329313"/>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41 783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41 344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39 798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36 196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34 910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34 647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32 053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31 073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29 870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29 380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0696041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188 768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143 856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49 988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18 687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17 304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14 764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13 160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11 624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11 186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9 646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944631749"/>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02649"/>
                          </a:solidFill>
                          <a:effectLst/>
                          <a:latin typeface="Neue Haas Unica W1G" panose="020B0504030206020203" pitchFamily="34" charset="0"/>
                        </a:rPr>
                        <a:t>Mediuutiset</a:t>
                      </a:r>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7 754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7 086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6 692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6 310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5 919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5 536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4 897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625336162"/>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19 800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13 900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7 890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5 350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5 190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4 450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155829210"/>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36 405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7 235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6 899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1 769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itting on a window sill looking at his phone&#10;&#10;Description automatically generated">
            <a:extLst>
              <a:ext uri="{FF2B5EF4-FFF2-40B4-BE49-F238E27FC236}">
                <a16:creationId xmlns:a16="http://schemas.microsoft.com/office/drawing/2014/main" id="{7B350D16-01F9-8ED8-27BA-C6BDD567812A}"/>
              </a:ext>
            </a:extLst>
          </p:cNvPr>
          <p:cNvPicPr>
            <a:picLocks noGrp="1" noChangeAspect="1"/>
          </p:cNvPicPr>
          <p:nvPr>
            <p:ph type="pic" idx="1"/>
          </p:nvPr>
        </p:nvPicPr>
        <p:blipFill>
          <a:blip r:embed="rId2"/>
          <a:srcRect t="1351" b="1351"/>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825500"/>
            <a:ext cx="4799012" cy="1231900"/>
          </a:xfrm>
        </p:spPr>
        <p:txBody>
          <a:bodyPr>
            <a:noAutofit/>
          </a:bodyPr>
          <a:lstStyle/>
          <a:p>
            <a:r>
              <a:rPr lang="fi-FI" sz="3400" dirty="0"/>
              <a:t>Huhtikuu – </a:t>
            </a:r>
            <a:r>
              <a:rPr lang="fi-FI" sz="3400" dirty="0" err="1"/>
              <a:t>Tiktokin</a:t>
            </a:r>
            <a:r>
              <a:rPr lang="fi-FI" sz="3400" dirty="0"/>
              <a:t> ykkössija vaihtui</a:t>
            </a:r>
            <a:endParaRPr lang="en-FI" sz="34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1964947"/>
            <a:ext cx="5046785" cy="4067553"/>
          </a:xfrm>
        </p:spPr>
        <p:txBody>
          <a:bodyPr anchor="ctr">
            <a:noAutofit/>
          </a:bodyPr>
          <a:lstStyle/>
          <a:p>
            <a:pPr fontAlgn="b"/>
            <a:r>
              <a:rPr lang="fi-FI" sz="1400" dirty="0" err="1"/>
              <a:t>Aikakausmedioilla</a:t>
            </a:r>
            <a:r>
              <a:rPr lang="fi-FI" sz="1400" dirty="0"/>
              <a:t> oli yhteensä 4 962 178 seuraajaa.</a:t>
            </a:r>
          </a:p>
          <a:p>
            <a:pPr fontAlgn="b"/>
            <a:r>
              <a:rPr lang="fi-FI" sz="1400" dirty="0"/>
              <a:t>Uusia seuraajia saatiin huhtikuussa 15 749 kpl.</a:t>
            </a:r>
          </a:p>
          <a:p>
            <a:pPr>
              <a:buFont typeface="Arial" panose="020B0604020202020204" pitchFamily="34" charset="0"/>
              <a:buChar char="•"/>
            </a:pPr>
            <a:r>
              <a:rPr lang="fi-FI" sz="1400" dirty="0"/>
              <a:t>Eniten yleisöään kasvattivat Kotiliesi (+1 959), Meillä kotona (+1 508) ja Oma PIHA (+1 093).</a:t>
            </a:r>
          </a:p>
          <a:p>
            <a:pPr>
              <a:buFont typeface="Arial" panose="020B0604020202020204" pitchFamily="34" charset="0"/>
              <a:buChar char="•"/>
            </a:pPr>
            <a:r>
              <a:rPr lang="fi-FI" sz="1400" dirty="0"/>
              <a:t>Pinterestin seuraajamäärä on nyt yli 100 000. </a:t>
            </a:r>
          </a:p>
          <a:p>
            <a:pPr>
              <a:buFont typeface="Arial" panose="020B0604020202020204" pitchFamily="34" charset="0"/>
              <a:buChar char="•"/>
            </a:pPr>
            <a:r>
              <a:rPr lang="fi-FI" sz="1400" dirty="0"/>
              <a:t>Meillä kotona oli kuudetta kuukautta peräkkäin Pinterestin suurin kasvaja.</a:t>
            </a:r>
          </a:p>
          <a:p>
            <a:pPr>
              <a:buFont typeface="Arial" panose="020B0604020202020204" pitchFamily="34" charset="0"/>
              <a:buChar char="•"/>
            </a:pPr>
            <a:r>
              <a:rPr lang="fi-FI" sz="1400" dirty="0"/>
              <a:t>Kotiliesi on jälleen </a:t>
            </a:r>
            <a:r>
              <a:rPr lang="fi-FI" sz="1400" dirty="0" err="1"/>
              <a:t>Tiktokin</a:t>
            </a:r>
            <a:r>
              <a:rPr lang="fi-FI" sz="1400" dirty="0"/>
              <a:t> suurin </a:t>
            </a:r>
            <a:r>
              <a:rPr lang="fi-FI" sz="1400" dirty="0" err="1"/>
              <a:t>aikkari</a:t>
            </a:r>
            <a:r>
              <a:rPr lang="fi-FI" sz="1400" dirty="0"/>
              <a:t>. Ykkössijaa piti helmikuusta 2023 maaliskuuhun 2024 Pirkka. Pirkalla oli huhtikuussa 19 100 ja Kotiliedellä 19 900 seuraajaa.</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5884985" y="0"/>
            <a:ext cx="2451100" cy="1441450"/>
          </a:xfrm>
          <a:prstGeom prst="rect">
            <a:avLst/>
          </a:prstGeom>
        </p:spPr>
      </p:pic>
    </p:spTree>
    <p:extLst>
      <p:ext uri="{BB962C8B-B14F-4D97-AF65-F5344CB8AC3E}">
        <p14:creationId xmlns:p14="http://schemas.microsoft.com/office/powerpoint/2010/main" val="31674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752437652"/>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4 472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4 139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3 698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2 846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36664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13445320"/>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Oma 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539165852"/>
              </p:ext>
            </p:extLst>
          </p:nvPr>
        </p:nvGraphicFramePr>
        <p:xfrm>
          <a:off x="6344421" y="1410790"/>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Metsästys ja Kalastus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22111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huhtikuu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vuonna 2023,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532856351"/>
              </p:ext>
            </p:extLst>
          </p:nvPr>
        </p:nvGraphicFramePr>
        <p:xfrm>
          <a:off x="3194541" y="1410788"/>
          <a:ext cx="4785132" cy="454758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195897">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0849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ET, Oma 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92549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Demokraatti, Metsästys ja Kalastus, Seura, 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71595685"/>
                  </a:ext>
                </a:extLst>
              </a:tr>
              <a:tr h="24679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Arkkitehti, Ase &amp; Erä, Hymy, </a:t>
                      </a:r>
                      <a:r>
                        <a:rPr lang="fi-FI" sz="1500" b="0" i="0" u="none" strike="noStrike" dirty="0" err="1">
                          <a:solidFill>
                            <a:srgbClr val="002649"/>
                          </a:solidFill>
                          <a:effectLst/>
                          <a:latin typeface="Neue Haas Unica W1G" panose="020B0504030206020203" pitchFamily="34" charset="0"/>
                        </a:rPr>
                        <a:t>Mediuutiset</a:t>
                      </a:r>
                      <a:r>
                        <a:rPr lang="fi-FI" sz="1500" b="0" i="0" u="none" strike="noStrike" dirty="0">
                          <a:solidFill>
                            <a:srgbClr val="002649"/>
                          </a:solidFill>
                          <a:effectLst/>
                          <a:latin typeface="Neue Haas Unica W1G" panose="020B0504030206020203" pitchFamily="34" charset="0"/>
                        </a:rPr>
                        <a:t>, Meidän Mökki, Motiivi, Pelastustieto, RONDO Classic, Siivet, TM Rakennusmaailma, Tukilinja, 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0849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882929554"/>
                  </a:ext>
                </a:extLst>
              </a:tr>
              <a:tr h="30849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795061490"/>
                  </a:ext>
                </a:extLst>
              </a:tr>
            </a:tbl>
          </a:graphicData>
        </a:graphic>
      </p:graphicFrame>
    </p:spTree>
    <p:extLst>
      <p:ext uri="{BB962C8B-B14F-4D97-AF65-F5344CB8AC3E}">
        <p14:creationId xmlns:p14="http://schemas.microsoft.com/office/powerpoint/2010/main" val="812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778353362"/>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9284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huhtikuu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20787549"/>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Osuustoiminta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Talentia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55966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16353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197 </a:t>
            </a:r>
            <a:r>
              <a:rPr lang="en-FI" sz="3400" dirty="0">
                <a:solidFill>
                  <a:schemeClr val="tx2"/>
                </a:solidFill>
                <a:latin typeface="Canela Medium" pitchFamily="2" charset="77"/>
              </a:rPr>
              <a:t>kpl) /</a:t>
            </a:r>
            <a:r>
              <a:rPr lang="fi-FI" sz="3400" dirty="0"/>
              <a:t> huhtikuu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HS </a:t>
            </a:r>
            <a:r>
              <a:rPr lang="fi-FI" sz="1600" dirty="0">
                <a:latin typeface="Calibri" panose="020F0502020204030204" pitchFamily="34" charset="0"/>
                <a:ea typeface="Calibri" panose="020F0502020204030204" pitchFamily="34" charset="0"/>
                <a:cs typeface="Times New Roman" panose="02020603050405020304" pitchFamily="18" charset="0"/>
              </a:rPr>
              <a:t>Elämä</a:t>
            </a:r>
            <a:r>
              <a:rPr lang="fi-FI" sz="1600" dirty="0">
                <a:effectLst/>
                <a:latin typeface="Calibri" panose="020F0502020204030204" pitchFamily="34" charset="0"/>
                <a:ea typeface="Calibri" panose="020F0502020204030204" pitchFamily="34" charset="0"/>
                <a:cs typeface="Times New Roman" panose="02020603050405020304" pitchFamily="18" charset="0"/>
              </a:rPr>
              <a:t>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5387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197</a:t>
            </a:r>
            <a:r>
              <a:rPr lang="en-FI" sz="3400" dirty="0">
                <a:solidFill>
                  <a:schemeClr val="tx2"/>
                </a:solidFill>
                <a:latin typeface="Canela Medium" pitchFamily="2" charset="77"/>
              </a:rPr>
              <a:t> kpl) /</a:t>
            </a:r>
            <a:r>
              <a:rPr lang="fi-FI" sz="3400" dirty="0"/>
              <a:t> huhtikuu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 &amp; Talous     Tiede     </a:t>
            </a:r>
            <a:r>
              <a:rPr lang="fi-FI" sz="1600" dirty="0" err="1">
                <a:effectLst/>
                <a:latin typeface="+mn-lt"/>
                <a:ea typeface="Calibri" panose="020F0502020204030204" pitchFamily="34" charset="0"/>
                <a:cs typeface="Times New Roman" panose="02020603050405020304" pitchFamily="18" charset="0"/>
              </a:rPr>
              <a:t>Tiede</a:t>
            </a:r>
            <a:r>
              <a:rPr lang="fi-FI" sz="1600" dirty="0">
                <a:effectLst/>
                <a:latin typeface="+mn-lt"/>
                <a:ea typeface="Calibri" panose="020F0502020204030204" pitchFamily="34" charset="0"/>
                <a:cs typeface="Times New Roman" panose="02020603050405020304" pitchFamily="18" charset="0"/>
              </a:rPr>
              <a:t>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91392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Seurantaan lisätyt kanavat / </a:t>
            </a:r>
            <a:r>
              <a:rPr lang="fi-FI" sz="3400" dirty="0"/>
              <a:t>huhtikuu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3632535" y="1780370"/>
            <a:ext cx="4926930" cy="4396312"/>
          </a:xfrm>
        </p:spPr>
        <p:txBody>
          <a:bodyPr anchor="t">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Lisätyt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+905 seuraajaa</a:t>
            </a:r>
          </a:p>
          <a:p>
            <a:pPr marL="285750" marR="0" lvl="0" indent="-28575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Kemiamedia: Facebook</a:t>
            </a:r>
          </a:p>
          <a:p>
            <a:pPr marL="0" marR="0" lvl="0" indent="0" algn="ctr" defTabSz="914400" rtl="0" eaLnBrk="1" fontAlgn="auto" latinLnBrk="0" hangingPunct="1">
              <a:lnSpc>
                <a:spcPct val="100000"/>
              </a:lnSpc>
              <a:spcBef>
                <a:spcPts val="1000"/>
              </a:spcBef>
              <a:spcAft>
                <a:spcPts val="0"/>
              </a:spcAft>
              <a:buClrTx/>
              <a:buSzTx/>
              <a:tabLst/>
              <a:defRPr/>
            </a:pPr>
            <a:endParaRPr lang="fi-FI" sz="1600" dirty="0">
              <a:solidFill>
                <a:srgbClr val="002649"/>
              </a:solidFill>
            </a:endParaRPr>
          </a:p>
          <a:p>
            <a:pPr marL="0" marR="0" lvl="0" indent="0" algn="ctr" defTabSz="914400" rtl="0" eaLnBrk="1" fontAlgn="auto" latinLnBrk="0" hangingPunct="1">
              <a:lnSpc>
                <a:spcPct val="100000"/>
              </a:lnSpc>
              <a:spcBef>
                <a:spcPts val="1000"/>
              </a:spcBef>
              <a:spcAft>
                <a:spcPts val="0"/>
              </a:spcAft>
              <a:buClrTx/>
              <a:buSzTx/>
              <a:tabLst/>
              <a:defRPr/>
            </a:pPr>
            <a:r>
              <a:rPr lang="fi-FI" sz="1600" i="1" dirty="0" err="1">
                <a:solidFill>
                  <a:srgbClr val="002649"/>
                </a:solidFill>
                <a:latin typeface="Neue Haas Unica W1G" panose="020B0504030206020203" pitchFamily="34" charset="0"/>
              </a:rPr>
              <a:t>Huom</a:t>
            </a:r>
            <a:r>
              <a:rPr lang="fi-FI" sz="1600" i="1" dirty="0">
                <a:solidFill>
                  <a:srgbClr val="002649"/>
                </a:solidFill>
                <a:latin typeface="Neue Haas Unica W1G" panose="020B0504030206020203" pitchFamily="34" charset="0"/>
              </a:rPr>
              <a:t>! Metsälehden </a:t>
            </a:r>
            <a:r>
              <a:rPr lang="fi-FI" sz="1600" i="1" dirty="0" err="1">
                <a:solidFill>
                  <a:srgbClr val="002649"/>
                </a:solidFill>
                <a:latin typeface="Neue Haas Unica W1G" panose="020B0504030206020203" pitchFamily="34" charset="0"/>
              </a:rPr>
              <a:t>Youtube</a:t>
            </a:r>
            <a:r>
              <a:rPr lang="fi-FI" sz="1600" i="1" dirty="0">
                <a:solidFill>
                  <a:srgbClr val="002649"/>
                </a:solidFill>
                <a:latin typeface="Neue Haas Unica W1G" panose="020B0504030206020203" pitchFamily="34" charset="0"/>
              </a:rPr>
              <a:t>-kanava oli virheemme vuoksi poissa seurannasta tammi–maaliskuun ajan. Tästä syystä sitä ei ole merkitty </a:t>
            </a:r>
            <a:r>
              <a:rPr lang="fi-FI" sz="1600" i="1" dirty="0" err="1">
                <a:solidFill>
                  <a:srgbClr val="002649"/>
                </a:solidFill>
                <a:latin typeface="Neue Haas Unica W1G" panose="020B0504030206020203" pitchFamily="34" charset="0"/>
              </a:rPr>
              <a:t>Youtuben</a:t>
            </a:r>
            <a:r>
              <a:rPr lang="fi-FI" sz="1600" i="1" dirty="0">
                <a:solidFill>
                  <a:srgbClr val="002649"/>
                </a:solidFill>
                <a:latin typeface="Neue Haas Unica W1G" panose="020B0504030206020203" pitchFamily="34" charset="0"/>
              </a:rPr>
              <a:t> </a:t>
            </a:r>
            <a:br>
              <a:rPr lang="fi-FI" sz="1600" i="1" dirty="0">
                <a:solidFill>
                  <a:srgbClr val="002649"/>
                </a:solidFill>
                <a:latin typeface="Neue Haas Unica W1G" panose="020B0504030206020203" pitchFamily="34" charset="0"/>
              </a:rPr>
            </a:br>
            <a:r>
              <a:rPr lang="fi-FI" sz="1600" i="1" dirty="0">
                <a:solidFill>
                  <a:srgbClr val="002649"/>
                </a:solidFill>
                <a:latin typeface="Neue Haas Unica W1G" panose="020B0504030206020203" pitchFamily="34" charset="0"/>
              </a:rPr>
              <a:t>top-listaukseen uutena nousijana, eikä muita laskijoina. Virheen vaikutukset on korjattu tässä raportissa kokonaistavoittavuuksiin.  </a:t>
            </a: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280889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huhtikuu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–0,6</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+1,2</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–1,1</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–0,1</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+0,2</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182807511"/>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484786"/>
            <a:ext cx="10515600" cy="1292086"/>
          </a:xfrm>
        </p:spPr>
        <p:txBody>
          <a:bodyPr>
            <a:normAutofit/>
          </a:bodyPr>
          <a:lstStyle/>
          <a:p>
            <a:r>
              <a:rPr lang="en-FI" sz="6400" dirty="0"/>
              <a:t>Ajankohtaista 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9706" y="3726003"/>
            <a:ext cx="8824801" cy="3131997"/>
          </a:xfrm>
        </p:spPr>
        <p:txBody>
          <a:bodyPr/>
          <a:lstStyle/>
          <a:p>
            <a:r>
              <a:rPr lang="en-FI" dirty="0"/>
              <a:t>Luitko jo nämä?</a:t>
            </a:r>
          </a:p>
        </p:txBody>
      </p:sp>
    </p:spTree>
    <p:extLst>
      <p:ext uri="{BB962C8B-B14F-4D97-AF65-F5344CB8AC3E}">
        <p14:creationId xmlns:p14="http://schemas.microsoft.com/office/powerpoint/2010/main" val="238306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A person in a red dress holding a book&#10;&#10;Description automatically generated">
            <a:extLst>
              <a:ext uri="{FF2B5EF4-FFF2-40B4-BE49-F238E27FC236}">
                <a16:creationId xmlns:a16="http://schemas.microsoft.com/office/drawing/2014/main" id="{CD4DF9A4-7A4E-5DEC-75EE-AC06D7A739AC}"/>
              </a:ext>
            </a:extLst>
          </p:cNvPr>
          <p:cNvPicPr>
            <a:picLocks noGrp="1" noChangeAspect="1"/>
          </p:cNvPicPr>
          <p:nvPr>
            <p:ph type="pic" idx="1"/>
          </p:nvPr>
        </p:nvPicPr>
        <p:blipFill>
          <a:blip r:embed="rId3"/>
          <a:srcRect l="26875" r="26875"/>
          <a:stretch>
            <a:fillRect/>
          </a:stretch>
        </p:blipFill>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891643"/>
            <a:ext cx="5112325" cy="2101785"/>
          </a:xfrm>
        </p:spPr>
        <p:txBody>
          <a:bodyPr>
            <a:noAutofit/>
          </a:bodyPr>
          <a:lstStyle/>
          <a:p>
            <a:r>
              <a:rPr lang="fi-FI" sz="3000" dirty="0"/>
              <a:t>Huippusuosittu </a:t>
            </a:r>
            <a:r>
              <a:rPr lang="fi-FI" sz="3000" dirty="0" err="1"/>
              <a:t>Mediakortit.fi</a:t>
            </a:r>
            <a:r>
              <a:rPr lang="fi-FI" sz="3000" dirty="0"/>
              <a:t>-palvelu </a:t>
            </a:r>
            <a:br>
              <a:rPr lang="fi-FI" sz="3000" dirty="0"/>
            </a:br>
            <a:r>
              <a:rPr lang="fi-FI" sz="3000" dirty="0"/>
              <a:t>on uudistunut!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2993428"/>
            <a:ext cx="4797425" cy="2806285"/>
          </a:xfrm>
        </p:spPr>
        <p:txBody>
          <a:bodyPr anchor="ctr">
            <a:noAutofit/>
          </a:bodyPr>
          <a:lstStyle/>
          <a:p>
            <a:pPr marL="0" indent="0">
              <a:buNone/>
            </a:pPr>
            <a:r>
              <a:rPr lang="fi-FI" sz="1600" dirty="0"/>
              <a:t>Uudistuneessa Mediakorttipalvelussa tieto on selkeämmin esillä, hakuominaisuudet ovat monipuolisemmat ja vertailu on helpompaa. K</a:t>
            </a:r>
            <a:r>
              <a:rPr lang="en-GB" sz="1600" dirty="0" err="1"/>
              <a:t>aikki</a:t>
            </a:r>
            <a:r>
              <a:rPr lang="en-GB" sz="1600" dirty="0"/>
              <a:t> </a:t>
            </a:r>
            <a:r>
              <a:rPr lang="en-GB" sz="1600" dirty="0" err="1"/>
              <a:t>tieto</a:t>
            </a:r>
            <a:r>
              <a:rPr lang="en-GB" sz="1600" dirty="0"/>
              <a:t> on </a:t>
            </a:r>
            <a:r>
              <a:rPr lang="en-GB" sz="1600" dirty="0" err="1"/>
              <a:t>saatavilla</a:t>
            </a:r>
            <a:r>
              <a:rPr lang="en-GB" sz="1600" dirty="0"/>
              <a:t> </a:t>
            </a:r>
            <a:r>
              <a:rPr lang="en-GB" sz="1600" dirty="0" err="1"/>
              <a:t>ilman</a:t>
            </a:r>
            <a:r>
              <a:rPr lang="en-GB" sz="1600" dirty="0"/>
              <a:t> </a:t>
            </a:r>
            <a:r>
              <a:rPr lang="en-GB" sz="1600" dirty="0" err="1"/>
              <a:t>tunnuksia</a:t>
            </a:r>
            <a:r>
              <a:rPr lang="en-GB" sz="1600" dirty="0"/>
              <a:t> </a:t>
            </a:r>
            <a:r>
              <a:rPr lang="en-GB" sz="1600" dirty="0" err="1"/>
              <a:t>suomeksi</a:t>
            </a:r>
            <a:r>
              <a:rPr lang="en-GB" sz="1600" dirty="0"/>
              <a:t> </a:t>
            </a:r>
            <a:r>
              <a:rPr lang="en-GB" sz="1600" dirty="0" err="1"/>
              <a:t>ja</a:t>
            </a:r>
            <a:r>
              <a:rPr lang="en-GB" sz="1600" dirty="0"/>
              <a:t> </a:t>
            </a:r>
            <a:r>
              <a:rPr lang="en-GB" sz="1600" dirty="0" err="1"/>
              <a:t>englanniksi</a:t>
            </a:r>
            <a:r>
              <a:rPr lang="en-GB" sz="1600" dirty="0"/>
              <a:t>!</a:t>
            </a:r>
            <a:endParaRPr lang="fi-FI" sz="1600" dirty="0"/>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Tutustu palveluun</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3DBEDC46-45AF-4787-292F-08A3E006A723}"/>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accent1"/>
                </a:solidFill>
              </a:rPr>
              <a:t>Kuva: Anniina Nissinen</a:t>
            </a:r>
          </a:p>
        </p:txBody>
      </p:sp>
    </p:spTree>
    <p:extLst>
      <p:ext uri="{BB962C8B-B14F-4D97-AF65-F5344CB8AC3E}">
        <p14:creationId xmlns:p14="http://schemas.microsoft.com/office/powerpoint/2010/main" val="6596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1937327"/>
            <a:ext cx="4799012" cy="1231900"/>
          </a:xfrm>
        </p:spPr>
        <p:txBody>
          <a:bodyPr>
            <a:noAutofit/>
          </a:bodyPr>
          <a:lstStyle/>
          <a:p>
            <a:r>
              <a:rPr lang="fi-FI" sz="3000" dirty="0"/>
              <a:t>Voguen yleisöjen kehittämisestä vastaava </a:t>
            </a:r>
            <a:br>
              <a:rPr lang="fi-FI" sz="3000" dirty="0"/>
            </a:br>
            <a:r>
              <a:rPr lang="fi-FI" sz="3000" dirty="0"/>
              <a:t>Jenna </a:t>
            </a:r>
            <a:r>
              <a:rPr lang="fi-FI" sz="3000" dirty="0" err="1"/>
              <a:t>Rak</a:t>
            </a:r>
            <a:r>
              <a:rPr lang="fi-FI" sz="3000" dirty="0"/>
              <a:t>: Z-sukupolvi odottaa medioilta vuorovaikutusta</a:t>
            </a:r>
          </a:p>
        </p:txBody>
      </p:sp>
      <p:pic>
        <p:nvPicPr>
          <p:cNvPr id="8" name="Picture Placeholder 7" descr="A cell phone with a magazine on the screen&#10;&#10;Description automatically generated">
            <a:extLst>
              <a:ext uri="{FF2B5EF4-FFF2-40B4-BE49-F238E27FC236}">
                <a16:creationId xmlns:a16="http://schemas.microsoft.com/office/drawing/2014/main" id="{57D8B6FF-F283-E2CC-4B80-7DA44336A603}"/>
              </a:ext>
            </a:extLst>
          </p:cNvPr>
          <p:cNvPicPr>
            <a:picLocks noGrp="1" noChangeAspect="1"/>
          </p:cNvPicPr>
          <p:nvPr>
            <p:ph type="pic" idx="1"/>
          </p:nvPr>
        </p:nvPicPr>
        <p:blipFill>
          <a:blip r:embed="rId3"/>
          <a:srcRect l="2196" r="2196"/>
          <a:stretch>
            <a:fillRect/>
          </a:stretch>
        </p:blipFill>
        <p:spPr/>
      </p:pic>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2857500"/>
            <a:ext cx="4799012" cy="3299691"/>
          </a:xfrm>
        </p:spPr>
        <p:txBody>
          <a:bodyPr anchor="ctr">
            <a:noAutofit/>
          </a:bodyPr>
          <a:lstStyle/>
          <a:p>
            <a:pPr marL="0" indent="0">
              <a:buNone/>
            </a:pPr>
            <a:r>
              <a:rPr lang="fi-FI" sz="1600" dirty="0"/>
              <a:t>Jenna </a:t>
            </a:r>
            <a:r>
              <a:rPr lang="fi-FI" sz="1600" dirty="0" err="1"/>
              <a:t>Rak</a:t>
            </a:r>
            <a:r>
              <a:rPr lang="fi-FI" sz="1600" dirty="0"/>
              <a:t> vastaa yhden maailman tunnetuimman aikakausmedian yleisöjen kehittämisestä verkossa ja sosiaalisessa mediassa Yhdysvaltojen ulkopuolisilla markkina-alueilla. Mediapäivässä puhuneen Rakin mukaan Z-sukupolvi odottaa medioilta aiempaa enemmän vuorovaikutusta.</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Lue juttu</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Outi Itävuo, </a:t>
            </a:r>
            <a:r>
              <a:rPr lang="fi-FI" sz="1000" dirty="0" err="1">
                <a:solidFill>
                  <a:schemeClr val="bg1"/>
                </a:solidFill>
              </a:rPr>
              <a:t>Shutterstock</a:t>
            </a:r>
            <a:r>
              <a:rPr lang="fi-FI" sz="1000" dirty="0">
                <a:solidFill>
                  <a:schemeClr val="bg1"/>
                </a:solidFill>
              </a:rPr>
              <a:t>, Voguen </a:t>
            </a:r>
            <a:r>
              <a:rPr lang="fi-FI" sz="1000" dirty="0" err="1">
                <a:solidFill>
                  <a:schemeClr val="bg1"/>
                </a:solidFill>
              </a:rPr>
              <a:t>Instgram</a:t>
            </a:r>
            <a:endParaRPr lang="fi-FI" sz="1000" dirty="0">
              <a:solidFill>
                <a:schemeClr val="bg1"/>
              </a:solidFill>
            </a:endParaRPr>
          </a:p>
        </p:txBody>
      </p:sp>
    </p:spTree>
    <p:extLst>
      <p:ext uri="{BB962C8B-B14F-4D97-AF65-F5344CB8AC3E}">
        <p14:creationId xmlns:p14="http://schemas.microsoft.com/office/powerpoint/2010/main" val="122372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Placeholder 12" descr="A colorful swirly shapes with a circle in the middle&#10;&#10;Description automatically generated">
            <a:extLst>
              <a:ext uri="{FF2B5EF4-FFF2-40B4-BE49-F238E27FC236}">
                <a16:creationId xmlns:a16="http://schemas.microsoft.com/office/drawing/2014/main" id="{E607230A-75BD-8A85-B3A8-F7DC794439EF}"/>
              </a:ext>
            </a:extLst>
          </p:cNvPr>
          <p:cNvPicPr>
            <a:picLocks noGrp="1" noChangeAspect="1"/>
          </p:cNvPicPr>
          <p:nvPr>
            <p:ph type="pic" idx="1"/>
          </p:nvPr>
        </p:nvPicPr>
        <p:blipFill>
          <a:blip r:embed="rId3"/>
          <a:srcRect l="26875" r="26875"/>
          <a:stretch>
            <a:fillRect/>
          </a:stretch>
        </p:blipFill>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276107"/>
            <a:ext cx="5112325" cy="2101785"/>
          </a:xfrm>
        </p:spPr>
        <p:txBody>
          <a:bodyPr>
            <a:noAutofit/>
          </a:bodyPr>
          <a:lstStyle/>
          <a:p>
            <a:r>
              <a:rPr lang="fi-FI" sz="3000" dirty="0">
                <a:solidFill>
                  <a:schemeClr val="accent1"/>
                </a:solidFill>
              </a:rPr>
              <a:t>Tässä ovat Editkilpailun </a:t>
            </a:r>
            <a:br>
              <a:rPr lang="fi-FI" sz="3000" dirty="0">
                <a:solidFill>
                  <a:schemeClr val="accent1"/>
                </a:solidFill>
              </a:rPr>
            </a:br>
            <a:r>
              <a:rPr lang="fi-FI" sz="3000" dirty="0">
                <a:solidFill>
                  <a:schemeClr val="accent1"/>
                </a:solidFill>
              </a:rPr>
              <a:t>2023 voittajaehdokkaat!</a:t>
            </a:r>
            <a:br>
              <a:rPr lang="fi-FI" sz="3000" dirty="0">
                <a:solidFill>
                  <a:schemeClr val="accent1"/>
                </a:solidFill>
              </a:rPr>
            </a:br>
            <a:endParaRPr lang="fi-FI" sz="3000" dirty="0">
              <a:solidFill>
                <a:schemeClr val="accent1"/>
              </a:solidFill>
            </a:endParaRP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092812"/>
            <a:ext cx="4797425" cy="2806285"/>
          </a:xfrm>
        </p:spPr>
        <p:txBody>
          <a:bodyPr anchor="ctr">
            <a:noAutofit/>
          </a:bodyPr>
          <a:lstStyle/>
          <a:p>
            <a:pPr marL="0" indent="0">
              <a:buNone/>
            </a:pPr>
            <a:r>
              <a:rPr lang="fi-FI" sz="1600" dirty="0" err="1"/>
              <a:t>Editkilpailussa</a:t>
            </a:r>
            <a:r>
              <a:rPr lang="fi-FI" sz="1600" dirty="0"/>
              <a:t> Aikakausmedia-alan parhaita tekijöitä ja toteutuksia palkitsevan Editkilpailun vuoden 2023 </a:t>
            </a:r>
            <a:r>
              <a:rPr lang="fi-FI" sz="1600" dirty="0" err="1"/>
              <a:t>shortlistat</a:t>
            </a:r>
            <a:r>
              <a:rPr lang="fi-FI" sz="1600" dirty="0"/>
              <a:t> on nyt julkistettu. Sarjojen voittajat palkitaan 16. toukokuuta järjestettävässä </a:t>
            </a:r>
            <a:r>
              <a:rPr lang="fi-FI" sz="1600" dirty="0" err="1"/>
              <a:t>Editgaalassa</a:t>
            </a:r>
            <a:r>
              <a:rPr lang="fi-FI" sz="1600" dirty="0"/>
              <a:t>. Vuoden yleisömedia -sarjaan lähetettiin ennätysmäärä ehdokkaita.</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Tutustu ehdokkaisiin</a:t>
            </a:r>
            <a:endParaRPr lang="fi-FI" sz="1600" dirty="0">
              <a:solidFill>
                <a:schemeClr val="tx2"/>
              </a:solidFill>
              <a:latin typeface="Neue Haas Unica W1G" panose="020B0504030206020203" pitchFamily="34" charset="0"/>
            </a:endParaRPr>
          </a:p>
        </p:txBody>
      </p:sp>
    </p:spTree>
    <p:extLst>
      <p:ext uri="{BB962C8B-B14F-4D97-AF65-F5344CB8AC3E}">
        <p14:creationId xmlns:p14="http://schemas.microsoft.com/office/powerpoint/2010/main" val="1244053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397613"/>
            <a:ext cx="4473876" cy="2258291"/>
          </a:xfrm>
        </p:spPr>
        <p:txBody>
          <a:bodyPr anchor="ctr">
            <a:noAutofit/>
          </a:bodyPr>
          <a:lstStyle/>
          <a:p>
            <a:pPr marL="0" indent="0">
              <a:buNone/>
            </a:pPr>
            <a:r>
              <a:rPr lang="fi-FI" sz="1600"/>
              <a:t>Editkilpailussa palkitaan journalististen onnistumisten lisäksi vuoden parasta markkinointia aikakausmedioissa. Vuoden aikakauslehtimainoksilta edellytetään vaikuttavaa luovaa ratkaisua ja Vuoden aikakausmediakampanja -sarjassa todennettua tuloksellisuutta.</a:t>
            </a:r>
            <a:endParaRPr lang="fi-FI" sz="1400"/>
          </a:p>
          <a:p>
            <a:pPr marL="0" indent="0">
              <a:buNone/>
            </a:pPr>
            <a:r>
              <a:rPr lang="fi-FI" sz="1600" b="1">
                <a:solidFill>
                  <a:schemeClr val="tx2"/>
                </a:solidFill>
                <a:latin typeface="Neue Haas Unica W1G" panose="020B0504030206020203" pitchFamily="34" charset="0"/>
                <a:cs typeface="Calibri" panose="020F0502020204030204" pitchFamily="34" charset="0"/>
                <a:hlinkClick r:id="rId2"/>
              </a:rPr>
              <a:t>Lue lisää</a:t>
            </a:r>
            <a:endParaRPr lang="fi-FI" sz="160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209748"/>
            <a:ext cx="4895995" cy="1862283"/>
          </a:xfrm>
        </p:spPr>
        <p:txBody>
          <a:bodyPr>
            <a:noAutofit/>
          </a:bodyPr>
          <a:lstStyle/>
          <a:p>
            <a:r>
              <a:rPr lang="fi-FI" sz="3000">
                <a:solidFill>
                  <a:schemeClr val="accent1"/>
                </a:solidFill>
              </a:rPr>
              <a:t>Aarikka, Berner, Fat Lizard ja Lohja – tässä ovat Editkilpailun 2023 markkinoillisten sarjojen voittajaehdokkaat!</a:t>
            </a:r>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DA397016-704D-20B9-84C1-33810A0A806E}"/>
              </a:ext>
            </a:extLst>
          </p:cNvPr>
          <p:cNvSpPr txBox="1"/>
          <p:nvPr/>
        </p:nvSpPr>
        <p:spPr>
          <a:xfrm>
            <a:off x="11014364" y="6474122"/>
            <a:ext cx="1447733" cy="230832"/>
          </a:xfrm>
          <a:prstGeom prst="rect">
            <a:avLst/>
          </a:prstGeom>
          <a:noFill/>
        </p:spPr>
        <p:txBody>
          <a:bodyPr wrap="square" rtlCol="0">
            <a:spAutoFit/>
          </a:bodyPr>
          <a:lstStyle/>
          <a:p>
            <a:pPr algn="l"/>
            <a:r>
              <a:rPr lang="fi-FI" sz="900" dirty="0">
                <a:solidFill>
                  <a:srgbClr val="FFF6FA"/>
                </a:solidFill>
                <a:latin typeface="Neue Haas Unica Pro Light" panose="020B0404030206020203" pitchFamily="34" charset="77"/>
              </a:rPr>
              <a:t>Kuva: </a:t>
            </a:r>
            <a:r>
              <a:rPr lang="fi-FI" sz="900" dirty="0" err="1">
                <a:solidFill>
                  <a:srgbClr val="FFF6FA"/>
                </a:solidFill>
                <a:latin typeface="Neue Haas Unica Pro Light" panose="020B0404030206020203" pitchFamily="34" charset="77"/>
              </a:rPr>
              <a:t>Unsplash</a:t>
            </a:r>
            <a:endParaRPr lang="en-FI" sz="900" dirty="0">
              <a:solidFill>
                <a:srgbClr val="FFF6FA"/>
              </a:solidFill>
              <a:latin typeface="Neue Haas Unica Pro Light" panose="020B0404030206020203" pitchFamily="34" charset="77"/>
            </a:endParaRPr>
          </a:p>
        </p:txBody>
      </p:sp>
      <p:sp>
        <p:nvSpPr>
          <p:cNvPr id="10" name="Content Placeholder 4">
            <a:extLst>
              <a:ext uri="{FF2B5EF4-FFF2-40B4-BE49-F238E27FC236}">
                <a16:creationId xmlns:a16="http://schemas.microsoft.com/office/drawing/2014/main" id="{0991F7FC-85EA-1CE6-9478-DF13D5FE7709}"/>
              </a:ext>
            </a:extLst>
          </p:cNvPr>
          <p:cNvSpPr txBox="1">
            <a:spLocks/>
          </p:cNvSpPr>
          <p:nvPr/>
        </p:nvSpPr>
        <p:spPr>
          <a:xfrm rot="16200000">
            <a:off x="10787929"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200" dirty="0">
                <a:solidFill>
                  <a:schemeClr val="bg1"/>
                </a:solidFill>
              </a:rPr>
              <a:t>Kuva: Alko</a:t>
            </a:r>
          </a:p>
        </p:txBody>
      </p:sp>
      <p:pic>
        <p:nvPicPr>
          <p:cNvPr id="7" name="Picture Placeholder 6" descr="A collage of images of various objects&#10;&#10;Description automatically generated">
            <a:extLst>
              <a:ext uri="{FF2B5EF4-FFF2-40B4-BE49-F238E27FC236}">
                <a16:creationId xmlns:a16="http://schemas.microsoft.com/office/drawing/2014/main" id="{028D4F59-3390-95F7-25FB-2AACF0581ECF}"/>
              </a:ext>
            </a:extLst>
          </p:cNvPr>
          <p:cNvPicPr>
            <a:picLocks noGrp="1" noChangeAspect="1"/>
          </p:cNvPicPr>
          <p:nvPr>
            <p:ph type="pic" idx="1"/>
          </p:nvPr>
        </p:nvPicPr>
        <p:blipFill rotWithShape="1">
          <a:blip r:embed="rId4"/>
          <a:srcRect b="5406"/>
          <a:stretch/>
        </p:blipFill>
        <p:spPr>
          <a:xfrm>
            <a:off x="6553202" y="0"/>
            <a:ext cx="5638798" cy="6858000"/>
          </a:xfrm>
        </p:spPr>
      </p:pic>
    </p:spTree>
    <p:extLst>
      <p:ext uri="{BB962C8B-B14F-4D97-AF65-F5344CB8AC3E}">
        <p14:creationId xmlns:p14="http://schemas.microsoft.com/office/powerpoint/2010/main" val="44755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a:srcRect t="6495" b="6495"/>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41219"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42804"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000" dirty="0"/>
              <a:t>Saatko jo</a:t>
            </a:r>
            <a:br>
              <a:rPr lang="fi-FI" sz="3000" dirty="0"/>
            </a:br>
            <a:r>
              <a:rPr lang="fi-FI" sz="3000" dirty="0"/>
              <a:t>uutiskirjeemme?</a:t>
            </a:r>
            <a:endParaRPr lang="fi-FI" sz="3000" dirty="0">
              <a:solidFill>
                <a:schemeClr val="accent1"/>
              </a:solidFill>
            </a:endParaRPr>
          </a:p>
        </p:txBody>
      </p:sp>
    </p:spTree>
    <p:extLst>
      <p:ext uri="{BB962C8B-B14F-4D97-AF65-F5344CB8AC3E}">
        <p14:creationId xmlns:p14="http://schemas.microsoft.com/office/powerpoint/2010/main" val="297575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huhtikuu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huhtikuussa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a:t>
            </a:r>
            <a:r>
              <a:rPr lang="fi-FI" sz="2000" dirty="0">
                <a:solidFill>
                  <a:schemeClr val="bg2"/>
                </a:solidFill>
                <a:latin typeface="Neue Haas Unica W1G" panose="020B0504030206020203" pitchFamily="34" charset="0"/>
              </a:rPr>
              <a:t>15 749</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+3 989</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+6 745</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 +854</a:t>
            </a:r>
          </a:p>
          <a:p>
            <a:pPr algn="ctr"/>
            <a:r>
              <a:rPr lang="fi-FI" sz="2000" dirty="0">
                <a:solidFill>
                  <a:schemeClr val="bg2"/>
                </a:solidFill>
                <a:latin typeface="Neue Haas Unica W1G" panose="020B0504030206020203" pitchFamily="34" charset="0"/>
              </a:rPr>
              <a:t> </a:t>
            </a: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+833</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+1 418</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+1 910</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280254274"/>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17432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huhtikuu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197 aikakausmediaa, joilla oli käytössään yhteensä 500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636727865"/>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8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huhtikuu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25 189</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870156574"/>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4/2023 – 4/2024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909249865"/>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8481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4/2023 – 4/2024</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276923804"/>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2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4/2023 – 4/2024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0776066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1019087664"/>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21824-3573-4170-BB97-352BE88B69B2}">
  <ds:schemaRefs>
    <ds:schemaRef ds:uri="http://schemas.openxmlformats.org/package/2006/metadata/core-properties"/>
    <ds:schemaRef ds:uri="http://schemas.microsoft.com/office/2006/documentManagement/types"/>
    <ds:schemaRef ds:uri="http://purl.org/dc/elements/1.1/"/>
    <ds:schemaRef ds:uri="b8458977-e6f2-40e9-9621-96f4298c6bbe"/>
    <ds:schemaRef ds:uri="http://schemas.microsoft.com/office/2006/metadata/properties"/>
    <ds:schemaRef ds:uri="http://purl.org/dc/dcmitype/"/>
    <ds:schemaRef ds:uri="http://purl.org/dc/term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82D8B325-EAD1-44C0-8379-E45AB454C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10828</TotalTime>
  <Words>2413</Words>
  <Application>Microsoft Macintosh PowerPoint</Application>
  <PresentationFormat>Widescreen</PresentationFormat>
  <Paragraphs>721</Paragraphs>
  <Slides>36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Clattering</vt:lpstr>
      <vt:lpstr>Neue Haas Unica Pro</vt:lpstr>
      <vt:lpstr>Neue Haas Unica W1G</vt:lpstr>
      <vt:lpstr>Neue Haas Unica Pro Light</vt:lpstr>
      <vt:lpstr>Canela Medium</vt:lpstr>
      <vt:lpstr>Calibri</vt:lpstr>
      <vt:lpstr>Neue Haas Unica W1G Medium</vt:lpstr>
      <vt:lpstr>Neue Haas Unica W1G Light</vt:lpstr>
      <vt:lpstr>Office Theme</vt:lpstr>
      <vt:lpstr>Aikakausmediat somessa</vt:lpstr>
      <vt:lpstr>Huhtikuu – Tiktokin ykkössija vaihtui</vt:lpstr>
      <vt:lpstr>Aikakausmedioiden someyleisö / huhtikuu 2024</vt:lpstr>
      <vt:lpstr>Aikakausmedioiden seuraajamäärä / huhtikuu 2024</vt:lpstr>
      <vt:lpstr>Aikakausmedioiden somekanavien määrä / huhtikuu 2024</vt:lpstr>
      <vt:lpstr>Yleisön keskimääräinen koko /  huhtikuu 2024</vt:lpstr>
      <vt:lpstr>Yleisömäärän kehitys kaikissa seuratuissa kanavissa 4/2023 – 4/2024</vt:lpstr>
      <vt:lpstr>Yleisömäärän kehitys Facebookissa 4/2023 – 4/2024</vt:lpstr>
      <vt:lpstr>Yleisömäärän kehitys Instagramissa 4/2023 – 4/2024</vt:lpstr>
      <vt:lpstr>Yleisömäärän kehitys X:ssä 4/2023 – 4/2024</vt:lpstr>
      <vt:lpstr>Yleisömäärän kehitys YouTubessa 4/2023 – 4/2024</vt:lpstr>
      <vt:lpstr>Yleisömäärän kehitys Pinterestissä 4/2023 – 4/2024</vt:lpstr>
      <vt:lpstr>Yleisömäärän kehitys Tiktokissa 4/2023 – 4/2024</vt:lpstr>
      <vt:lpstr>Somen suurimmat</vt:lpstr>
      <vt:lpstr>Eniten seuraajia kaikissa kanavissa TOP 20 / huhtikuu 2024</vt:lpstr>
      <vt:lpstr>Eniten tykkääjiä Facebookissa TOP 20 / huhtikuu 2024</vt:lpstr>
      <vt:lpstr>Eniten seuraajia Instagramissa TOP 20 / huhtikuu 2024</vt:lpstr>
      <vt:lpstr>Eniten seuraajia X:ssä TOP 20 / huhtikuu 2024</vt:lpstr>
      <vt:lpstr>Eniten seuraajia YouTubessa ja Pinterestissä TOP 10 /  huhtikuu 2024</vt:lpstr>
      <vt:lpstr>Eniten seuraajia TikTokissa TOP 10 /  huhtikuu 2024</vt:lpstr>
      <vt:lpstr>Eniten yleisöään  kasvattaneet</vt:lpstr>
      <vt:lpstr>Eniten uusia seuraajia kaikissa kanavissa TOP 20 / huhtikuu 2024</vt:lpstr>
      <vt:lpstr>Eniten uusia seuraajia Facebookissa TOP 10 / huhtikuu 2024</vt:lpstr>
      <vt:lpstr>Eniten uusia seuraajia Instagramissa TOP 10 / huhtikuu 2024</vt:lpstr>
      <vt:lpstr>Eniten uusia seuraajia X:ssä TOP 10 / huhtikuu 2024</vt:lpstr>
      <vt:lpstr>Seuratut mediat</vt:lpstr>
      <vt:lpstr>Seurannassa olleet mediat (197 kpl) / huhtikuu 2024</vt:lpstr>
      <vt:lpstr>Seurannassa olleet mediat (197 kpl) / huhtikuu 2024</vt:lpstr>
      <vt:lpstr>Seurantaan lisätyt kanavat / huhtikuu 2024</vt:lpstr>
      <vt:lpstr>Ajankohtaista aikakausmedioista</vt:lpstr>
      <vt:lpstr>Huippusuosittu Mediakortit.fi-palvelu  on uudistunut!</vt:lpstr>
      <vt:lpstr>Voguen yleisöjen kehittämisestä vastaava  Jenna Rak: Z-sukupolvi odottaa medioilta vuorovaikutusta</vt:lpstr>
      <vt:lpstr>Tässä ovat Editkilpailun  2023 voittajaehdokkaat! </vt:lpstr>
      <vt:lpstr>Aarikka, Berner, Fat Lizard ja Lohja – tässä ovat Editkilpailun 2023 markkinoillisten sarjojen voittajaehdokkaat!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Katja Pietilä-Seppä</dc:creator>
  <cp:lastModifiedBy>Outi Itävuo</cp:lastModifiedBy>
  <cp:revision>535</cp:revision>
  <dcterms:created xsi:type="dcterms:W3CDTF">2021-01-05T09:04:45Z</dcterms:created>
  <dcterms:modified xsi:type="dcterms:W3CDTF">2024-05-04T14:38:48Z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