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9" r:id="rId4"/>
  </p:sldMasterIdLst>
  <p:notesMasterIdLst>
    <p:notesMasterId r:id="rId92"/>
  </p:notesMasterIdLst>
  <p:handoutMasterIdLst>
    <p:handoutMasterId r:id="rId93"/>
  </p:handoutMasterIdLst>
  <p:sldIdLst>
    <p:sldId id="299" r:id="rId5"/>
    <p:sldId id="1254" r:id="rId6"/>
    <p:sldId id="1343" r:id="rId7"/>
    <p:sldId id="1342" r:id="rId8"/>
    <p:sldId id="1256" r:id="rId9"/>
    <p:sldId id="1257" r:id="rId10"/>
    <p:sldId id="1258" r:id="rId11"/>
    <p:sldId id="1259" r:id="rId12"/>
    <p:sldId id="1261" r:id="rId13"/>
    <p:sldId id="1262" r:id="rId14"/>
    <p:sldId id="1263" r:id="rId15"/>
    <p:sldId id="1264" r:id="rId16"/>
    <p:sldId id="1265" r:id="rId17"/>
    <p:sldId id="1266" r:id="rId18"/>
    <p:sldId id="1268" r:id="rId19"/>
    <p:sldId id="1269" r:id="rId20"/>
    <p:sldId id="1270" r:id="rId21"/>
    <p:sldId id="1271" r:id="rId22"/>
    <p:sldId id="1272" r:id="rId23"/>
    <p:sldId id="1274" r:id="rId24"/>
    <p:sldId id="1273" r:id="rId25"/>
    <p:sldId id="1275" r:id="rId26"/>
    <p:sldId id="1276" r:id="rId27"/>
    <p:sldId id="1277" r:id="rId28"/>
    <p:sldId id="1278" r:id="rId29"/>
    <p:sldId id="1279" r:id="rId30"/>
    <p:sldId id="1280" r:id="rId31"/>
    <p:sldId id="1281" r:id="rId32"/>
    <p:sldId id="1282" r:id="rId33"/>
    <p:sldId id="1283" r:id="rId34"/>
    <p:sldId id="1345" r:id="rId35"/>
    <p:sldId id="1346" r:id="rId36"/>
    <p:sldId id="1285" r:id="rId37"/>
    <p:sldId id="1286" r:id="rId38"/>
    <p:sldId id="1287" r:id="rId39"/>
    <p:sldId id="1288" r:id="rId40"/>
    <p:sldId id="1289" r:id="rId41"/>
    <p:sldId id="1290" r:id="rId42"/>
    <p:sldId id="1291" r:id="rId43"/>
    <p:sldId id="1292" r:id="rId44"/>
    <p:sldId id="1293" r:id="rId45"/>
    <p:sldId id="1294" r:id="rId46"/>
    <p:sldId id="1295" r:id="rId47"/>
    <p:sldId id="1296" r:id="rId48"/>
    <p:sldId id="1341" r:id="rId49"/>
    <p:sldId id="1298" r:id="rId50"/>
    <p:sldId id="1299" r:id="rId51"/>
    <p:sldId id="1300" r:id="rId52"/>
    <p:sldId id="1301" r:id="rId53"/>
    <p:sldId id="1302" r:id="rId54"/>
    <p:sldId id="1303" r:id="rId55"/>
    <p:sldId id="1304" r:id="rId56"/>
    <p:sldId id="1305" r:id="rId57"/>
    <p:sldId id="1306" r:id="rId58"/>
    <p:sldId id="1307" r:id="rId59"/>
    <p:sldId id="1308" r:id="rId60"/>
    <p:sldId id="1309" r:id="rId61"/>
    <p:sldId id="1311" r:id="rId62"/>
    <p:sldId id="1312" r:id="rId63"/>
    <p:sldId id="1313" r:id="rId64"/>
    <p:sldId id="1314" r:id="rId65"/>
    <p:sldId id="1315" r:id="rId66"/>
    <p:sldId id="1316" r:id="rId67"/>
    <p:sldId id="1317" r:id="rId68"/>
    <p:sldId id="1318" r:id="rId69"/>
    <p:sldId id="1319" r:id="rId70"/>
    <p:sldId id="1320" r:id="rId71"/>
    <p:sldId id="1334" r:id="rId72"/>
    <p:sldId id="1321" r:id="rId73"/>
    <p:sldId id="1322" r:id="rId74"/>
    <p:sldId id="1324" r:id="rId75"/>
    <p:sldId id="1325" r:id="rId76"/>
    <p:sldId id="1326" r:id="rId77"/>
    <p:sldId id="1327" r:id="rId78"/>
    <p:sldId id="1328" r:id="rId79"/>
    <p:sldId id="1329" r:id="rId80"/>
    <p:sldId id="1330" r:id="rId81"/>
    <p:sldId id="1331" r:id="rId82"/>
    <p:sldId id="1332" r:id="rId83"/>
    <p:sldId id="1333" r:id="rId84"/>
    <p:sldId id="1335" r:id="rId85"/>
    <p:sldId id="1350" r:id="rId86"/>
    <p:sldId id="1337" r:id="rId87"/>
    <p:sldId id="1338" r:id="rId88"/>
    <p:sldId id="1339" r:id="rId89"/>
    <p:sldId id="1340" r:id="rId90"/>
    <p:sldId id="275" r:id="rId91"/>
  </p:sldIdLst>
  <p:sldSz cx="12192000" cy="6858000"/>
  <p:notesSz cx="6858000" cy="9144000"/>
  <p:embeddedFontLst>
    <p:embeddedFont>
      <p:font typeface="Canela Medium" pitchFamily="2" charset="77"/>
      <p:regular r:id="rId94"/>
    </p:embeddedFont>
    <p:embeddedFont>
      <p:font typeface="Clattering" pitchFamily="2" charset="0"/>
      <p:regular r:id="rId95"/>
    </p:embeddedFont>
    <p:embeddedFont>
      <p:font typeface="Neue Haas Unica W1G" panose="020B0504030206020203" pitchFamily="34" charset="0"/>
      <p:regular r:id="rId96"/>
      <p:bold r:id="rId97"/>
      <p:italic r:id="rId98"/>
      <p:boldItalic r:id="rId99"/>
    </p:embeddedFont>
    <p:embeddedFont>
      <p:font typeface="Neue Haas Unica W1G Light" panose="020B0404030206020203" pitchFamily="34" charset="0"/>
      <p:regular r:id="rId100"/>
      <p:italic r:id="rId101"/>
    </p:embeddedFont>
    <p:embeddedFont>
      <p:font typeface="Neue Haas Unica W1G Medium" panose="020B0504030206020203" pitchFamily="34" charset="0"/>
      <p:regular r:id="rId102"/>
      <p:italic r:id="rId10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FA"/>
    <a:srgbClr val="9CFFF8"/>
    <a:srgbClr val="8DEBE6"/>
    <a:srgbClr val="002649"/>
    <a:srgbClr val="FF6464"/>
    <a:srgbClr val="F4CF67"/>
    <a:srgbClr val="F5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34" autoAdjust="0"/>
    <p:restoredTop sz="93536" autoAdjust="0"/>
  </p:normalViewPr>
  <p:slideViewPr>
    <p:cSldViewPr snapToGrid="0" snapToObjects="1">
      <p:cViewPr varScale="1">
        <p:scale>
          <a:sx n="79" d="100"/>
          <a:sy n="79" d="100"/>
        </p:scale>
        <p:origin x="23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tableStyles" Target="tableStyle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font" Target="fonts/font9.fntdata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font" Target="fonts/font2.fnt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font" Target="fonts/font1.fntdata"/><Relationship Id="rId99" Type="http://schemas.openxmlformats.org/officeDocument/2006/relationships/font" Target="fonts/font6.fntdata"/><Relationship Id="rId10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font" Target="fonts/font4.fntdata"/><Relationship Id="rId10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font" Target="fonts/font7.fntdata"/><Relationship Id="rId105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handoutMaster" Target="handoutMasters/handoutMaster1.xml"/><Relationship Id="rId98" Type="http://schemas.openxmlformats.org/officeDocument/2006/relationships/font" Target="fonts/font5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7.10.2022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7.10.2022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7189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3.emf"/><Relationship Id="rId7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5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accent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2C2ED44-8466-AB4A-B943-43581EE5A5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659444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981ECBC-FD4B-0144-A0E8-E0EBABF812B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659444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06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D9B1A87-0183-1B4B-AFFB-8E4201A382D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659444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07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8E3D2EE-F34B-8841-B73B-69AFABF62F6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659444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08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D3F80C1-F973-C545-AEDB-58F9B2D1F7B0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7916744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Viides</a:t>
            </a:r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5529C0F-0069-FE4B-8BF6-4416DB2D1BB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916744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Kuudes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6C50CF9-FA90-0647-8802-782C5ADC547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7916744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Seitsemäs</a:t>
            </a:r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6E4FB40-6DD7-7540-AC15-F6636C11C1EE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916744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Yhteenveto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5F5AD9-DEA9-C04A-800C-E953ECA2E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517" r="25288"/>
          <a:stretch/>
        </p:blipFill>
        <p:spPr>
          <a:xfrm>
            <a:off x="8420669" y="0"/>
            <a:ext cx="3771331" cy="3075358"/>
          </a:xfrm>
          <a:prstGeom prst="rect">
            <a:avLst/>
          </a:prstGeom>
        </p:spPr>
      </p:pic>
      <p:sp>
        <p:nvSpPr>
          <p:cNvPr id="41" name="Subtitle 2">
            <a:extLst>
              <a:ext uri="{FF2B5EF4-FFF2-40B4-BE49-F238E27FC236}">
                <a16:creationId xmlns:a16="http://schemas.microsoft.com/office/drawing/2014/main" id="{15008582-E50E-0B4C-B615-57B3C8CD20A7}"/>
              </a:ext>
            </a:extLst>
          </p:cNvPr>
          <p:cNvSpPr txBox="1">
            <a:spLocks/>
          </p:cNvSpPr>
          <p:nvPr userDrawn="1"/>
        </p:nvSpPr>
        <p:spPr>
          <a:xfrm>
            <a:off x="3561080" y="6419434"/>
            <a:ext cx="5069840" cy="15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B0EFA3-04EB-1C4D-8910-C39ABBB4F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DFE61-9C82-874D-91B5-3D1F31183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7D13BF-4B3D-E24C-8F77-FF357D512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C403AB-C46A-C743-93B2-E7EEBA622C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4730D3A-AD3A-1E47-A570-4384CEE2C511}"/>
              </a:ext>
            </a:extLst>
          </p:cNvPr>
          <p:cNvSpPr txBox="1">
            <a:spLocks/>
          </p:cNvSpPr>
          <p:nvPr userDrawn="1"/>
        </p:nvSpPr>
        <p:spPr>
          <a:xfrm>
            <a:off x="-95534" y="6374830"/>
            <a:ext cx="12312935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13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691C89-5099-9D4B-8627-694BB9328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202" t="54689" r="9393" b="5050"/>
          <a:stretch/>
        </p:blipFill>
        <p:spPr>
          <a:xfrm>
            <a:off x="0" y="-1036"/>
            <a:ext cx="12217400" cy="68722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E858974-8B02-874F-900C-87685F6B9FAC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095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BECA03D-E64E-3D48-89AD-CC1E4431D48D}"/>
              </a:ext>
            </a:extLst>
          </p:cNvPr>
          <p:cNvSpPr txBox="1">
            <a:spLocks/>
          </p:cNvSpPr>
          <p:nvPr/>
        </p:nvSpPr>
        <p:spPr>
          <a:xfrm>
            <a:off x="25401" y="6375470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487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A1D08-6572-334F-B6F2-83560CA37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761"/>
          <a:stretch/>
        </p:blipFill>
        <p:spPr>
          <a:xfrm>
            <a:off x="511911" y="4451375"/>
            <a:ext cx="4001507" cy="2406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62116D-E428-1542-8D91-02F803356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2" r="-2" b="9528"/>
          <a:stretch/>
        </p:blipFill>
        <p:spPr>
          <a:xfrm rot="10800000">
            <a:off x="8585199" y="-1370"/>
            <a:ext cx="3632201" cy="4693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D8BADF-4F6C-6947-81EE-674068FA39D8}"/>
              </a:ext>
            </a:extLst>
          </p:cNvPr>
          <p:cNvSpPr txBox="1">
            <a:spLocks/>
          </p:cNvSpPr>
          <p:nvPr/>
        </p:nvSpPr>
        <p:spPr>
          <a:xfrm>
            <a:off x="25401" y="6375470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7A15B-D8A5-8B44-A90A-23603F06CA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462"/>
          <a:stretch/>
        </p:blipFill>
        <p:spPr>
          <a:xfrm>
            <a:off x="3256223" y="-1373"/>
            <a:ext cx="3183137" cy="15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1063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F6BB2-C1B8-7740-A54C-80F05EC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59" b="63423"/>
          <a:stretch/>
        </p:blipFill>
        <p:spPr>
          <a:xfrm>
            <a:off x="-25401" y="2311400"/>
            <a:ext cx="4578017" cy="4546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B02E8-0C9B-0840-BF76-40E7D4C4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77EA4-FBA3-4D4F-B7C4-52EDB256EA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958"/>
          <a:stretch/>
        </p:blipFill>
        <p:spPr>
          <a:xfrm>
            <a:off x="7111999" y="-11205"/>
            <a:ext cx="5105401" cy="281015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F2BDEF4-D97D-1344-AEB5-E2B587A380FD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3230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B02E8-0C9B-0840-BF76-40E7D4C4F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72F6B-BE08-2D4B-937C-4E58EDC8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" y="0"/>
            <a:ext cx="4152900" cy="492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A9D8FE-23AB-8E4B-9D11-5650854F07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419"/>
          <a:stretch/>
        </p:blipFill>
        <p:spPr>
          <a:xfrm rot="5400000">
            <a:off x="9971464" y="3867282"/>
            <a:ext cx="3407833" cy="108404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5D83BE7-FD7E-7942-AF0E-E3AD873492D1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3911850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AB20575F-C790-084A-94FC-EF7165CC1E50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6337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7983ABFB-F64F-294C-B8CB-C5EA55F24097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305A71-D894-0D42-A1EE-809702D925C7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985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0545656-FF06-0343-B43B-3C56AB614800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6607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erustyyli 2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282"/>
            <a:ext cx="10515599" cy="479918"/>
          </a:xfrm>
          <a:solidFill>
            <a:schemeClr val="accent1"/>
          </a:solidFill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Canela Medium" pitchFamily="2" charset="77"/>
              </a:defRPr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605"/>
            <a:ext cx="10515600" cy="4821195"/>
          </a:xfrm>
        </p:spPr>
        <p:txBody>
          <a:bodyPr/>
          <a:lstStyle>
            <a:lvl1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BA7B85E-22A4-5940-94B9-3339E5781032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295208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229201"/>
            <a:ext cx="994117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AD1194-FA7F-D140-9C73-B770478B9740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9BA59A9A-C09F-764B-802C-3CDB99BB3666}"/>
              </a:ext>
            </a:extLst>
          </p:cNvPr>
          <p:cNvSpPr txBox="1">
            <a:spLocks/>
          </p:cNvSpPr>
          <p:nvPr userDrawn="1"/>
        </p:nvSpPr>
        <p:spPr>
          <a:xfrm>
            <a:off x="3561080" y="6426319"/>
            <a:ext cx="5069840" cy="15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D36FD3-12C0-1E40-A11D-D7EC3A57E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23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erustyyli 2 juoksevaa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281"/>
            <a:ext cx="10515599" cy="826483"/>
          </a:xfrm>
          <a:solidFill>
            <a:schemeClr val="accent1"/>
          </a:solidFill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Canela Medium" pitchFamily="2" charset="77"/>
              </a:defRPr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37"/>
            <a:ext cx="10515600" cy="4531963"/>
          </a:xfrm>
        </p:spPr>
        <p:txBody>
          <a:bodyPr numCol="2" spcCol="360000"/>
          <a:lstStyle>
            <a:lvl1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B9040D-8E9C-A94D-B953-DE4C434F820C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0615376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A7C506D-7846-5449-82DB-9AAADFF8CFAF}"/>
              </a:ext>
            </a:extLst>
          </p:cNvPr>
          <p:cNvSpPr txBox="1">
            <a:spLocks/>
          </p:cNvSpPr>
          <p:nvPr userDrawn="1"/>
        </p:nvSpPr>
        <p:spPr>
          <a:xfrm>
            <a:off x="0" y="6374199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9680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2707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4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2C479-6C3F-E340-A7C0-D2F9F75EF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73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AED1D-77CF-2847-8FC0-868724C87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2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28F45-06EB-8246-85E3-AE421CEEA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BC0CF29-7C56-894F-99D0-7610F489558C}"/>
              </a:ext>
            </a:extLst>
          </p:cNvPr>
          <p:cNvSpPr txBox="1">
            <a:spLocks/>
          </p:cNvSpPr>
          <p:nvPr userDrawn="1"/>
        </p:nvSpPr>
        <p:spPr>
          <a:xfrm>
            <a:off x="0" y="6374199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8033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2297D2B-70FB-C44F-B6F7-90D9BB2899F8}"/>
              </a:ext>
            </a:extLst>
          </p:cNvPr>
          <p:cNvSpPr txBox="1">
            <a:spLocks/>
          </p:cNvSpPr>
          <p:nvPr/>
        </p:nvSpPr>
        <p:spPr>
          <a:xfrm>
            <a:off x="0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1"/>
                </a:solidFill>
              </a:rPr>
              <a:t>ADAM-lukijatutkimus, Puulehti 01/2021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54BD40-A9F0-DA46-AFA3-A08D0C8F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3EBCBD-919F-394A-B4A6-C449EFBF2554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35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1DF3D-FFF1-544C-9D09-EC9A99E36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637213" cy="6858000"/>
          </a:xfrm>
        </p:spPr>
        <p:txBody>
          <a:bodyPr lIns="720000" tIns="720000" rIns="720000" bIns="720000" anchor="ctr"/>
          <a:lstStyle>
            <a:lvl1pPr algn="ctr">
              <a:buNone/>
              <a:defRPr sz="20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>
              <a:buNone/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5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tulee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. Kuvan </a:t>
            </a:r>
            <a:r>
              <a:rPr lang="en-GB" dirty="0" err="1"/>
              <a:t>paikka</a:t>
            </a:r>
            <a:r>
              <a:rPr lang="en-GB" dirty="0"/>
              <a:t> </a:t>
            </a:r>
            <a:r>
              <a:rPr lang="en-GB" dirty="0" err="1"/>
              <a:t>oikealla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1CFA4-EDDE-694D-8513-0734361DE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48" r="39959"/>
          <a:stretch/>
        </p:blipFill>
        <p:spPr>
          <a:xfrm>
            <a:off x="10504168" y="0"/>
            <a:ext cx="1687831" cy="183251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2955371-8161-1A4C-939E-CE41C32115AB}"/>
              </a:ext>
            </a:extLst>
          </p:cNvPr>
          <p:cNvSpPr txBox="1">
            <a:spLocks/>
          </p:cNvSpPr>
          <p:nvPr/>
        </p:nvSpPr>
        <p:spPr>
          <a:xfrm>
            <a:off x="0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1790273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D418292-9197-6C47-84C7-708C2F428EBA}"/>
              </a:ext>
            </a:extLst>
          </p:cNvPr>
          <p:cNvSpPr txBox="1">
            <a:spLocks/>
          </p:cNvSpPr>
          <p:nvPr/>
        </p:nvSpPr>
        <p:spPr>
          <a:xfrm>
            <a:off x="6554789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600" dirty="0">
                <a:solidFill>
                  <a:schemeClr val="bg1"/>
                </a:solidFill>
              </a:rPr>
              <a:t>ADAM-lukijatutkimus, Puulehti 01/2021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DF99D-FF4E-C34E-B87F-249B92580806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BDC0AA-EA59-9149-981A-D2DD250FF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1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98783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446665"/>
            <a:ext cx="9941169" cy="4168943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11938C1-C2DD-D149-BF51-34606957DD37}"/>
              </a:ext>
            </a:extLst>
          </p:cNvPr>
          <p:cNvSpPr txBox="1">
            <a:spLocks/>
          </p:cNvSpPr>
          <p:nvPr userDrawn="1"/>
        </p:nvSpPr>
        <p:spPr>
          <a:xfrm>
            <a:off x="3561080" y="6426319"/>
            <a:ext cx="5069840" cy="15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AFE327-151E-544C-8160-C28991F58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07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C93556-6808-CF4D-9C3C-01F8D686B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9" t="65667"/>
          <a:stretch/>
        </p:blipFill>
        <p:spPr>
          <a:xfrm flipH="1">
            <a:off x="9994839" y="4811"/>
            <a:ext cx="2197161" cy="104802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0B9EC05-4D0B-224B-B696-FFAFD1F981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0"/>
            <a:ext cx="5638800" cy="6858000"/>
          </a:xfrm>
        </p:spPr>
        <p:txBody>
          <a:bodyPr lIns="720000" tIns="720000" rIns="720000" bIns="720000" anchor="ctr"/>
          <a:lstStyle>
            <a:lvl1pPr algn="ctr"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2pPr>
            <a:lvl3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3pPr>
            <a:lvl4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4pPr>
            <a:lvl5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5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tulee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. </a:t>
            </a:r>
            <a:r>
              <a:rPr lang="en-GB" dirty="0" err="1"/>
              <a:t>Korostukset</a:t>
            </a:r>
            <a:r>
              <a:rPr lang="en-GB" dirty="0"/>
              <a:t> </a:t>
            </a:r>
            <a:r>
              <a:rPr lang="en-GB" dirty="0" err="1"/>
              <a:t>tekstissä</a:t>
            </a:r>
            <a:r>
              <a:rPr lang="en-GB" dirty="0"/>
              <a:t> 100 % </a:t>
            </a:r>
            <a:r>
              <a:rPr lang="en-GB" dirty="0" err="1"/>
              <a:t>suuremmalla</a:t>
            </a:r>
            <a:r>
              <a:rPr lang="en-GB" dirty="0"/>
              <a:t> </a:t>
            </a:r>
            <a:r>
              <a:rPr lang="en-GB" dirty="0" err="1"/>
              <a:t>pistekoolla</a:t>
            </a:r>
            <a:r>
              <a:rPr lang="en-GB" dirty="0"/>
              <a:t>. Kuvan </a:t>
            </a:r>
            <a:r>
              <a:rPr lang="en-GB" dirty="0" err="1"/>
              <a:t>paikka</a:t>
            </a:r>
            <a:r>
              <a:rPr lang="en-GB" dirty="0"/>
              <a:t> </a:t>
            </a:r>
            <a:r>
              <a:rPr lang="en-GB" dirty="0" err="1"/>
              <a:t>vasemmalla</a:t>
            </a:r>
            <a:r>
              <a:rPr lang="en-GB" dirty="0"/>
              <a:t>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B54250C-4BB0-0A49-A3D2-6B81567CEA3C}"/>
              </a:ext>
            </a:extLst>
          </p:cNvPr>
          <p:cNvSpPr txBox="1">
            <a:spLocks/>
          </p:cNvSpPr>
          <p:nvPr/>
        </p:nvSpPr>
        <p:spPr>
          <a:xfrm>
            <a:off x="0" y="182668"/>
            <a:ext cx="65516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9189162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32D34A-F893-724A-BF28-4B62C7935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E1B92-F255-0A44-A80C-E456CF5F0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4C6A9A2-498A-FD47-833B-F32ACE32E5DD}"/>
              </a:ext>
            </a:extLst>
          </p:cNvPr>
          <p:cNvSpPr txBox="1">
            <a:spLocks/>
          </p:cNvSpPr>
          <p:nvPr userDrawn="1"/>
        </p:nvSpPr>
        <p:spPr>
          <a:xfrm>
            <a:off x="-533400" y="603220"/>
            <a:ext cx="6170611" cy="222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5914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7AC82C0-356E-AE4A-A28E-AF15343747D6}"/>
              </a:ext>
            </a:extLst>
          </p:cNvPr>
          <p:cNvSpPr txBox="1">
            <a:spLocks/>
          </p:cNvSpPr>
          <p:nvPr userDrawn="1"/>
        </p:nvSpPr>
        <p:spPr>
          <a:xfrm>
            <a:off x="1618712" y="6309629"/>
            <a:ext cx="4018499" cy="299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FI" sz="1400" dirty="0">
                <a:solidFill>
                  <a:schemeClr val="accent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3884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dirty="0"/>
              <a:t>Click icon to add picture</a:t>
            </a:r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0CB6C-24BF-A648-85CC-94386D270B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10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C5B4B8-E971-DE4C-87F0-64091756B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4517" y="5982271"/>
            <a:ext cx="1697189" cy="166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79EA02-CD41-C242-ABA9-3C6F29DEE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33743C-49D2-D643-8C68-2ED4538F5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845CE2-189F-084E-8C43-6685E374E822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CDF07E-FC17-2F45-A481-37DC2698A96E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C3F3C0C-822E-2F4B-9B52-2003670789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2BD310A-2DF2-AD47-8F43-14BDA0B1F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17F054F-799B-3C41-B129-778E3BF253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EAB5E8E-A38A-E147-8DD5-A53812363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729FA78-11B2-A643-9677-D032FE16D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90900F-7640-2349-832F-FBEABA45AD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35CC68A-9BB6-3348-B5D7-B3CF007DC9D6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9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E50865-2444-6644-BAE7-1B5412772E05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41F60D-07F8-FD4F-8D2B-BB4AA02F3571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DBC8BBD-73D2-6845-9CDC-881F0950E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03A156C6-BF76-FC4F-85A0-B544BE1E3AD6}"/>
              </a:ext>
            </a:extLst>
          </p:cNvPr>
          <p:cNvSpPr txBox="1">
            <a:spLocks/>
          </p:cNvSpPr>
          <p:nvPr userDrawn="1"/>
        </p:nvSpPr>
        <p:spPr>
          <a:xfrm>
            <a:off x="7599405" y="260860"/>
            <a:ext cx="4592596" cy="13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147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311" y="0"/>
            <a:ext cx="6342187" cy="1554763"/>
          </a:xfrm>
        </p:spPr>
        <p:txBody>
          <a:bodyPr/>
          <a:lstStyle>
            <a:lvl1pPr algn="ctr">
              <a:defRPr sz="2500">
                <a:latin typeface="Canela Medium" pitchFamily="2" charset="77"/>
              </a:defRPr>
            </a:lvl1pPr>
          </a:lstStyle>
          <a:p>
            <a:r>
              <a:rPr lang="en-GB" dirty="0" err="1"/>
              <a:t>Kolmen</a:t>
            </a:r>
            <a:r>
              <a:rPr lang="en-GB" dirty="0"/>
              <a:t> </a:t>
            </a:r>
            <a:r>
              <a:rPr lang="en-GB" dirty="0" err="1"/>
              <a:t>rivin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pitkäpitkä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otsikko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554763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554763"/>
            <a:ext cx="3659703" cy="4169750"/>
          </a:xfrm>
        </p:spPr>
        <p:txBody>
          <a:bodyPr anchor="ctr"/>
          <a:lstStyle>
            <a:lvl1pPr marL="0" indent="0" algn="ctr">
              <a:lnSpc>
                <a:spcPct val="120000"/>
              </a:lnSpc>
              <a:buNone/>
              <a:defRPr sz="25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503A4-5232-A243-B4F9-C0B8026548C4}"/>
              </a:ext>
            </a:extLst>
          </p:cNvPr>
          <p:cNvSpPr/>
          <p:nvPr userDrawn="1"/>
        </p:nvSpPr>
        <p:spPr>
          <a:xfrm>
            <a:off x="7599404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4CBA7-2DEA-2049-84B9-132C52E726B4}"/>
              </a:ext>
            </a:extLst>
          </p:cNvPr>
          <p:cNvCxnSpPr>
            <a:cxnSpLocks/>
          </p:cNvCxnSpPr>
          <p:nvPr userDrawn="1"/>
        </p:nvCxnSpPr>
        <p:spPr>
          <a:xfrm>
            <a:off x="602312" y="1554763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D3D4545-5627-334E-9F84-D03769BA3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8CA6126-79BC-654A-B4E4-BD7714C2681E}"/>
              </a:ext>
            </a:extLst>
          </p:cNvPr>
          <p:cNvSpPr txBox="1">
            <a:spLocks/>
          </p:cNvSpPr>
          <p:nvPr userDrawn="1"/>
        </p:nvSpPr>
        <p:spPr>
          <a:xfrm>
            <a:off x="7599405" y="260860"/>
            <a:ext cx="4592596" cy="13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0212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42C0DB-82DD-9543-A9E7-EF79F1C980AF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6B6378-5482-0348-BFF0-18E4FBD8B15D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499E153-E9F0-5A45-8C97-FD9560087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45342E-2AAF-C54C-A02B-5970AC13AD27}"/>
              </a:ext>
            </a:extLst>
          </p:cNvPr>
          <p:cNvSpPr txBox="1">
            <a:spLocks/>
          </p:cNvSpPr>
          <p:nvPr userDrawn="1"/>
        </p:nvSpPr>
        <p:spPr>
          <a:xfrm>
            <a:off x="7599405" y="260860"/>
            <a:ext cx="4592596" cy="13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accent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40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BE251F2-BFC8-C741-B7B4-2612AC8730C2}"/>
              </a:ext>
            </a:extLst>
          </p:cNvPr>
          <p:cNvSpPr txBox="1">
            <a:spLocks/>
          </p:cNvSpPr>
          <p:nvPr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0796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AFD3181-7E43-194E-BA4D-4BBA262E4433}"/>
              </a:ext>
            </a:extLst>
          </p:cNvPr>
          <p:cNvSpPr txBox="1">
            <a:spLocks/>
          </p:cNvSpPr>
          <p:nvPr userDrawn="1"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776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DC8A169-AC5C-FC4A-8F68-BA9D7FC89203}"/>
              </a:ext>
            </a:extLst>
          </p:cNvPr>
          <p:cNvSpPr txBox="1">
            <a:spLocks/>
          </p:cNvSpPr>
          <p:nvPr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461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4198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3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31" r:id="rId11"/>
    <p:sldLayoutId id="2147483700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7809607-0026-314A-8D68-61117F8372F6}"/>
              </a:ext>
            </a:extLst>
          </p:cNvPr>
          <p:cNvSpPr txBox="1">
            <a:spLocks/>
          </p:cNvSpPr>
          <p:nvPr/>
        </p:nvSpPr>
        <p:spPr>
          <a:xfrm>
            <a:off x="0" y="6272012"/>
            <a:ext cx="12192000" cy="296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FI" sz="1500" dirty="0">
                <a:latin typeface="Neue Haas Unica W1G Medium" panose="020B0504030206020203" pitchFamily="34" charset="0"/>
              </a:rPr>
              <a:t>KMT 202</a:t>
            </a:r>
            <a:r>
              <a:rPr lang="fi-FI" sz="1500" dirty="0">
                <a:latin typeface="Neue Haas Unica W1G Medium" panose="020B0504030206020203" pitchFamily="34" charset="0"/>
              </a:rPr>
              <a:t>2</a:t>
            </a:r>
            <a:endParaRPr lang="en-FI" sz="1500" dirty="0">
              <a:latin typeface="Neue Haas Unica W1G Medium" panose="020B0504030206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3EFF5A-878C-F54A-9FA6-E71E6EDC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7278"/>
            <a:ext cx="10515600" cy="3626644"/>
          </a:xfrm>
        </p:spPr>
        <p:txBody>
          <a:bodyPr/>
          <a:lstStyle/>
          <a:p>
            <a:r>
              <a:rPr lang="fi-FI" dirty="0"/>
              <a:t>Aikakauslehtien </a:t>
            </a:r>
            <a:br>
              <a:rPr lang="fi-FI" dirty="0"/>
            </a:br>
            <a:r>
              <a:rPr lang="fi-FI" dirty="0"/>
              <a:t>peiton kertymä</a:t>
            </a:r>
          </a:p>
        </p:txBody>
      </p:sp>
    </p:spTree>
    <p:extLst>
      <p:ext uri="{BB962C8B-B14F-4D97-AF65-F5344CB8AC3E}">
        <p14:creationId xmlns:p14="http://schemas.microsoft.com/office/powerpoint/2010/main" val="30036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Apu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2249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278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374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435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482 000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580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678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36025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Apu Terveys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67042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r>
                        <a:rPr lang="en-GB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121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173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203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224 000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261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281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38670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Arvopaperi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AE3A62-ED75-D940-A203-95C6A3243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221758"/>
              </p:ext>
            </p:extLst>
          </p:nvPr>
        </p:nvGraphicFramePr>
        <p:xfrm>
          <a:off x="1294942" y="1781712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70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96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112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122 000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142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158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13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Askel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9634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48 000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92014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Auto Bild Suomi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070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46 000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139 000 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174 000 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47750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Avotakka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9114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r>
                        <a:rPr lang="en-GB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192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272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325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365 000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442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511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81142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Caravan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7987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134 000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156 000 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167 000 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174 000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178 000 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181 000 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1473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Deko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7899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85 000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168 000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237 000 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23413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Eeva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47645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317 000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392 000 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435 000 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462 000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508 000 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543 000 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48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1610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fi-FI" sz="3200"/>
              <a:t>Peiton kertymä / Erä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4845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157 000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222 000 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261 000 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289 000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342 000 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386 000 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29817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9820"/>
            <a:ext cx="4799012" cy="1231900"/>
          </a:xfrm>
        </p:spPr>
        <p:txBody>
          <a:bodyPr>
            <a:normAutofit/>
          </a:bodyPr>
          <a:lstStyle/>
          <a:p>
            <a:r>
              <a:rPr lang="en-FI" sz="3200" dirty="0"/>
              <a:t>Peitto kumuloituu toistojen myötä</a:t>
            </a:r>
          </a:p>
        </p:txBody>
      </p:sp>
      <p:pic>
        <p:nvPicPr>
          <p:cNvPr id="6" name="Picture Placeholder 5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141049B2-1C23-4741-930A-494013A3A3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96" b="1296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2B31F-B88B-7F4D-A6AD-F53A5355A3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651760"/>
            <a:ext cx="4799012" cy="33807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Painetun aikakauslehden tyypillinen ominaisuus on, että </a:t>
            </a:r>
            <a:r>
              <a:rPr lang="fi-FI" sz="1600" b="1" dirty="0">
                <a:latin typeface="Neue Haas Unica W1G" panose="020B0504030206020203" pitchFamily="34" charset="0"/>
              </a:rPr>
              <a:t>tavoitettujen lukijoiden määrä kasvaa, kun mainos julkaistaan useammassa kuin yhdessä numerossa</a:t>
            </a:r>
            <a:r>
              <a:rPr lang="fi-FI" sz="1600" dirty="0">
                <a:latin typeface="Neue Haas Unica W1G" panose="020B0504030206020203" pitchFamily="34" charset="0"/>
              </a:rPr>
              <a:t>. Tämä johtuu siitä, että lehden lukijat eivät ole jokaisessa numerossa samoja.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Tätä kutsutaan </a:t>
            </a:r>
            <a:r>
              <a:rPr lang="fi-FI" sz="1600" i="1" dirty="0">
                <a:latin typeface="Neue Haas Unica W1G" panose="020B0504030206020203" pitchFamily="34" charset="0"/>
              </a:rPr>
              <a:t>peiton kertymäksi </a:t>
            </a:r>
            <a:r>
              <a:rPr lang="fi-FI" sz="1600" dirty="0">
                <a:latin typeface="Neue Haas Unica W1G" panose="020B0504030206020203" pitchFamily="34" charset="0"/>
              </a:rPr>
              <a:t>tai </a:t>
            </a:r>
            <a:r>
              <a:rPr lang="fi-FI" sz="1600" i="1" dirty="0">
                <a:latin typeface="Neue Haas Unica W1G" panose="020B0504030206020203" pitchFamily="34" charset="0"/>
              </a:rPr>
              <a:t>peiton kumuloitumiseksi.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Eniten peiton kasvua tuovat ensimmäinen (37 % lisää lukijoita) ja toinen (17 % lisää lukijoita) toisto. Ilmestymistiheys ei juurikaan vaikuta peiton kertymään.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56399-8FDB-3643-8038-C73BF3AEA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0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ET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7258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261 000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354 000 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407 000 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444 000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518 000 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587 000 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93968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ET Terveys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5542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135 000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196 000 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230 000 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251 000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287 000 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313 000 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493202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Fit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1681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36 000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96 000 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258055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Gloria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7551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91 000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136 000 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166 000 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187 000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226 000 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260 000 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6893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Glorian Koti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79981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106 000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151 000 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183 000 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257 000 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303 000 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025105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Glorian </a:t>
            </a:r>
            <a:r>
              <a:rPr lang="fi-FI" sz="3200" dirty="0" err="1"/>
              <a:t>ruoka&amp;viini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0078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16360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87983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143 000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198 000 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233 000 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259 000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306 000 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333 000 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Yllä olevassa taulukossa on painetun lehden peiton kertymä, joka kertoo, kuinka lehden peitto kumuloituu toistojen myötä.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03562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Golflehti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03934"/>
              </p:ext>
            </p:extLst>
          </p:nvPr>
        </p:nvGraphicFramePr>
        <p:xfrm>
          <a:off x="1294941" y="1781711"/>
          <a:ext cx="9110298" cy="1647287"/>
        </p:xfrm>
        <a:graphic>
          <a:graphicData uri="http://schemas.openxmlformats.org/drawingml/2006/table">
            <a:tbl>
              <a:tblPr/>
              <a:tblGrid>
                <a:gridCol w="1639832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579074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630464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630464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630464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173 000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199 000 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795673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HS Meidän perhe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4833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2699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77350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30 000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962179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Hymy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724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89 000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164 000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190 000 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37698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Hyvä Terveys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6360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225 000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318 000 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374 000 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411 000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471 000 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514 000 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08788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fi-FI" sz="3200" dirty="0"/>
              <a:t>Peiton kertymä aikakauslehdissä  keskimäärin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854499"/>
              </p:ext>
            </p:extLst>
          </p:nvPr>
        </p:nvGraphicFramePr>
        <p:xfrm>
          <a:off x="1840288" y="1767840"/>
          <a:ext cx="8511423" cy="2539863"/>
        </p:xfrm>
        <a:graphic>
          <a:graphicData uri="http://schemas.openxmlformats.org/drawingml/2006/table">
            <a:tbl>
              <a:tblPr/>
              <a:tblGrid>
                <a:gridCol w="1755148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586866">
                <a:tc>
                  <a:txBody>
                    <a:bodyPr/>
                    <a:lstStyle/>
                    <a:p>
                      <a:r>
                        <a:rPr lang="fi-FI" sz="1600" b="0" i="0" noProof="0" dirty="0">
                          <a:effectLst/>
                          <a:latin typeface="Neue Haas Unica W1G Medium" panose="020B0504030206020203" pitchFamily="34" charset="0"/>
                        </a:rPr>
                        <a:t>Lisää lukijoita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noProof="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 </a:t>
                      </a:r>
                    </a:p>
                    <a:p>
                      <a:pPr algn="ctr"/>
                      <a:r>
                        <a:rPr lang="fi-FI" sz="1600" kern="1200" noProof="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3. </a:t>
                      </a:r>
                    </a:p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4. </a:t>
                      </a:r>
                    </a:p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</a:p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</a:p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algn="l"/>
                      <a:r>
                        <a:rPr lang="fi-FI" sz="1600" b="0" i="0" noProof="0" dirty="0">
                          <a:solidFill>
                            <a:schemeClr val="bg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Kaikki aikakauslehdet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+ 39 %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+ 17 %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+ 10 %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+ 7 %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+ 5 %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435811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algn="l"/>
                      <a:r>
                        <a:rPr lang="fi-FI" sz="1600" b="0" i="0" noProof="0" dirty="0">
                          <a:effectLst/>
                          <a:latin typeface="Neue Haas Unica W1G Medium" panose="020B0504030206020203" pitchFamily="34" charset="0"/>
                        </a:rPr>
                        <a:t> Viikkolehdet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+ 38 %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+ 18 %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+ 12 %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+ 9 %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90203" pitchFamily="34" charset="0"/>
                        </a:rPr>
                        <a:t>+ 7 %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72451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algn="l"/>
                      <a:r>
                        <a:rPr lang="fi-FI" sz="1600" b="0" i="0" noProof="0" dirty="0">
                          <a:effectLst/>
                          <a:latin typeface="Neue Haas Unica W1G Medium" panose="020B0504030206020203" pitchFamily="34" charset="0"/>
                        </a:rPr>
                        <a:t>Kuukausilehdet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0" kern="1200" noProof="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+ 40 %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0" noProof="0" dirty="0">
                          <a:effectLst/>
                          <a:latin typeface="Neue Haas Unica W1G" panose="020B0504030206020203" pitchFamily="34" charset="0"/>
                        </a:rPr>
                        <a:t>+ 17 %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0" noProof="0" dirty="0">
                          <a:effectLst/>
                          <a:latin typeface="Neue Haas Unica W1G" panose="020B0504030206020203" pitchFamily="34" charset="0"/>
                        </a:rPr>
                        <a:t>+ 10 %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0" noProof="0" dirty="0">
                          <a:effectLst/>
                          <a:latin typeface="Neue Haas Unica W1G" panose="020B0504030206020203" pitchFamily="34" charset="0"/>
                        </a:rPr>
                        <a:t>+ 7 %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0" noProof="0" dirty="0">
                          <a:effectLst/>
                          <a:latin typeface="Neue Haas Unica W1G" panose="020B0504030206020203" pitchFamily="34" charset="0"/>
                        </a:rPr>
                        <a:t>+ 5 %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1838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3407507" y="4670174"/>
            <a:ext cx="5376984" cy="142110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vertailtu kaikkien aikakauslehtien sekä viikoittain ja kuukausittain ilmestyvien aikakauslehtien toistoilla saavutettavien uusien lukijoiden määrää.</a:t>
            </a:r>
          </a:p>
        </p:txBody>
      </p:sp>
    </p:spTree>
    <p:extLst>
      <p:ext uri="{BB962C8B-B14F-4D97-AF65-F5344CB8AC3E}">
        <p14:creationId xmlns:p14="http://schemas.microsoft.com/office/powerpoint/2010/main" val="2753797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Image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2081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48 000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111 000 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011646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IS Urheilulehti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7516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66 000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114 000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166 000 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832731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Juoksija-lehti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3916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39 000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994516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Katso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3854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47 000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80 000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113 000 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953450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Kauneus &amp; Terveys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6977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113 000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166 000 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229 000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283 000 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330 000 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74479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Kippari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2917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54 000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234640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Kodin Kuvalehti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148345"/>
              </p:ext>
            </p:extLst>
          </p:nvPr>
        </p:nvGraphicFramePr>
        <p:xfrm>
          <a:off x="1294942" y="1781712"/>
          <a:ext cx="9689428" cy="1667324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76300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910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275 000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397 000 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477 000 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538 000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664 000 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785 000 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80958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Kodin Pellervo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0879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141 000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189 000 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219 000 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239 000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272 000 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290 000 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3107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Koneviesti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94937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52565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51778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131 000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187 000 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221 000 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245 000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289 000 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322 000 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266830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 ja keittiö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583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18260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37142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117 000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171 000 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237 000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292 000 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341 000 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6567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4A7CD93E-2DB8-5940-8A97-6F15A475DB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96" b="1296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/>
              <a:t>Erot peiton kertymässä johtuvat säännöllisten lukijoiden määrästä</a:t>
            </a:r>
            <a:endParaRPr lang="en-FI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F244A-695C-1F46-BE69-0DCEBDF5BB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22802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Mitä säännöllisempää lehden lukeminen on, sitä maltillisempi on peiton kertymä.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Eri lehtiryhmien välillä on hieman eroja. </a:t>
            </a:r>
            <a:r>
              <a:rPr lang="fi-FI" sz="1600" i="1" dirty="0">
                <a:latin typeface="Neue Haas Unica W1G" panose="020B0504030206020203" pitchFamily="34" charset="0"/>
              </a:rPr>
              <a:t>Asumisen, rakentamisen ja puutarhanhoidon</a:t>
            </a:r>
            <a:r>
              <a:rPr lang="fi-FI" sz="1600" dirty="0">
                <a:latin typeface="Neue Haas Unica W1G" panose="020B0504030206020203" pitchFamily="34" charset="0"/>
              </a:rPr>
              <a:t> sekä </a:t>
            </a:r>
            <a:r>
              <a:rPr lang="fi-FI" sz="1600" i="1" dirty="0">
                <a:latin typeface="Neue Haas Unica W1G" panose="020B0504030206020203" pitchFamily="34" charset="0"/>
              </a:rPr>
              <a:t>terveyden ja hyvinvoinnin</a:t>
            </a:r>
            <a:r>
              <a:rPr lang="fi-FI" sz="1600" dirty="0">
                <a:latin typeface="Neue Haas Unica W1G" panose="020B0504030206020203" pitchFamily="34" charset="0"/>
              </a:rPr>
              <a:t> lehdissä toistolla kerrytetään keskimäärin hieman enemmän peittoa kuin mitä esimerkiksi </a:t>
            </a:r>
            <a:r>
              <a:rPr lang="fi-FI" sz="1600" i="1" dirty="0">
                <a:latin typeface="Neue Haas Unica W1G" panose="020B0504030206020203" pitchFamily="34" charset="0"/>
              </a:rPr>
              <a:t>asiakaslehdissä</a:t>
            </a:r>
            <a:r>
              <a:rPr lang="fi-FI" sz="1600" dirty="0">
                <a:latin typeface="Neue Haas Unica W1G" panose="020B0504030206020203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olidFill>
                  <a:schemeClr val="bg1"/>
                </a:solidFill>
                <a:sym typeface="Wingdings" pitchFamily="2" charset="2"/>
              </a:rPr>
              <a:t>Lähde: KMT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BC890-8D28-2442-B2F0-AEA21E87DC7A}"/>
              </a:ext>
            </a:extLst>
          </p:cNvPr>
          <p:cNvSpPr txBox="1">
            <a:spLocks noChangeAspect="1"/>
          </p:cNvSpPr>
          <p:nvPr/>
        </p:nvSpPr>
        <p:spPr>
          <a:xfrm>
            <a:off x="6554790" y="4857617"/>
            <a:ext cx="3422330" cy="117488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r>
              <a:rPr lang="fi-FI" sz="1200" dirty="0">
                <a:latin typeface="Neue Haas Unica W1G" panose="020B0504030206020203" pitchFamily="34" charset="0"/>
              </a:rPr>
              <a:t>Seuraavilla sivuilla on esitetty peitonkertymä lehtikohtaisesti useilla eri toistomäärillä. Toistomäärät on määritetty lehden ilmestymistiheyden mukaan.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E67A69-8080-DB4E-BA1D-8D0D10748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41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Kotiliesi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9865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203 000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295 000 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356 000 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402 000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495 000 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584 000 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69724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Kotiliesi Käsityö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50724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151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226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274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307 000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331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350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664037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Kotilääkäri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9996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63198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41145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0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57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83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100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113 000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137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150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746335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Kotimaa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5500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63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78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89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97 000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114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129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17687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Kotivinkki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2330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171 000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249 000 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302 000 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344 000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522 000 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785650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Maalla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73367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88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133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163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184 000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223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248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32318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Maatilan Pellervo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59757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92 000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163 000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192 000 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862752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Maku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9377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104 000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151 000 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181 000 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233 000 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252 000 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22939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Matka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79882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67 000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139 000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172 000 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192 000 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4982157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 Naiset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9029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63198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41145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125 000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192 000 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239 000 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277 000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361 000 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449 000 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90718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Aarre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60120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Peitto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1" kern="120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130</a:t>
                      </a:r>
                      <a:r>
                        <a:rPr lang="en-FI" sz="1800" b="1" kern="120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178 </a:t>
                      </a:r>
                      <a:r>
                        <a:rPr lang="en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205 </a:t>
                      </a:r>
                      <a:r>
                        <a:rPr lang="en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223 000</a:t>
                      </a:r>
                      <a:endParaRPr lang="en-FI" sz="1800" kern="1200" dirty="0">
                        <a:solidFill>
                          <a:schemeClr val="tx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253</a:t>
                      </a:r>
                      <a:r>
                        <a:rPr lang="en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270</a:t>
                      </a:r>
                      <a:r>
                        <a:rPr lang="en-FI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1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30071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Meidän Mökki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4616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134 000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251 000 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287 000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360 000 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423 000 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77072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Meidän Talo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013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99 000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160 000 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233 000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293 000 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342 000 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6577149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Metsälehti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754985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395095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09248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164 000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243 000 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291 000 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324 000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380 000 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417 000 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6218676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Metsästys ja Kalastus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44205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58891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4545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188 000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266 000 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311 000 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343 000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399 000 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440 000 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036545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39350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Mikrobitti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2052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74 000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136 000 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150 000 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303688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Mondo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6801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62 000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118 000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167 000 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6624512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Moottori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5346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244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310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345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367 000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400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413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059974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Oma Piha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71911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125 000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187 000 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226 000 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253 000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272 000 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286 000 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3094092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Opettaja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3614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175 000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220 000 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240 000 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252 000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270 000 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281 000 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0862559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Pirkka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65302"/>
              </p:ext>
            </p:extLst>
          </p:nvPr>
        </p:nvGraphicFramePr>
        <p:xfrm>
          <a:off x="1169071" y="1781711"/>
          <a:ext cx="10064062" cy="1647287"/>
        </p:xfrm>
        <a:graphic>
          <a:graphicData uri="http://schemas.openxmlformats.org/drawingml/2006/table">
            <a:tbl>
              <a:tblPr/>
              <a:tblGrid>
                <a:gridCol w="134067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108566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333015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33015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33015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90603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325175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1 677 000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2 123 000 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2 303 000 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2 396 000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2 509 000 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2 546 000 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1610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Aku Ankka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90879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73830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30513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294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433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532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611 000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778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934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948404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Samarbete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742553"/>
              </p:ext>
            </p:extLst>
          </p:nvPr>
        </p:nvGraphicFramePr>
        <p:xfrm>
          <a:off x="1294942" y="1781711"/>
          <a:ext cx="9251731" cy="1647287"/>
        </p:xfrm>
        <a:graphic>
          <a:graphicData uri="http://schemas.openxmlformats.org/drawingml/2006/table">
            <a:tbl>
              <a:tblPr/>
              <a:tblGrid>
                <a:gridCol w="141294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742133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3086890719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1475778185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87 000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106 000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107 000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563981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Seiska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26787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189 000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275 000 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336 000 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384 000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488 000 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588 000 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7776164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Seura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6467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195 000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260 000 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301 000 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333 000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402 000 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469 000 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515591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Sport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88313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50 000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111 000 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126 000 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5858593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Suomen Kuvalehti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066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308 000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381 000 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427 000 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462 000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540 000 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617 000 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529725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Suomen Luonto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8814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155 000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244 000 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271 000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324 000 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354 000 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2470687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Suuri Käsityö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0534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202 000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287 000 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339 000 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375 000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441 000 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474 000 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3912369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Talouselämä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341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15601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8874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128 000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184 000 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219 000 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245 000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300 000 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358 000 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7643897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Taloustaito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2471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16727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87616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456 000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554 000 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592 000 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613 000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641 000 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656 000 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41796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Tekniikan Maailma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4404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236 000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332 000 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400 000 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454 000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564 000 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661 000 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92553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Alibi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2950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r>
                        <a:rPr lang="en-GB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54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76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89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98 000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114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128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8413772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Tekniikka&amp;Talous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7029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77 000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138 000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166 000 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194 000 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9184366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Tiede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7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3970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254 000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352 000 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415 000 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461 000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547 000 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615 000 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1505588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Tiede Luonto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3849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139 000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196 000 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228 000 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249 000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283 000 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289 000 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638505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Tivi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9081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33 000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50 000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711594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TM Rakennusmaailma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48034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574382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729961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118 000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182 000 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224 000 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255 000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312 000 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355 000 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2618578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Trendi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4066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44 000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115 000 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128 000 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583181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Tuulilasi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7279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173 000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242 000 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287 000 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318 000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373 000 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412 000 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32590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Unelmien </a:t>
            </a:r>
            <a:r>
              <a:rPr lang="fi-FI" sz="3200" dirty="0" err="1"/>
              <a:t>Talo&amp;Koti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6463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43155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61188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114 000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172 000 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211 000 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241 000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299 000 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349 000 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115230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Valitut Palat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5192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155 000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226 000 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244 000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278 000 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306 000 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5614295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Vauhdin Maailma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8607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54 000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78 000 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121 000 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132 000 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79465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Anna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95829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964051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683237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126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181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223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258 000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338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421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5267220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Vene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6516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61 000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90 000 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120 000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164 000 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6747324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Viherpiha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1037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176 000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252 000 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302 000 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338 000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409 000 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469 000 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5067877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Viisas Raha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5901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57 000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72 000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77 000 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4440040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Viva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7160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78</a:t>
                      </a:r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108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124 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135 000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152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164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5656453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Voi Hyvin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4398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109 000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157 000 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187 000 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208 000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245 000 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266 000 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8526034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Yhteishyvä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9120"/>
              </p:ext>
            </p:extLst>
          </p:nvPr>
        </p:nvGraphicFramePr>
        <p:xfrm>
          <a:off x="1083076" y="1781711"/>
          <a:ext cx="10153035" cy="1647287"/>
        </p:xfrm>
        <a:graphic>
          <a:graphicData uri="http://schemas.openxmlformats.org/drawingml/2006/table">
            <a:tbl>
              <a:tblPr/>
              <a:tblGrid>
                <a:gridCol w="148451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7793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2 119 000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2 400 000 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2 476 000 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2 508 000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2 524 000 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2 553 000 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5952921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Yrittäjä-lehti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96531"/>
              </p:ext>
            </p:extLst>
          </p:nvPr>
        </p:nvGraphicFramePr>
        <p:xfrm>
          <a:off x="1294941" y="1781712"/>
          <a:ext cx="8781213" cy="1647288"/>
        </p:xfrm>
        <a:graphic>
          <a:graphicData uri="http://schemas.openxmlformats.org/drawingml/2006/table">
            <a:tbl>
              <a:tblPr/>
              <a:tblGrid>
                <a:gridCol w="1580598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485911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571568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571568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571568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107 000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130 000 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145 000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2545046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Antiikki &amp; Design</a:t>
            </a:r>
            <a:endParaRPr lang="en-FI" sz="3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ym typeface="Wingdings" pitchFamily="2" charset="2"/>
              </a:rPr>
              <a:t>Lähde: KMT 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57128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73 000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103 000 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120 000 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133 000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157 000 </a:t>
                      </a: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170 000 </a:t>
                      </a: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77753716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ADAM-2020">
  <a:themeElements>
    <a:clrScheme name="Aikakausmedia 2021">
      <a:dk1>
        <a:srgbClr val="002649"/>
      </a:dk1>
      <a:lt1>
        <a:srgbClr val="FFFFFF"/>
      </a:lt1>
      <a:dk2>
        <a:srgbClr val="002649"/>
      </a:dk2>
      <a:lt2>
        <a:srgbClr val="FEFCFF"/>
      </a:lt2>
      <a:accent1>
        <a:srgbClr val="FF6464"/>
      </a:accent1>
      <a:accent2>
        <a:srgbClr val="002649"/>
      </a:accent2>
      <a:accent3>
        <a:srgbClr val="F3CF67"/>
      </a:accent3>
      <a:accent4>
        <a:srgbClr val="9BFFF8"/>
      </a:accent4>
      <a:accent5>
        <a:srgbClr val="FFE0E0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ADAM-2020" id="{D6672A77-6A23-3148-AFA0-46709B25FD39}" vid="{0AAFB401-81EC-5D4F-96D4-E72FA9B1D7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2" ma:contentTypeDescription="Luo uusi asiakirja." ma:contentTypeScope="" ma:versionID="fa09b667a47f4bf597b23184d617d21f">
  <xsd:schema xmlns:xsd="http://www.w3.org/2001/XMLSchema" xmlns:xs="http://www.w3.org/2001/XMLSchema" xmlns:p="http://schemas.microsoft.com/office/2006/metadata/properties" xmlns:ns2="9c8e2388-80bc-4e26-8bd7-285ba7b96066" targetNamespace="http://schemas.microsoft.com/office/2006/metadata/properties" ma:root="true" ma:fieldsID="58eff16b3e812bc090ccac3ea4e80f30" ns2:_="">
    <xsd:import namespace="9c8e2388-80bc-4e26-8bd7-285ba7b96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3BED0E-2B15-4236-978E-E30AE3275D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7B3B9C-A0C2-400C-93F7-41EE7FB6A2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6FCBF-A326-408B-8FF0-7AB0815A9F4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9c8e2388-80bc-4e26-8bd7-285ba7b96066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13871</TotalTime>
  <Words>6360</Words>
  <Application>Microsoft Macintosh PowerPoint</Application>
  <PresentationFormat>Widescreen</PresentationFormat>
  <Paragraphs>1919</Paragraphs>
  <Slides>87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Arial</vt:lpstr>
      <vt:lpstr>Clattering</vt:lpstr>
      <vt:lpstr>Neue Haas Unica W1G</vt:lpstr>
      <vt:lpstr>Neue Haas Unica W1G Medium</vt:lpstr>
      <vt:lpstr>Neue Haas Unica W1G Light</vt:lpstr>
      <vt:lpstr>Canela Medium</vt:lpstr>
      <vt:lpstr>Aikakausmedia-ADAM-2020</vt:lpstr>
      <vt:lpstr>Aikakauslehtien  peiton kertymä</vt:lpstr>
      <vt:lpstr>Peitto kumuloituu toistojen myötä</vt:lpstr>
      <vt:lpstr>Peiton kertymä aikakauslehdissä  keskimäärin</vt:lpstr>
      <vt:lpstr>Erot peiton kertymässä johtuvat säännöllisten lukijoiden määrästä</vt:lpstr>
      <vt:lpstr>Peiton kertymä / Aarre</vt:lpstr>
      <vt:lpstr>Peiton kertymä / Aku Ankka</vt:lpstr>
      <vt:lpstr>Peiton kertymä / Alibi</vt:lpstr>
      <vt:lpstr>Peiton kertymä / Anna</vt:lpstr>
      <vt:lpstr>Peiton kertymä / Antiikki &amp; Design</vt:lpstr>
      <vt:lpstr>Peiton kertymä / Apu</vt:lpstr>
      <vt:lpstr>Peiton kertymä / Apu Terveys</vt:lpstr>
      <vt:lpstr>Peiton kertymä / Arvopaperi</vt:lpstr>
      <vt:lpstr>Peiton kertymä / Askel</vt:lpstr>
      <vt:lpstr>Peiton kertymä / Auto Bild Suomi</vt:lpstr>
      <vt:lpstr>Peiton kertymä / Avotakka</vt:lpstr>
      <vt:lpstr>Peiton kertymä / Caravan</vt:lpstr>
      <vt:lpstr>Peiton kertymä / Deko</vt:lpstr>
      <vt:lpstr>Peiton kertymä / Eeva</vt:lpstr>
      <vt:lpstr>Peiton kertymä / Erä</vt:lpstr>
      <vt:lpstr>Peiton kertymä / ET</vt:lpstr>
      <vt:lpstr>Peiton kertymä / ET Terveys</vt:lpstr>
      <vt:lpstr>Peiton kertymä / Fit</vt:lpstr>
      <vt:lpstr>Peiton kertymä / Gloria</vt:lpstr>
      <vt:lpstr>Peiton kertymä / Glorian Koti</vt:lpstr>
      <vt:lpstr>Peiton kertymä / Glorian ruoka&amp;viini</vt:lpstr>
      <vt:lpstr>Peiton kertymä / Golflehti</vt:lpstr>
      <vt:lpstr>Peiton kertymä / HS Meidän perhe</vt:lpstr>
      <vt:lpstr>Peiton kertymä / Hymy</vt:lpstr>
      <vt:lpstr>Peiton kertymä / Hyvä Terveys</vt:lpstr>
      <vt:lpstr>Peiton kertymä / Image</vt:lpstr>
      <vt:lpstr>Peiton kertymä / IS Urheilulehti</vt:lpstr>
      <vt:lpstr>Peiton kertymä / Juoksija-lehti</vt:lpstr>
      <vt:lpstr>Peiton kertymä / Katso</vt:lpstr>
      <vt:lpstr>Peiton kertymä / Kauneus &amp; Terveys</vt:lpstr>
      <vt:lpstr>Peiton kertymä / Kippari</vt:lpstr>
      <vt:lpstr>Peiton kertymä / Kodin Kuvalehti</vt:lpstr>
      <vt:lpstr>Peiton kertymä / Kodin Pellervo</vt:lpstr>
      <vt:lpstr>Peiton kertymä / Koneviesti</vt:lpstr>
      <vt:lpstr>Peiton kertymä / Koti ja keittiö</vt:lpstr>
      <vt:lpstr>Peiton kertymä / Kotiliesi</vt:lpstr>
      <vt:lpstr>Peiton kertymä / Kotiliesi Käsityö</vt:lpstr>
      <vt:lpstr>Peiton kertymä / Kotilääkäri</vt:lpstr>
      <vt:lpstr>Peiton kertymä / Kotimaa</vt:lpstr>
      <vt:lpstr>Peiton kertymä / Kotivinkki</vt:lpstr>
      <vt:lpstr>Peiton kertymä / Maalla</vt:lpstr>
      <vt:lpstr>Peiton kertymä / Maatilan Pellervo</vt:lpstr>
      <vt:lpstr>Peiton kertymä / Maku</vt:lpstr>
      <vt:lpstr>Peiton kertymä / Matka</vt:lpstr>
      <vt:lpstr>Peiton kertymä / Me Naiset</vt:lpstr>
      <vt:lpstr>Peiton kertymä / Meidän Mökki</vt:lpstr>
      <vt:lpstr>Peiton kertymä / Meidän Talo</vt:lpstr>
      <vt:lpstr>Peiton kertymä / Metsälehti</vt:lpstr>
      <vt:lpstr>Peiton kertymä / Metsästys ja Kalastus</vt:lpstr>
      <vt:lpstr>Peiton kertymä / Mikrobitti</vt:lpstr>
      <vt:lpstr>Peiton kertymä / Mondo</vt:lpstr>
      <vt:lpstr>Peiton kertymä / Moottori</vt:lpstr>
      <vt:lpstr>Peiton kertymä / Oma Piha</vt:lpstr>
      <vt:lpstr>Peiton kertymä / Opettaja</vt:lpstr>
      <vt:lpstr>Peiton kertymä / Pirkka</vt:lpstr>
      <vt:lpstr>Peiton kertymä / Samarbete</vt:lpstr>
      <vt:lpstr>Peiton kertymä / Seiska</vt:lpstr>
      <vt:lpstr>Peiton kertymä / Seura</vt:lpstr>
      <vt:lpstr>Peiton kertymä / Sport</vt:lpstr>
      <vt:lpstr>Peiton kertymä / Suomen Kuvalehti</vt:lpstr>
      <vt:lpstr>Peiton kertymä / Suomen Luonto</vt:lpstr>
      <vt:lpstr>Peiton kertymä / Suuri Käsityö</vt:lpstr>
      <vt:lpstr>Peiton kertymä / Talouselämä</vt:lpstr>
      <vt:lpstr>Peiton kertymä / Taloustaito</vt:lpstr>
      <vt:lpstr>Peiton kertymä / Tekniikan Maailma</vt:lpstr>
      <vt:lpstr>Peiton kertymä / Tekniikka&amp;Talous</vt:lpstr>
      <vt:lpstr>Peiton kertymä / Tiede</vt:lpstr>
      <vt:lpstr>Peiton kertymä / Tiede Luonto</vt:lpstr>
      <vt:lpstr>Peiton kertymä / Tivi</vt:lpstr>
      <vt:lpstr>Peiton kertymä / TM Rakennusmaailma</vt:lpstr>
      <vt:lpstr>Peiton kertymä / Trendi</vt:lpstr>
      <vt:lpstr>Peiton kertymä / Tuulilasi</vt:lpstr>
      <vt:lpstr>Peiton kertymä / Unelmien Talo&amp;Koti</vt:lpstr>
      <vt:lpstr>Peiton kertymä / Valitut Palat</vt:lpstr>
      <vt:lpstr>Peiton kertymä / Vauhdin Maailma</vt:lpstr>
      <vt:lpstr>Peiton kertymä / Vene</vt:lpstr>
      <vt:lpstr>Peiton kertymä / Viherpiha</vt:lpstr>
      <vt:lpstr>Peiton kertymä / Viisas Raha</vt:lpstr>
      <vt:lpstr>Peiton kertymä / Viva</vt:lpstr>
      <vt:lpstr>Peiton kertymä / Voi Hyvin</vt:lpstr>
      <vt:lpstr>Peiton kertymä / Yhteishyvä</vt:lpstr>
      <vt:lpstr>Peiton kertymä / Yrittäjä-lehti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Outi Itävuo</dc:creator>
  <cp:lastModifiedBy>Outi Itävuo</cp:lastModifiedBy>
  <cp:revision>206</cp:revision>
  <dcterms:created xsi:type="dcterms:W3CDTF">2021-06-10T10:03:58Z</dcterms:created>
  <dcterms:modified xsi:type="dcterms:W3CDTF">2022-10-07T11:45:31Z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</Properties>
</file>