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307" r:id="rId7"/>
    <p:sldId id="312" r:id="rId8"/>
    <p:sldId id="313" r:id="rId9"/>
    <p:sldId id="304" r:id="rId10"/>
    <p:sldId id="303" r:id="rId11"/>
    <p:sldId id="305" r:id="rId12"/>
    <p:sldId id="306" r:id="rId13"/>
    <p:sldId id="308" r:id="rId14"/>
    <p:sldId id="309" r:id="rId15"/>
    <p:sldId id="310" r:id="rId16"/>
    <p:sldId id="311" r:id="rId17"/>
    <p:sldId id="314" r:id="rId18"/>
    <p:sldId id="315" r:id="rId19"/>
  </p:sldIdLst>
  <p:sldSz cx="12192000" cy="6858000"/>
  <p:notesSz cx="6858000" cy="9144000"/>
  <p:embeddedFontLst>
    <p:embeddedFont>
      <p:font typeface="Canela Medium" pitchFamily="2" charset="77"/>
      <p:regular r:id="rId22"/>
    </p:embeddedFont>
    <p:embeddedFont>
      <p:font typeface="Clattering" pitchFamily="2" charset="0"/>
      <p:regular r:id="rId23"/>
    </p:embeddedFont>
    <p:embeddedFont>
      <p:font typeface="Neue Haas Unica Pro" panose="020B0504030206020203" pitchFamily="34" charset="77"/>
      <p:regular r:id="rId24"/>
      <p:bold r:id="rId25"/>
      <p:italic r:id="rId26"/>
      <p:boldItalic r:id="rId27"/>
    </p:embeddedFont>
    <p:embeddedFont>
      <p:font typeface="Neue Haas Unica W1G" panose="020B0404030206020203" pitchFamily="34" charset="0"/>
      <p:regular r:id="rId28"/>
      <p:bold r:id="rId29"/>
      <p:italic r:id="rId30"/>
      <p:boldItalic r:id="rId31"/>
    </p:embeddedFont>
    <p:embeddedFont>
      <p:font typeface="Neue Haas Unica W1G Light" panose="020B0404030206020203" pitchFamily="34" charset="0"/>
      <p:regular r:id="rId32"/>
      <p:italic r:id="rId33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6464"/>
    <a:srgbClr val="FEE0E1"/>
    <a:srgbClr val="F5F4F7"/>
    <a:srgbClr val="9CFFF8"/>
    <a:srgbClr val="F4CF6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615" autoAdjust="0"/>
    <p:restoredTop sz="93521" autoAdjust="0"/>
  </p:normalViewPr>
  <p:slideViewPr>
    <p:cSldViewPr snapToGrid="0" snapToObjects="1">
      <p:cViewPr varScale="1">
        <p:scale>
          <a:sx n="85" d="100"/>
          <a:sy n="85" d="100"/>
        </p:scale>
        <p:origin x="18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3.10.2025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3.10.2025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3901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7394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4926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9063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3648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.emf"/><Relationship Id="rId7" Type="http://schemas.openxmlformats.org/officeDocument/2006/relationships/image" Target="../media/image17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3.emf"/><Relationship Id="rId9" Type="http://schemas.openxmlformats.org/officeDocument/2006/relationships/image" Target="../media/image19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3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5" name="Kuva 4" descr="Kuva, joka sisältää kohteen Fontti, Grafiikka, graafinen suunnittelu, kuvakaappaus&#10;&#10;Tekoälyllä luotu sisältö voi olla virheellistä.">
            <a:extLst>
              <a:ext uri="{FF2B5EF4-FFF2-40B4-BE49-F238E27FC236}">
                <a16:creationId xmlns:a16="http://schemas.microsoft.com/office/drawing/2014/main" id="{8472B862-450D-E893-9CC2-D0D7F77C97D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0959" y="6305721"/>
            <a:ext cx="1011938" cy="2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A7B3E75-0313-E206-829A-0974AC382E43}"/>
              </a:ext>
            </a:extLst>
          </p:cNvPr>
          <p:cNvSpPr txBox="1"/>
          <p:nvPr userDrawn="1"/>
        </p:nvSpPr>
        <p:spPr>
          <a:xfrm>
            <a:off x="6297929" y="6294340"/>
            <a:ext cx="27317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2025  |  Koko väestö N: 46 358, naiset N: 23 264, miehet N: 23 094</a:t>
            </a:r>
          </a:p>
        </p:txBody>
      </p:sp>
      <p:pic>
        <p:nvPicPr>
          <p:cNvPr id="6" name="Kuva 5" descr="Kuva, joka sisältää kohteen Fontti, Grafiikka, graafinen suunnittelu, kuvakaappaus&#10;&#10;Tekoälyllä luotu sisältö voi olla virheellistä.">
            <a:extLst>
              <a:ext uri="{FF2B5EF4-FFF2-40B4-BE49-F238E27FC236}">
                <a16:creationId xmlns:a16="http://schemas.microsoft.com/office/drawing/2014/main" id="{09A3EC4D-BC95-AE41-1468-32333055F4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2281" y="6494395"/>
            <a:ext cx="1011938" cy="2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3" name="Picture 2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5C9C04FA-3A82-5219-A9CA-27C2418BA9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01" y="6211474"/>
            <a:ext cx="1372335" cy="30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79401B-04AC-1B4E-AC3B-EAB6DA67366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9E405-2473-FD45-BE08-0DB890356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2419D-25FE-9B4B-AF45-C15B96A82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34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0698" y="1514670"/>
            <a:ext cx="8610601" cy="4553938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D41599-4BDE-B044-BE71-783A0AE401E8}"/>
              </a:ext>
            </a:extLst>
          </p:cNvPr>
          <p:cNvCxnSpPr>
            <a:cxnSpLocks/>
          </p:cNvCxnSpPr>
          <p:nvPr userDrawn="1"/>
        </p:nvCxnSpPr>
        <p:spPr>
          <a:xfrm>
            <a:off x="832648" y="1366807"/>
            <a:ext cx="10526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iruutu 4">
            <a:extLst>
              <a:ext uri="{FF2B5EF4-FFF2-40B4-BE49-F238E27FC236}">
                <a16:creationId xmlns:a16="http://schemas.microsoft.com/office/drawing/2014/main" id="{739672EB-639D-2DB3-E737-154BA7BF7B9C}"/>
              </a:ext>
            </a:extLst>
          </p:cNvPr>
          <p:cNvSpPr txBox="1"/>
          <p:nvPr userDrawn="1"/>
        </p:nvSpPr>
        <p:spPr>
          <a:xfrm>
            <a:off x="2298843" y="6389170"/>
            <a:ext cx="60977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2025  |  Koko väestö N: 46 358, naiset N: 23 264, miehet N: 23 094</a:t>
            </a:r>
          </a:p>
        </p:txBody>
      </p:sp>
      <p:pic>
        <p:nvPicPr>
          <p:cNvPr id="6" name="Kuva 5" descr="Kuva, joka sisältää kohteen Fontti, Grafiikka, graafinen suunnittelu, kuvakaappaus&#10;&#10;Tekoälyllä luotu sisältö voi olla virheellistä.">
            <a:extLst>
              <a:ext uri="{FF2B5EF4-FFF2-40B4-BE49-F238E27FC236}">
                <a16:creationId xmlns:a16="http://schemas.microsoft.com/office/drawing/2014/main" id="{83CB2469-45B9-738B-3849-7DE7571DED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146" y="6456817"/>
            <a:ext cx="1011938" cy="2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559" t="26618" r="14046"/>
          <a:stretch/>
        </p:blipFill>
        <p:spPr>
          <a:xfrm>
            <a:off x="11693235" y="0"/>
            <a:ext cx="498765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089477DD-D538-E44E-B9BD-9A4D9BB15B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95A64-FF20-BD46-B015-C49C3BA76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39600"/>
          <a:stretch/>
        </p:blipFill>
        <p:spPr>
          <a:xfrm>
            <a:off x="10451620" y="-11669"/>
            <a:ext cx="1408111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F3D5E5-74A6-20AA-6555-1D031AA8DF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FA2081-D54F-956D-22E7-97B67FDDCE19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70C9AB-B3BB-F545-B33C-C847C51189A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5292E4-B191-148C-15BE-211508C0B34D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5061577" y="4706264"/>
            <a:chExt cx="2068842" cy="2362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6375E88-318B-50F9-675F-03506AEAA8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9458" y="4706264"/>
              <a:ext cx="236236" cy="23623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6F2E15B-3ABD-C544-F0C8-26C0109E73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6443" y="4723592"/>
              <a:ext cx="218908" cy="21890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B978EE-E9AF-3900-61EA-2734ECCFEA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8682" y="4737165"/>
              <a:ext cx="205335" cy="20533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7C9F4A-4CB6-DF67-C3A4-CF7BCC6F95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1577" y="4732519"/>
              <a:ext cx="296937" cy="20998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E578F9E-7ED8-3F4B-5322-F6B35C01F0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7348" y="4736510"/>
              <a:ext cx="193071" cy="193071"/>
            </a:xfrm>
            <a:prstGeom prst="rect">
              <a:avLst/>
            </a:prstGeom>
          </p:spPr>
        </p:pic>
        <p:pic>
          <p:nvPicPr>
            <p:cNvPr id="19" name="Picture 18" descr="A white butterfly on a black background&#10;&#10;AI-generated content may be incorrect.">
              <a:extLst>
                <a:ext uri="{FF2B5EF4-FFF2-40B4-BE49-F238E27FC236}">
                  <a16:creationId xmlns:a16="http://schemas.microsoft.com/office/drawing/2014/main" id="{4C75930D-071A-D8E9-AEF7-70F78B133F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6688" y="4723592"/>
              <a:ext cx="248760" cy="218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3" name="Kuva 2" descr="Kuva, joka sisältää kohteen Fontti, Grafiikka, graafinen suunnittelu, kuvakaappaus&#10;&#10;Tekoälyllä luotu sisältö voi olla virheellistä.">
            <a:extLst>
              <a:ext uri="{FF2B5EF4-FFF2-40B4-BE49-F238E27FC236}">
                <a16:creationId xmlns:a16="http://schemas.microsoft.com/office/drawing/2014/main" id="{3D85D7C0-BB39-30DC-E4B8-F9677279D8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849" y="6347445"/>
            <a:ext cx="1011938" cy="2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3" name="Kuva 2" descr="Kuva, joka sisältää kohteen Fontti, Grafiikka, graafinen suunnittelu, kuvakaappaus&#10;&#10;Tekoälyllä luotu sisältö voi olla virheellistä.">
            <a:extLst>
              <a:ext uri="{FF2B5EF4-FFF2-40B4-BE49-F238E27FC236}">
                <a16:creationId xmlns:a16="http://schemas.microsoft.com/office/drawing/2014/main" id="{BEF12D35-2332-A900-0213-B596CE905F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106" y="6348058"/>
            <a:ext cx="1011938" cy="2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4" name="Kuva 3" descr="Kuva, joka sisältää kohteen Fontti, Grafiikka, graafinen suunnittelu, kuvakaappaus&#10;&#10;Tekoälyllä luotu sisältö voi olla virheellistä.">
            <a:extLst>
              <a:ext uri="{FF2B5EF4-FFF2-40B4-BE49-F238E27FC236}">
                <a16:creationId xmlns:a16="http://schemas.microsoft.com/office/drawing/2014/main" id="{ABF771A5-117C-DD70-6506-84D649CB58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9557" y="6279144"/>
            <a:ext cx="1011938" cy="2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29" r:id="rId27"/>
    <p:sldLayoutId id="2147483660" r:id="rId28"/>
    <p:sldLayoutId id="2147483654" r:id="rId29"/>
    <p:sldLayoutId id="2147483677" r:id="rId30"/>
    <p:sldLayoutId id="2147483679" r:id="rId31"/>
    <p:sldLayoutId id="2147483663" r:id="rId32"/>
    <p:sldLayoutId id="2147483667" r:id="rId33"/>
    <p:sldLayoutId id="2147483676" r:id="rId34"/>
    <p:sldLayoutId id="2147483664" r:id="rId35"/>
    <p:sldLayoutId id="2147483680" r:id="rId36"/>
    <p:sldLayoutId id="2147483678" r:id="rId37"/>
    <p:sldLayoutId id="2147483661" r:id="rId38"/>
    <p:sldLayoutId id="2147483681" r:id="rId39"/>
    <p:sldLayoutId id="2147483662" r:id="rId40"/>
    <p:sldLayoutId id="2147483665" r:id="rId41"/>
    <p:sldLayoutId id="2147483657" r:id="rId42"/>
    <p:sldLayoutId id="2147483674" r:id="rId43"/>
    <p:sldLayoutId id="2147483666" r:id="rId44"/>
    <p:sldLayoutId id="2147483675" r:id="rId45"/>
    <p:sldLayoutId id="2147483670" r:id="rId46"/>
    <p:sldLayoutId id="2147483668" r:id="rId47"/>
    <p:sldLayoutId id="2147483669" r:id="rId48"/>
    <p:sldLayoutId id="2147483672" r:id="rId49"/>
    <p:sldLayoutId id="2147483673" r:id="rId50"/>
    <p:sldLayoutId id="2147483655" r:id="rId51"/>
    <p:sldLayoutId id="2147483671" r:id="rId5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akortit.fi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tting on a couch&#10;&#10;Description automatically generated">
            <a:extLst>
              <a:ext uri="{FF2B5EF4-FFF2-40B4-BE49-F238E27FC236}">
                <a16:creationId xmlns:a16="http://schemas.microsoft.com/office/drawing/2014/main" id="{62080D56-ECF0-00E4-1473-24C95C9D659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8093" r="23300" b="1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FI" sz="8200" dirty="0"/>
              <a:t>Aikakauslehtien lukuajat </a:t>
            </a:r>
            <a:br>
              <a:rPr lang="en-FI" sz="8200" dirty="0"/>
            </a:br>
            <a:r>
              <a:rPr lang="en-FI" sz="8200" dirty="0"/>
              <a:t>&amp; lukukerrat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6300551"/>
            <a:ext cx="9144000" cy="2907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</a:rPr>
              <a:t>KMT 2025</a:t>
            </a:r>
            <a:endParaRPr lang="en-FI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6443C7-937E-404A-8BAE-6B359B643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4" name="Picture 2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8A810FA9-F15D-2E89-0B55-A4E34ED435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01" y="6211474"/>
            <a:ext cx="1372335" cy="30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Pisimpään luetut aikakauslehdet lehtiryhmittäin</a:t>
            </a:r>
            <a:br>
              <a:rPr lang="fi-FI" dirty="0"/>
            </a:br>
            <a:r>
              <a:rPr lang="fi-FI" sz="1600" i="1" dirty="0">
                <a:latin typeface="Neue Haas Unica W1G Light" panose="020B0404030206020203" pitchFamily="34" charset="0"/>
              </a:rPr>
              <a:t>Yhden numeron parissa keskimäärin vietetty aika, minuuttia, keskiarvot lehdittäin</a:t>
            </a:r>
            <a:endParaRPr lang="en-FI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493323"/>
              </p:ext>
            </p:extLst>
          </p:nvPr>
        </p:nvGraphicFramePr>
        <p:xfrm>
          <a:off x="560614" y="1590302"/>
          <a:ext cx="3306918" cy="429070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3268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274234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1586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Ammatti- ja järjestölehdet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Lukemiseen käytetty aika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Käytännön Maamies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4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Metsänomistajan Aarre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Maatilan Pellervo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1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Lääkärilehti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09255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97924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587411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ammatti- ja järjestölehdet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53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0" name="Taulukko 4">
            <a:extLst>
              <a:ext uri="{FF2B5EF4-FFF2-40B4-BE49-F238E27FC236}">
                <a16:creationId xmlns:a16="http://schemas.microsoft.com/office/drawing/2014/main" id="{0D4803A4-1401-F048-B598-336A93180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616711"/>
              </p:ext>
            </p:extLst>
          </p:nvPr>
        </p:nvGraphicFramePr>
        <p:xfrm>
          <a:off x="4164956" y="1590302"/>
          <a:ext cx="3306918" cy="298169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3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59702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Asiakaslehdet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Lukemiseen käytetty aika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Samarbete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03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62544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asiakaslehdet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38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3" name="Taulukko 4">
            <a:extLst>
              <a:ext uri="{FF2B5EF4-FFF2-40B4-BE49-F238E27FC236}">
                <a16:creationId xmlns:a16="http://schemas.microsoft.com/office/drawing/2014/main" id="{55ECC1A6-70BB-CD1B-1882-FFF4186FCA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800233"/>
              </p:ext>
            </p:extLst>
          </p:nvPr>
        </p:nvGraphicFramePr>
        <p:xfrm>
          <a:off x="7769296" y="1590301"/>
          <a:ext cx="3905632" cy="464340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85047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2058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730065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Asumisen, rakentamisen ja puutarhanhoidon 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Lukemiseen käytetty aika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51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Viherpiha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827094"/>
                  </a:ext>
                </a:extLst>
              </a:tr>
              <a:tr h="3251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Kotipuutarha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10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51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8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51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5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251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51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Talo&amp;Koti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51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Mökki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51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Oma Piha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51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51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66212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asumisen, rakentamisen ja puutarhanhoidon 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h 1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59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Pisimpään luetut aikakauslehdet lehtiryhmittäin</a:t>
            </a:r>
            <a:br>
              <a:rPr lang="fi-FI" dirty="0"/>
            </a:br>
            <a:r>
              <a:rPr lang="fi-FI" sz="1600" i="1" dirty="0">
                <a:latin typeface="Neue Haas Unica W1G Light" panose="020B0404030206020203" pitchFamily="34" charset="0"/>
              </a:rPr>
              <a:t>Yhden numeron parissa keskimäärin vietetty aika, minuuttia, keskiarvot lehdittäin </a:t>
            </a:r>
            <a:endParaRPr lang="en-FI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290508"/>
              </p:ext>
            </p:extLst>
          </p:nvPr>
        </p:nvGraphicFramePr>
        <p:xfrm>
          <a:off x="4453299" y="1579418"/>
          <a:ext cx="3306918" cy="292726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47501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59417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95151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Erikoislehdet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414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16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414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10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414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7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414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7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218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44440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erikoislehdet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h 4 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9" name="Taulukko 4">
            <a:extLst>
              <a:ext uri="{FF2B5EF4-FFF2-40B4-BE49-F238E27FC236}">
                <a16:creationId xmlns:a16="http://schemas.microsoft.com/office/drawing/2014/main" id="{E3464AEE-B9F3-F344-8DF5-5DB002378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256441"/>
              </p:ext>
            </p:extLst>
          </p:nvPr>
        </p:nvGraphicFramePr>
        <p:xfrm>
          <a:off x="827971" y="1579418"/>
          <a:ext cx="3306918" cy="352060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4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9294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Autoilun ja tekniikan 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14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82709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11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616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80133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autoilun ja tekniikan 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h 3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0" name="Taulukko 4">
            <a:extLst>
              <a:ext uri="{FF2B5EF4-FFF2-40B4-BE49-F238E27FC236}">
                <a16:creationId xmlns:a16="http://schemas.microsoft.com/office/drawing/2014/main" id="{0D4803A4-1401-F048-B598-336A93180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870431"/>
              </p:ext>
            </p:extLst>
          </p:nvPr>
        </p:nvGraphicFramePr>
        <p:xfrm>
          <a:off x="8057111" y="1579418"/>
          <a:ext cx="3306918" cy="377283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3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59702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Harrastelehdet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10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Caravan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Ihana-askartelulehti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03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44442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harrastelehdet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1 h 1 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564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Pisimpään luetut aikakauslehdet lehtiryhmittäin</a:t>
            </a:r>
            <a:br>
              <a:rPr lang="fi-FI" dirty="0"/>
            </a:br>
            <a:r>
              <a:rPr lang="fi-FI" sz="1600" i="1" dirty="0">
                <a:latin typeface="Neue Haas Unica W1G Light" panose="020B0404030206020203" pitchFamily="34" charset="0"/>
              </a:rPr>
              <a:t>Yhden numeron parissa keskimäärin vietetty aika, minuuttia, keskiarvot lehdittäin</a:t>
            </a:r>
            <a:endParaRPr lang="en-FI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65039"/>
              </p:ext>
            </p:extLst>
          </p:nvPr>
        </p:nvGraphicFramePr>
        <p:xfrm>
          <a:off x="4453299" y="1579418"/>
          <a:ext cx="3306918" cy="37993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47501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59417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1586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Naistenlehdet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17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14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11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Pellervo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8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067996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353445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727679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545702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min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421250"/>
                  </a:ext>
                </a:extLst>
              </a:tr>
              <a:tr h="53791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naistenlehdet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h 8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9" name="Taulukko 4">
            <a:extLst>
              <a:ext uri="{FF2B5EF4-FFF2-40B4-BE49-F238E27FC236}">
                <a16:creationId xmlns:a16="http://schemas.microsoft.com/office/drawing/2014/main" id="{E3464AEE-B9F3-F344-8DF5-5DB002378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857751"/>
              </p:ext>
            </p:extLst>
          </p:nvPr>
        </p:nvGraphicFramePr>
        <p:xfrm>
          <a:off x="827971" y="1579418"/>
          <a:ext cx="3306918" cy="179336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4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9294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Matkalehdet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Matka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46654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matkalehdet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h 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0" name="Taulukko 4">
            <a:extLst>
              <a:ext uri="{FF2B5EF4-FFF2-40B4-BE49-F238E27FC236}">
                <a16:creationId xmlns:a16="http://schemas.microsoft.com/office/drawing/2014/main" id="{0D4803A4-1401-F048-B598-336A93180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930056"/>
              </p:ext>
            </p:extLst>
          </p:nvPr>
        </p:nvGraphicFramePr>
        <p:xfrm>
          <a:off x="8057111" y="1579418"/>
          <a:ext cx="3306918" cy="195826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3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59702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Ruoka- ja juomalehdet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650453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ruoka- ja juomalehdet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h 1</a:t>
                      </a:r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min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60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Pisimpään luetut aikakauslehdet lehtiryhmittäin</a:t>
            </a:r>
            <a:br>
              <a:rPr lang="fi-FI" dirty="0"/>
            </a:br>
            <a:r>
              <a:rPr lang="fi-FI" sz="1600" i="1" dirty="0">
                <a:latin typeface="Neue Haas Unica W1G Light" panose="020B0404030206020203" pitchFamily="34" charset="0"/>
              </a:rPr>
              <a:t>Yhden numeron parissa keskimäärin vietetty aika, minuuttia, keskiarvot lehdittäin</a:t>
            </a:r>
            <a:endParaRPr lang="en-FI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609343"/>
              </p:ext>
            </p:extLst>
          </p:nvPr>
        </p:nvGraphicFramePr>
        <p:xfrm>
          <a:off x="8046882" y="1530061"/>
          <a:ext cx="3306918" cy="405114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47501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59417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1586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Yleisaikakauslehdet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Lukuminuutit, kaikki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38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26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24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19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14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16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Hymy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71322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yleisaikakauslehdet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 h 18 min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9" name="Taulukko 4">
            <a:extLst>
              <a:ext uri="{FF2B5EF4-FFF2-40B4-BE49-F238E27FC236}">
                <a16:creationId xmlns:a16="http://schemas.microsoft.com/office/drawing/2014/main" id="{E3464AEE-B9F3-F344-8DF5-5DB002378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166861"/>
              </p:ext>
            </p:extLst>
          </p:nvPr>
        </p:nvGraphicFramePr>
        <p:xfrm>
          <a:off x="4442541" y="1536122"/>
          <a:ext cx="3306918" cy="282358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70174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9294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Terveys- ja hyvinvointilehdet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Lukuminuutit, kaikki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4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616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7647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terveys- ja hyvinvointilehdet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59 min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34831EFA-C342-3762-8359-95F37977A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352743"/>
              </p:ext>
            </p:extLst>
          </p:nvPr>
        </p:nvGraphicFramePr>
        <p:xfrm>
          <a:off x="838200" y="1530061"/>
          <a:ext cx="3306918" cy="310975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3">
                  <a:extLst>
                    <a:ext uri="{9D8B030D-6E8A-4147-A177-3AD203B41FA5}">
                      <a16:colId xmlns:a16="http://schemas.microsoft.com/office/drawing/2014/main" val="1252035209"/>
                    </a:ext>
                  </a:extLst>
                </a:gridCol>
                <a:gridCol w="1370175">
                  <a:extLst>
                    <a:ext uri="{9D8B030D-6E8A-4147-A177-3AD203B41FA5}">
                      <a16:colId xmlns:a16="http://schemas.microsoft.com/office/drawing/2014/main" val="3045282057"/>
                    </a:ext>
                  </a:extLst>
                </a:gridCol>
              </a:tblGrid>
              <a:tr h="659702">
                <a:tc>
                  <a:txBody>
                    <a:bodyPr/>
                    <a:lstStyle/>
                    <a:p>
                      <a:pPr algn="l"/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Talouselämän ja yritystoiminnan lehdet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Lukuminuutit, kaikki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450717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4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066731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97818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4612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19824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 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816311"/>
                  </a:ext>
                </a:extLst>
              </a:tr>
              <a:tr h="82978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talouselämän ja yritystoiminnan 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 min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365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55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r>
              <a:rPr lang="fi-FI" sz="2800" dirty="0"/>
              <a:t>Yksittäisten </a:t>
            </a:r>
            <a:r>
              <a:rPr lang="fi-FI" sz="2800" dirty="0" err="1"/>
              <a:t>aikakausmedioiden</a:t>
            </a:r>
            <a:r>
              <a:rPr lang="fi-FI" sz="2800" dirty="0"/>
              <a:t> KMT-tulokset saat ilman tunnuksia Mediakorttipalvelusta: </a:t>
            </a:r>
            <a:r>
              <a:rPr lang="fi-FI" sz="2800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www.mediakortit.fi</a:t>
            </a:r>
            <a:endParaRPr lang="fi-FI" sz="2800" dirty="0">
              <a:solidFill>
                <a:schemeClr val="accent4"/>
              </a:solidFill>
            </a:endParaRPr>
          </a:p>
          <a:p>
            <a:br>
              <a:rPr lang="fi-FI" sz="2800" dirty="0">
                <a:solidFill>
                  <a:schemeClr val="accent4"/>
                </a:solidFill>
              </a:rPr>
            </a:br>
            <a:r>
              <a:rPr lang="fi-FI" sz="2800" dirty="0"/>
              <a:t>Samalla sivustolla on myös runsaasti dynaamisia KMT-raportteja, jossa voit lajitella palvelun lehtiä erilaisten kriteerien mukaan: </a:t>
            </a:r>
            <a:r>
              <a:rPr lang="fi-FI" sz="2800" dirty="0" err="1">
                <a:solidFill>
                  <a:schemeClr val="accent4"/>
                </a:solidFill>
              </a:rPr>
              <a:t>www.mediakortit.fi</a:t>
            </a:r>
            <a:r>
              <a:rPr lang="fi-FI" sz="2800" dirty="0">
                <a:solidFill>
                  <a:schemeClr val="accent4"/>
                </a:solidFill>
              </a:rPr>
              <a:t>/raportit</a:t>
            </a:r>
          </a:p>
        </p:txBody>
      </p:sp>
    </p:spTree>
    <p:extLst>
      <p:ext uri="{BB962C8B-B14F-4D97-AF65-F5344CB8AC3E}">
        <p14:creationId xmlns:p14="http://schemas.microsoft.com/office/powerpoint/2010/main" val="1443259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94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9703-71CE-064E-8589-E781FA01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Sisältö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49E68-860F-344D-B03E-52C36E23E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9595" y="3018740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ABE52-1B6C-5D4D-A955-43D565F4550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39595" y="3801180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2061B3-AB6B-5B41-A326-467DF1CD7D6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639595" y="4568440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9A95A2-33BA-3349-A6C7-6BE4413AB23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636545" y="3048976"/>
            <a:ext cx="4096499" cy="536030"/>
          </a:xfrm>
        </p:spPr>
        <p:txBody>
          <a:bodyPr anchor="ctr">
            <a:normAutofit/>
          </a:bodyPr>
          <a:lstStyle/>
          <a:p>
            <a:r>
              <a:rPr lang="fi-FI" sz="2000" dirty="0"/>
              <a:t>Lukuminuutit lehtiryhmittäin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0A5A52-2CD2-EE49-BC94-E044F6C58AF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36544" y="3887202"/>
            <a:ext cx="4096499" cy="424457"/>
          </a:xfrm>
        </p:spPr>
        <p:txBody>
          <a:bodyPr anchor="ctr">
            <a:noAutofit/>
          </a:bodyPr>
          <a:lstStyle/>
          <a:p>
            <a:r>
              <a:rPr lang="fi-FI" sz="2000" dirty="0"/>
              <a:t>Lukukerrat lehtiryhmittäin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57DE82-9ED9-D149-9389-1AB7527B651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636545" y="4654462"/>
            <a:ext cx="4096499" cy="424458"/>
          </a:xfrm>
        </p:spPr>
        <p:txBody>
          <a:bodyPr anchor="ctr">
            <a:noAutofit/>
          </a:bodyPr>
          <a:lstStyle/>
          <a:p>
            <a:r>
              <a:rPr lang="fi-FI" sz="2000" dirty="0"/>
              <a:t>Pisimpään luetut aikakauslehdet</a:t>
            </a: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80383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itting on a couch reading a magazine&#10;&#10;Description automatically generated">
            <a:extLst>
              <a:ext uri="{FF2B5EF4-FFF2-40B4-BE49-F238E27FC236}">
                <a16:creationId xmlns:a16="http://schemas.microsoft.com/office/drawing/2014/main" id="{897783FF-D7F3-7869-6B55-9573E5C5D4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351" b="1351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32D2C7-BBFE-F34F-A281-0BFD2CC1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616" y="1155283"/>
            <a:ext cx="4799012" cy="1834573"/>
          </a:xfrm>
        </p:spPr>
        <p:txBody>
          <a:bodyPr>
            <a:normAutofit fontScale="90000"/>
          </a:bodyPr>
          <a:lstStyle/>
          <a:p>
            <a:r>
              <a:rPr lang="fi-FI" sz="2800" dirty="0"/>
              <a:t>Yhden aikakauslehden numeron lukemiseen käytetään keskimäärin </a:t>
            </a:r>
            <a:r>
              <a:rPr lang="fi-FI" sz="2800" dirty="0">
                <a:solidFill>
                  <a:schemeClr val="accent2"/>
                </a:solidFill>
              </a:rPr>
              <a:t>54 minuuttia</a:t>
            </a:r>
            <a:r>
              <a:rPr lang="fi-FI" sz="2800" dirty="0"/>
              <a:t>.  Lukuaika kasvoi edellisestä mittauksesta kahdella minuutilla.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32CBCDC-DBBF-9843-B215-501A313D4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660071"/>
            <a:ext cx="4799012" cy="337242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1800" u="sng" dirty="0"/>
              <a:t>Naiset</a:t>
            </a:r>
            <a:r>
              <a:rPr lang="fi-FI" sz="1800" dirty="0"/>
              <a:t> viettävät eniten aikaa yleisaikakauslehtien, naistenlehtien sekä ruoka- ja juomalehtien parissa.</a:t>
            </a:r>
            <a:br>
              <a:rPr lang="fi-FI" sz="1800" dirty="0"/>
            </a:br>
            <a:br>
              <a:rPr lang="fi-FI" sz="1800" dirty="0"/>
            </a:br>
            <a:r>
              <a:rPr lang="fi-FI" sz="1800" u="sng" dirty="0"/>
              <a:t>Miehet</a:t>
            </a:r>
            <a:r>
              <a:rPr lang="fi-FI" sz="1800" dirty="0"/>
              <a:t> viihtyvät pisimpään lukien yleisaikakauslehtiä, autoilun ja tekniikan lehtiä sekä erikoislehtiä.</a:t>
            </a:r>
          </a:p>
        </p:txBody>
      </p:sp>
    </p:spTree>
    <p:extLst>
      <p:ext uri="{BB962C8B-B14F-4D97-AF65-F5344CB8AC3E}">
        <p14:creationId xmlns:p14="http://schemas.microsoft.com/office/powerpoint/2010/main" val="343333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Lukuminuutit lehtiryhmittäin </a:t>
            </a:r>
            <a:br>
              <a:rPr lang="fi-FI" dirty="0"/>
            </a:br>
            <a:r>
              <a:rPr lang="fi-FI" sz="1600" i="1" dirty="0">
                <a:latin typeface="Neue Haas Unica W1G" panose="020B0504030206020203" pitchFamily="34" charset="0"/>
              </a:rPr>
              <a:t>Yhden numeron parissa keskimäärin vietetty aika, keskiarvot lehtiryhmittäin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49945992"/>
              </p:ext>
            </p:extLst>
          </p:nvPr>
        </p:nvGraphicFramePr>
        <p:xfrm>
          <a:off x="1624361" y="1564825"/>
          <a:ext cx="8943278" cy="472244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230496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235639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2356391">
                  <a:extLst>
                    <a:ext uri="{9D8B030D-6E8A-4147-A177-3AD203B41FA5}">
                      <a16:colId xmlns:a16="http://schemas.microsoft.com/office/drawing/2014/main" val="2192629354"/>
                    </a:ext>
                  </a:extLst>
                </a:gridCol>
              </a:tblGrid>
              <a:tr h="760042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Lehtiryhmä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Lukuaika,</a:t>
                      </a:r>
                      <a:b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KMT 2025</a:t>
                      </a:r>
                    </a:p>
                  </a:txBody>
                  <a:tcPr marL="106218" marR="144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Lukuajan muutos edellisestä mittauksesta</a:t>
                      </a:r>
                    </a:p>
                    <a:p>
                      <a:pPr algn="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(KMT 2024)</a:t>
                      </a:r>
                    </a:p>
                  </a:txBody>
                  <a:tcPr marL="106218" marR="144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Yleisaikakauslehdet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18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0" i="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+ 5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Naistenlehdet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8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+ 4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Erikoislehdet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4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+ 1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Autoilun ja tekniikan 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±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0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Ruoka- ja juomalehdet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+ 5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Harrastelehdet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+ 4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01452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Asuminen, rakentaminen ja puutarhanhoito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+ 6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Matkailulehdet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+ 4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Terveys- ja hyvinvointilehdet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– 1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Talouselämän ja yritystoiminnan 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+ 3 min</a:t>
                      </a:r>
                    </a:p>
                  </a:txBody>
                  <a:tcPr marL="6350" marR="14400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Ammatti- ja järjestölehdet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0" i="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+ 8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min</a:t>
                      </a:r>
                      <a:endParaRPr lang="fi-FI" sz="14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</a:txBody>
                  <a:tcPr marL="106218" marR="144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Asiakaslehdet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0" i="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+ 1 min</a:t>
                      </a:r>
                    </a:p>
                  </a:txBody>
                  <a:tcPr marL="106218" marR="144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16867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aikakauslehdet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i="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54 min</a:t>
                      </a:r>
                    </a:p>
                  </a:txBody>
                  <a:tcPr marL="108000" marR="144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+ 2 min</a:t>
                      </a:r>
                    </a:p>
                  </a:txBody>
                  <a:tcPr marL="106218" marR="144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909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4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Lukuminuutit lehtiryhmittäin ja sukupuolen mukaan</a:t>
            </a:r>
            <a:br>
              <a:rPr lang="fi-FI" dirty="0"/>
            </a:br>
            <a:r>
              <a:rPr lang="fi-FI" sz="1600" i="1" dirty="0">
                <a:latin typeface="Neue Haas Unica W1G" panose="020B0504030206020203" pitchFamily="34" charset="0"/>
              </a:rPr>
              <a:t>Yhden numeron parissa keskimäärin vietetty aika, keskiarvot lehtiryhmittäin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48709693"/>
              </p:ext>
            </p:extLst>
          </p:nvPr>
        </p:nvGraphicFramePr>
        <p:xfrm>
          <a:off x="1021481" y="1533338"/>
          <a:ext cx="4871009" cy="464576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5254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18461">
                  <a:extLst>
                    <a:ext uri="{9D8B030D-6E8A-4147-A177-3AD203B41FA5}">
                      <a16:colId xmlns:a16="http://schemas.microsoft.com/office/drawing/2014/main" val="2192629354"/>
                    </a:ext>
                  </a:extLst>
                </a:gridCol>
              </a:tblGrid>
              <a:tr h="399559">
                <a:tc>
                  <a:txBody>
                    <a:bodyPr/>
                    <a:lstStyle/>
                    <a:p>
                      <a:pPr algn="l"/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Naiset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Yleisaikakauslehdet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23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Naistenlehdet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11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9221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Ruoka- ja juomalehdet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9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403028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Erikoislehdet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6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10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Asuminen, rakentaminen ja puutarhanhoito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6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59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Matkailulehdet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4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259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Terveys- ja hyvinvointilehdet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59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Harrastelehdet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014528"/>
                  </a:ext>
                </a:extLst>
              </a:tr>
              <a:tr h="3259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Talouselämän ja yritystoiminnan 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59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Ammatti- ja järjestölehdet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59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Autoilun ja tekniikan 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59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Asiakaslehdet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2596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1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Kaikki</a:t>
                      </a:r>
                      <a:r>
                        <a:rPr lang="en-GB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aikakauslehdet</a:t>
                      </a:r>
                      <a:endParaRPr lang="en-GB" sz="1400" b="1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56</a:t>
                      </a:r>
                      <a:r>
                        <a:rPr lang="en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3" name="Taulukko 4">
            <a:extLst>
              <a:ext uri="{FF2B5EF4-FFF2-40B4-BE49-F238E27FC236}">
                <a16:creationId xmlns:a16="http://schemas.microsoft.com/office/drawing/2014/main" id="{4857FF66-5AD9-471A-E102-624716E89F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329752"/>
              </p:ext>
            </p:extLst>
          </p:nvPr>
        </p:nvGraphicFramePr>
        <p:xfrm>
          <a:off x="6279281" y="1533338"/>
          <a:ext cx="4871009" cy="464576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19890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51119">
                  <a:extLst>
                    <a:ext uri="{9D8B030D-6E8A-4147-A177-3AD203B41FA5}">
                      <a16:colId xmlns:a16="http://schemas.microsoft.com/office/drawing/2014/main" val="3359085507"/>
                    </a:ext>
                  </a:extLst>
                </a:gridCol>
              </a:tblGrid>
              <a:tr h="416223">
                <a:tc>
                  <a:txBody>
                    <a:bodyPr/>
                    <a:lstStyle/>
                    <a:p>
                      <a:pPr algn="l"/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Miehet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Yleisaikakauslehdet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12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Autoilun ja tekniikan 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6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240891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Erikoislehdet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 min 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899361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Harrastelehdet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Ammatti- ja järjestölehdet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Matkailulehdet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Talouselämän ja yritystoiminnan 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Terveys- ja hyvinvointilehdet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014528"/>
                  </a:ext>
                </a:extLst>
              </a:tr>
              <a:tr h="4718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Asuminen, rakentaminen ja puutarhanhoito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04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Naistenlehdet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04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Ruoka- ja juomalehdet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04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Asiakaslehdet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2043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400" b="1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Kaikki</a:t>
                      </a:r>
                      <a:r>
                        <a:rPr lang="en-GB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aikakauslehdet</a:t>
                      </a:r>
                      <a:endParaRPr lang="en-GB" sz="1400" b="1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404030206020203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51</a:t>
                      </a:r>
                      <a:r>
                        <a:rPr lang="en-FI" sz="1400" b="1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404030206020203" pitchFamily="34" charset="0"/>
                        </a:rPr>
                        <a:t> min</a:t>
                      </a:r>
                    </a:p>
                  </a:txBody>
                  <a:tcPr marL="9525" marR="108000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33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D2C7-BBFE-F34F-A281-0BFD2CC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499"/>
            <a:ext cx="4799012" cy="1834573"/>
          </a:xfrm>
        </p:spPr>
        <p:txBody>
          <a:bodyPr>
            <a:normAutofit/>
          </a:bodyPr>
          <a:lstStyle/>
          <a:p>
            <a:r>
              <a:rPr lang="fi-FI" sz="2800" dirty="0"/>
              <a:t>Keskimäärin yhteen aikakauslehden numeroon tartutaan kahdesti.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32CBCDC-DBBF-9843-B215-501A313D4F2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660072"/>
            <a:ext cx="4799012" cy="337242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1800" dirty="0"/>
              <a:t>Eniten lukukertoja saavat </a:t>
            </a:r>
            <a:r>
              <a:rPr lang="fi-FI" sz="1800" i="1" dirty="0"/>
              <a:t>ruoka- ja juomalehdet  </a:t>
            </a:r>
            <a:r>
              <a:rPr lang="fi-FI" sz="1800" dirty="0"/>
              <a:t>(2,8 lukukertaa) sekä </a:t>
            </a:r>
            <a:r>
              <a:rPr lang="fi-FI" sz="1800" i="1" dirty="0"/>
              <a:t>harrastelehdet  </a:t>
            </a:r>
            <a:r>
              <a:rPr lang="fi-FI" sz="1800" dirty="0"/>
              <a:t>(2,4 lukukertaa).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Eri lehtiryhmien lehtien lukukerroissa ei ole suurta vaihtelua: vähiten lukukertoja kerääviin </a:t>
            </a:r>
            <a:r>
              <a:rPr lang="fi-FI" sz="1800" i="1" dirty="0"/>
              <a:t>asiakaslehtiinkin</a:t>
            </a:r>
            <a:r>
              <a:rPr lang="fi-FI" sz="1800" dirty="0"/>
              <a:t> tartutaan keskimäärin 1,6 kertaa.</a:t>
            </a:r>
          </a:p>
        </p:txBody>
      </p:sp>
      <p:pic>
        <p:nvPicPr>
          <p:cNvPr id="8" name="Kuva 3">
            <a:extLst>
              <a:ext uri="{FF2B5EF4-FFF2-40B4-BE49-F238E27FC236}">
                <a16:creationId xmlns:a16="http://schemas.microsoft.com/office/drawing/2014/main" id="{7028E653-C153-B34E-A6CF-2ECD1CCF2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7" y="6007452"/>
            <a:ext cx="1359330" cy="631117"/>
          </a:xfrm>
          <a:prstGeom prst="rect">
            <a:avLst/>
          </a:prstGeom>
        </p:spPr>
      </p:pic>
      <p:pic>
        <p:nvPicPr>
          <p:cNvPr id="7" name="Picture Placeholder 6" descr="A person reading a magazine&#10;&#10;Description automatically generated">
            <a:extLst>
              <a:ext uri="{FF2B5EF4-FFF2-40B4-BE49-F238E27FC236}">
                <a16:creationId xmlns:a16="http://schemas.microsoft.com/office/drawing/2014/main" id="{73126DB8-9963-452B-DC85-87D7A4E728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2781" r="27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956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Lukukerrat lehtiryhmittäin </a:t>
            </a:r>
            <a:br>
              <a:rPr lang="fi-FI" dirty="0"/>
            </a:br>
            <a:r>
              <a:rPr lang="fi-FI" sz="1800" i="1" dirty="0">
                <a:latin typeface="Neue Haas Unica W1G Light" panose="020B0404030206020203" pitchFamily="34" charset="0"/>
              </a:rPr>
              <a:t>Kuinka monta kertaa lehden yhtä numeroa luetaan keskimäärin, keskiarvot lehtiryhmittäin</a:t>
            </a:r>
            <a:endParaRPr lang="en-FI" sz="18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7547487"/>
              </p:ext>
            </p:extLst>
          </p:nvPr>
        </p:nvGraphicFramePr>
        <p:xfrm>
          <a:off x="1379095" y="1486768"/>
          <a:ext cx="9022208" cy="47057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601692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881458">
                  <a:extLst>
                    <a:ext uri="{9D8B030D-6E8A-4147-A177-3AD203B41FA5}">
                      <a16:colId xmlns:a16="http://schemas.microsoft.com/office/drawing/2014/main" val="2192629354"/>
                    </a:ext>
                  </a:extLst>
                </a:gridCol>
                <a:gridCol w="1881458">
                  <a:extLst>
                    <a:ext uri="{9D8B030D-6E8A-4147-A177-3AD203B41FA5}">
                      <a16:colId xmlns:a16="http://schemas.microsoft.com/office/drawing/2014/main" val="3359085507"/>
                    </a:ext>
                  </a:extLst>
                </a:gridCol>
              </a:tblGrid>
              <a:tr h="584672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Lehtiryhmä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Koko 15+ väestö,</a:t>
                      </a:r>
                    </a:p>
                    <a:p>
                      <a:pPr algn="ct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lukukerrat ka.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Naiset,</a:t>
                      </a:r>
                    </a:p>
                    <a:p>
                      <a:pPr algn="ct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lukukerrat ka.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Miehet,</a:t>
                      </a:r>
                    </a:p>
                    <a:p>
                      <a:pPr algn="ctr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lukukerrat ka.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134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Ruoka- ja juomalehdet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2,8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3,0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2,1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134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Harrastelehdet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2,4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2,7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2,1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134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Asuminen, rakentaminen ja puutarhanhoito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2,3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2,5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1,8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134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Yleisaikakauslehdet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2,3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2,3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2,3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134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Matkailulehdet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2,4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1,8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134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Erikoislehdet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2,3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2,1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134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Autoilun ja tekniikan 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1,8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2,2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134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Naistenlehdet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2,0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2,1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1,5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134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Talouselämän ja yritystoiminnan 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2,0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1,9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2,0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134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Ammatti- ja järjestölehdet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1,9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1,7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2,0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134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Terveys- ja hyvinvointilehdet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1,9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1,9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1,7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673807"/>
                  </a:ext>
                </a:extLst>
              </a:tr>
              <a:tr h="3134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Asiakaslehdet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1,6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1,7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1,4</a:t>
                      </a: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851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aikakauslehdet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55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D2C7-BBFE-F34F-A281-0BFD2CC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1495280"/>
            <a:ext cx="4799012" cy="1834573"/>
          </a:xfrm>
        </p:spPr>
        <p:txBody>
          <a:bodyPr>
            <a:normAutofit/>
          </a:bodyPr>
          <a:lstStyle/>
          <a:p>
            <a:r>
              <a:rPr lang="fi-FI" sz="2800" dirty="0"/>
              <a:t>Pisimpään luettujen aikakauslehtien parissa viihdytään reilusti yli tunti.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32CBCDC-DBBF-9843-B215-501A313D4F2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909454"/>
            <a:ext cx="4799012" cy="242454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1800" i="1" dirty="0">
                <a:latin typeface="Neue Haas Unica Pro" panose="020B0504030206020203" pitchFamily="34" charset="77"/>
              </a:rPr>
              <a:t>Suomen Kuvalehti </a:t>
            </a:r>
            <a:r>
              <a:rPr lang="fi-FI" sz="1800" dirty="0"/>
              <a:t>on miesten </a:t>
            </a:r>
            <a:br>
              <a:rPr lang="fi-FI" sz="1800" dirty="0"/>
            </a:br>
            <a:r>
              <a:rPr lang="fi-FI" sz="1800" dirty="0"/>
              <a:t>(1 h 42 min) ja </a:t>
            </a:r>
            <a:r>
              <a:rPr lang="fi-FI" sz="1800" i="1" dirty="0" err="1">
                <a:latin typeface="Neue Haas Unica Pro" panose="020B0504030206020203" pitchFamily="34" charset="77"/>
              </a:rPr>
              <a:t>Viva</a:t>
            </a:r>
            <a:r>
              <a:rPr lang="fi-FI" sz="1800" dirty="0"/>
              <a:t> naisten (1 h 34 min) pisimpään lukema aikakauslehti.</a:t>
            </a:r>
          </a:p>
        </p:txBody>
      </p:sp>
      <p:pic>
        <p:nvPicPr>
          <p:cNvPr id="12" name="Picture 2" descr="MediaAuditFinland">
            <a:extLst>
              <a:ext uri="{FF2B5EF4-FFF2-40B4-BE49-F238E27FC236}">
                <a16:creationId xmlns:a16="http://schemas.microsoft.com/office/drawing/2014/main" id="{51C62DDE-CAB6-5C47-8795-34D01E54C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Placeholder 5" descr="A person standing outside a bus stop holding a magazine&#10;&#10;Description automatically generated">
            <a:extLst>
              <a:ext uri="{FF2B5EF4-FFF2-40B4-BE49-F238E27FC236}">
                <a16:creationId xmlns:a16="http://schemas.microsoft.com/office/drawing/2014/main" id="{BF76907F-F88B-DC2C-82F6-DC9625D1AF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10" b="2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726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Pisimpään luetut aikakauslehdet</a:t>
            </a:r>
            <a:br>
              <a:rPr lang="fi-FI" dirty="0"/>
            </a:br>
            <a:r>
              <a:rPr lang="fi-FI" sz="1400" i="1" dirty="0">
                <a:latin typeface="Neue Haas Unica W1G Light" panose="020B0404030206020203" pitchFamily="34" charset="0"/>
              </a:rPr>
              <a:t>Yhden numeron parissa keskimäärin vietetty aika, minuuttia, keskiarvot lehdittäin ja sukupuolen mukaan</a:t>
            </a:r>
            <a:endParaRPr lang="en-FI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8308025"/>
              </p:ext>
            </p:extLst>
          </p:nvPr>
        </p:nvGraphicFramePr>
        <p:xfrm>
          <a:off x="576839" y="1569027"/>
          <a:ext cx="3581400" cy="455290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12727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568673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70871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Lukuaika, </a:t>
                      </a:r>
                      <a:b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38 min 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26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24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19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17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16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16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14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14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Viherpiha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12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096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aikakauslehdet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54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254816"/>
              </p:ext>
            </p:extLst>
          </p:nvPr>
        </p:nvGraphicFramePr>
        <p:xfrm>
          <a:off x="4507087" y="1569026"/>
          <a:ext cx="3306918" cy="454632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5825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48659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82564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Lukuaika, </a:t>
                      </a:r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naiset</a:t>
                      </a:r>
                      <a:endParaRPr lang="fi-FI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431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34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431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33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431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33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431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26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431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20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431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20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431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18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431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18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431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Viherpiha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17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4317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Kotipuutarha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16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aikakauslehdet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56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6" name="Taulukko 4">
            <a:extLst>
              <a:ext uri="{FF2B5EF4-FFF2-40B4-BE49-F238E27FC236}">
                <a16:creationId xmlns:a16="http://schemas.microsoft.com/office/drawing/2014/main" id="{A4EA8F13-FA94-BA45-B71C-E2FF0ACA92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294703"/>
              </p:ext>
            </p:extLst>
          </p:nvPr>
        </p:nvGraphicFramePr>
        <p:xfrm>
          <a:off x="8162852" y="1569027"/>
          <a:ext cx="3401617" cy="455289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81502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2011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82421">
                <a:tc>
                  <a:txBody>
                    <a:bodyPr/>
                    <a:lstStyle/>
                    <a:p>
                      <a:pPr algn="l"/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Lukuaika, </a:t>
                      </a:r>
                      <a:r>
                        <a:rPr lang="fi-FI" sz="1400" b="0" u="sng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miehet</a:t>
                      </a:r>
                      <a:r>
                        <a:rPr lang="fi-FI" sz="1400" b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  <a:endParaRPr lang="fi-FI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431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42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431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17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431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16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431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15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431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10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431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10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431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9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431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Käytännön Maamies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9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431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6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431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Metsänomistajan Aarre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h 3 min</a:t>
                      </a:r>
                    </a:p>
                  </a:txBody>
                  <a:tcPr marL="7620" marR="14400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43943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 aikakauslehdet</a:t>
                      </a:r>
                      <a:endParaRPr lang="fi-FI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51 min</a:t>
                      </a:r>
                    </a:p>
                  </a:txBody>
                  <a:tcPr marL="106218" marR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077065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Lukuajat_ja_lukukerrat_KMT_2021_pohja" id="{C3449A31-D1E2-5E4B-9B02-B9ACA44FB6F5}" vid="{282CAB45-1314-BA46-A2CE-45296B007E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8e2388-80bc-4e26-8bd7-285ba7b96066">
      <Terms xmlns="http://schemas.microsoft.com/office/infopath/2007/PartnerControls"/>
    </lcf76f155ced4ddcb4097134ff3c332f>
    <TaxCatchAll xmlns="7307a6f1-d1b8-45fb-8b71-24600e49cf7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4458EC40896444B91DD79CC67A8CBDA" ma:contentTypeVersion="11" ma:contentTypeDescription="Luo uusi asiakirja." ma:contentTypeScope="" ma:versionID="54332c2207a8484514ce79ee91f8e900">
  <xsd:schema xmlns:xsd="http://www.w3.org/2001/XMLSchema" xmlns:xs="http://www.w3.org/2001/XMLSchema" xmlns:p="http://schemas.microsoft.com/office/2006/metadata/properties" xmlns:ns2="9c8e2388-80bc-4e26-8bd7-285ba7b96066" xmlns:ns3="7307a6f1-d1b8-45fb-8b71-24600e49cf7d" targetNamespace="http://schemas.microsoft.com/office/2006/metadata/properties" ma:root="true" ma:fieldsID="8ebf54d79b091457b70debb03b889e6a" ns2:_="" ns3:_="">
    <xsd:import namespace="9c8e2388-80bc-4e26-8bd7-285ba7b96066"/>
    <xsd:import namespace="7307a6f1-d1b8-45fb-8b71-24600e49cf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e2388-80bc-4e26-8bd7-285ba7b96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049cb80c-414b-4034-bc32-8653f2d16c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7a6f1-d1b8-45fb-8b71-24600e49cf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e78300-3df7-44ec-aa93-bab488ea5903}" ma:internalName="TaxCatchAll" ma:showField="CatchAllData" ma:web="7307a6f1-d1b8-45fb-8b71-24600e49cf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D9A779-C333-421C-AE3B-C1AA561588DF}">
  <ds:schemaRefs>
    <ds:schemaRef ds:uri="9c8e2388-80bc-4e26-8bd7-285ba7b96066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7307a6f1-d1b8-45fb-8b71-24600e49cf7d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898F0C-C0F1-4934-8F11-7378928BA1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474490-1AA3-43C5-9DC8-F86EBE8BE1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e2388-80bc-4e26-8bd7-285ba7b96066"/>
    <ds:schemaRef ds:uri="7307a6f1-d1b8-45fb-8b71-24600e49c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4189</TotalTime>
  <Words>1302</Words>
  <Application>Microsoft Macintosh PowerPoint</Application>
  <PresentationFormat>Widescreen</PresentationFormat>
  <Paragraphs>452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Neue Haas Unica Pro</vt:lpstr>
      <vt:lpstr>Clattering</vt:lpstr>
      <vt:lpstr>Neue Haas Unica W1G</vt:lpstr>
      <vt:lpstr>Canela Medium</vt:lpstr>
      <vt:lpstr>Neue Haas Unica W1G Light</vt:lpstr>
      <vt:lpstr>Aikakausmedia-presentaatiopohja-v2</vt:lpstr>
      <vt:lpstr>Aikakauslehtien lukuajat  &amp; lukukerrat</vt:lpstr>
      <vt:lpstr>Sisältö</vt:lpstr>
      <vt:lpstr>Yhden aikakauslehden numeron lukemiseen käytetään keskimäärin 54 minuuttia.  Lukuaika kasvoi edellisestä mittauksesta kahdella minuutilla.</vt:lpstr>
      <vt:lpstr>Lukuminuutit lehtiryhmittäin  Yhden numeron parissa keskimäärin vietetty aika, keskiarvot lehtiryhmittäin</vt:lpstr>
      <vt:lpstr>Lukuminuutit lehtiryhmittäin ja sukupuolen mukaan Yhden numeron parissa keskimäärin vietetty aika, keskiarvot lehtiryhmittäin</vt:lpstr>
      <vt:lpstr>Keskimäärin yhteen aikakauslehden numeroon tartutaan kahdesti.</vt:lpstr>
      <vt:lpstr>Lukukerrat lehtiryhmittäin  Kuinka monta kertaa lehden yhtä numeroa luetaan keskimäärin, keskiarvot lehtiryhmittäin</vt:lpstr>
      <vt:lpstr>Pisimpään luettujen aikakauslehtien parissa viihdytään reilusti yli tunti.</vt:lpstr>
      <vt:lpstr>Pisimpään luetut aikakauslehdet Yhden numeron parissa keskimäärin vietetty aika, minuuttia, keskiarvot lehdittäin ja sukupuolen mukaan</vt:lpstr>
      <vt:lpstr>Pisimpään luetut aikakauslehdet lehtiryhmittäin Yhden numeron parissa keskimäärin vietetty aika, minuuttia, keskiarvot lehdittäin</vt:lpstr>
      <vt:lpstr>Pisimpään luetut aikakauslehdet lehtiryhmittäin Yhden numeron parissa keskimäärin vietetty aika, minuuttia, keskiarvot lehdittäin </vt:lpstr>
      <vt:lpstr>Pisimpään luetut aikakauslehdet lehtiryhmittäin Yhden numeron parissa keskimäärin vietetty aika, minuuttia, keskiarvot lehdittäin</vt:lpstr>
      <vt:lpstr>Pisimpään luetut aikakauslehdet lehtiryhmittäin Yhden numeron parissa keskimäärin vietetty aika, minuuttia, keskiarvot lehdittäin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175</cp:revision>
  <dcterms:created xsi:type="dcterms:W3CDTF">2020-11-20T10:03:58Z</dcterms:created>
  <dcterms:modified xsi:type="dcterms:W3CDTF">2025-10-03T10:17:25Z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0x010100C4458EC40896444B91DD79CC67A8CBDA</vt:lpwstr>
  </property>
  <property fmtid="{D5CDD505-2E9C-101B-9397-08002B2CF9AE}" pid="3" name="MediaServiceImageTags">
    <vt:lpwstr/>
  </property>
</Properties>
</file>