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1"/>
  </p:notesMasterIdLst>
  <p:sldIdLst>
    <p:sldId id="257" r:id="rId5"/>
    <p:sldId id="260" r:id="rId6"/>
    <p:sldId id="262" r:id="rId7"/>
    <p:sldId id="259" r:id="rId8"/>
    <p:sldId id="289" r:id="rId9"/>
    <p:sldId id="290" r:id="rId10"/>
    <p:sldId id="291" r:id="rId11"/>
    <p:sldId id="292" r:id="rId12"/>
    <p:sldId id="294" r:id="rId13"/>
    <p:sldId id="295" r:id="rId14"/>
    <p:sldId id="258" r:id="rId15"/>
    <p:sldId id="268" r:id="rId16"/>
    <p:sldId id="273" r:id="rId17"/>
    <p:sldId id="272" r:id="rId18"/>
    <p:sldId id="285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558" autoAdjust="0"/>
  </p:normalViewPr>
  <p:slideViewPr>
    <p:cSldViewPr snapToGrid="0" snapToObjects="1">
      <p:cViewPr varScale="1">
        <p:scale>
          <a:sx n="148" d="100"/>
          <a:sy n="148" d="100"/>
        </p:scale>
        <p:origin x="192" y="3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502</c:v>
                </c:pt>
                <c:pt idx="1">
                  <c:v>299</c:v>
                </c:pt>
                <c:pt idx="2">
                  <c:v>150</c:v>
                </c:pt>
                <c:pt idx="3">
                  <c:v>31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2/2020</c:v>
                </c:pt>
                <c:pt idx="1">
                  <c:v>3/2020</c:v>
                </c:pt>
                <c:pt idx="2">
                  <c:v>4/2020</c:v>
                </c:pt>
                <c:pt idx="3">
                  <c:v>5/2020</c:v>
                </c:pt>
                <c:pt idx="4">
                  <c:v>6/2020</c:v>
                </c:pt>
                <c:pt idx="5">
                  <c:v>7/2020</c:v>
                </c:pt>
                <c:pt idx="6">
                  <c:v>8/2020</c:v>
                </c:pt>
                <c:pt idx="7">
                  <c:v>9/2020</c:v>
                </c:pt>
                <c:pt idx="8">
                  <c:v>10/2020</c:v>
                </c:pt>
                <c:pt idx="9">
                  <c:v>11/2020</c:v>
                </c:pt>
                <c:pt idx="10">
                  <c:v>12/2020</c:v>
                </c:pt>
                <c:pt idx="11">
                  <c:v>1/2021</c:v>
                </c:pt>
                <c:pt idx="12">
                  <c:v>2/2021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4069813</c:v>
                </c:pt>
                <c:pt idx="1">
                  <c:v>4113231</c:v>
                </c:pt>
                <c:pt idx="2">
                  <c:v>4169681</c:v>
                </c:pt>
                <c:pt idx="3">
                  <c:v>4233201</c:v>
                </c:pt>
                <c:pt idx="4">
                  <c:v>4270407</c:v>
                </c:pt>
                <c:pt idx="5">
                  <c:v>4302895</c:v>
                </c:pt>
                <c:pt idx="6">
                  <c:v>4325893</c:v>
                </c:pt>
                <c:pt idx="7">
                  <c:v>4368933</c:v>
                </c:pt>
                <c:pt idx="8">
                  <c:v>4414452</c:v>
                </c:pt>
                <c:pt idx="9">
                  <c:v>4448276</c:v>
                </c:pt>
                <c:pt idx="10">
                  <c:v>4482528</c:v>
                </c:pt>
                <c:pt idx="11">
                  <c:v>4385055</c:v>
                </c:pt>
                <c:pt idx="12">
                  <c:v>4363999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2/2020</c:v>
                </c:pt>
                <c:pt idx="1">
                  <c:v>3/2020</c:v>
                </c:pt>
                <c:pt idx="2">
                  <c:v>4/2020</c:v>
                </c:pt>
                <c:pt idx="3">
                  <c:v>5/2020</c:v>
                </c:pt>
                <c:pt idx="4">
                  <c:v>6/2020</c:v>
                </c:pt>
                <c:pt idx="5">
                  <c:v>7/2020</c:v>
                </c:pt>
                <c:pt idx="6">
                  <c:v>8/2020</c:v>
                </c:pt>
                <c:pt idx="7">
                  <c:v>9/2020</c:v>
                </c:pt>
                <c:pt idx="8">
                  <c:v>10/2020</c:v>
                </c:pt>
                <c:pt idx="9">
                  <c:v>11/2020</c:v>
                </c:pt>
                <c:pt idx="10">
                  <c:v>12/2020</c:v>
                </c:pt>
                <c:pt idx="11">
                  <c:v>1/2021</c:v>
                </c:pt>
                <c:pt idx="12">
                  <c:v>2/2021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2121224</c:v>
                </c:pt>
                <c:pt idx="1">
                  <c:v>2136430</c:v>
                </c:pt>
                <c:pt idx="2">
                  <c:v>2154378</c:v>
                </c:pt>
                <c:pt idx="3">
                  <c:v>2176324</c:v>
                </c:pt>
                <c:pt idx="4">
                  <c:v>2188328</c:v>
                </c:pt>
                <c:pt idx="5">
                  <c:v>2194490</c:v>
                </c:pt>
                <c:pt idx="6">
                  <c:v>2191427</c:v>
                </c:pt>
                <c:pt idx="7">
                  <c:v>2205997</c:v>
                </c:pt>
                <c:pt idx="8">
                  <c:v>2217186</c:v>
                </c:pt>
                <c:pt idx="9">
                  <c:v>2229121</c:v>
                </c:pt>
                <c:pt idx="10">
                  <c:v>2242873</c:v>
                </c:pt>
                <c:pt idx="11">
                  <c:v>2215133</c:v>
                </c:pt>
                <c:pt idx="12">
                  <c:v>2192165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2/2020</c:v>
                </c:pt>
                <c:pt idx="1">
                  <c:v>3/2020</c:v>
                </c:pt>
                <c:pt idx="2">
                  <c:v>4/2020</c:v>
                </c:pt>
                <c:pt idx="3">
                  <c:v>5/2020</c:v>
                </c:pt>
                <c:pt idx="4">
                  <c:v>6/2020</c:v>
                </c:pt>
                <c:pt idx="5">
                  <c:v>7/2020</c:v>
                </c:pt>
                <c:pt idx="6">
                  <c:v>8/2020</c:v>
                </c:pt>
                <c:pt idx="7">
                  <c:v>9/2020</c:v>
                </c:pt>
                <c:pt idx="8">
                  <c:v>10/2020</c:v>
                </c:pt>
                <c:pt idx="9">
                  <c:v>11/2020</c:v>
                </c:pt>
                <c:pt idx="10">
                  <c:v>12/2020</c:v>
                </c:pt>
                <c:pt idx="11">
                  <c:v>1/2021</c:v>
                </c:pt>
                <c:pt idx="12">
                  <c:v>2/2021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699828</c:v>
                </c:pt>
                <c:pt idx="1">
                  <c:v>704302</c:v>
                </c:pt>
                <c:pt idx="2">
                  <c:v>708037</c:v>
                </c:pt>
                <c:pt idx="3">
                  <c:v>717887</c:v>
                </c:pt>
                <c:pt idx="4">
                  <c:v>718774</c:v>
                </c:pt>
                <c:pt idx="5">
                  <c:v>720173</c:v>
                </c:pt>
                <c:pt idx="6">
                  <c:v>721669</c:v>
                </c:pt>
                <c:pt idx="7">
                  <c:v>723489</c:v>
                </c:pt>
                <c:pt idx="8">
                  <c:v>725977</c:v>
                </c:pt>
                <c:pt idx="9">
                  <c:v>728270</c:v>
                </c:pt>
                <c:pt idx="10">
                  <c:v>729880</c:v>
                </c:pt>
                <c:pt idx="11">
                  <c:v>658259</c:v>
                </c:pt>
                <c:pt idx="12">
                  <c:v>656284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2/2020</c:v>
                </c:pt>
                <c:pt idx="1">
                  <c:v>3/2020</c:v>
                </c:pt>
                <c:pt idx="2">
                  <c:v>4/2020</c:v>
                </c:pt>
                <c:pt idx="3">
                  <c:v>5/2020</c:v>
                </c:pt>
                <c:pt idx="4">
                  <c:v>6/2020</c:v>
                </c:pt>
                <c:pt idx="5">
                  <c:v>7/2020</c:v>
                </c:pt>
                <c:pt idx="6">
                  <c:v>8/2020</c:v>
                </c:pt>
                <c:pt idx="7">
                  <c:v>9/2020</c:v>
                </c:pt>
                <c:pt idx="8">
                  <c:v>10/2020</c:v>
                </c:pt>
                <c:pt idx="9">
                  <c:v>11/2020</c:v>
                </c:pt>
                <c:pt idx="10">
                  <c:v>12/2020</c:v>
                </c:pt>
                <c:pt idx="11">
                  <c:v>1/2021</c:v>
                </c:pt>
                <c:pt idx="12">
                  <c:v>2/2021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1075713</c:v>
                </c:pt>
                <c:pt idx="1">
                  <c:v>1096782</c:v>
                </c:pt>
                <c:pt idx="2">
                  <c:v>1127296</c:v>
                </c:pt>
                <c:pt idx="3">
                  <c:v>1154200</c:v>
                </c:pt>
                <c:pt idx="4">
                  <c:v>1174362</c:v>
                </c:pt>
                <c:pt idx="5">
                  <c:v>1195037</c:v>
                </c:pt>
                <c:pt idx="6">
                  <c:v>1218183</c:v>
                </c:pt>
                <c:pt idx="7">
                  <c:v>1240332</c:v>
                </c:pt>
                <c:pt idx="8">
                  <c:v>1268022</c:v>
                </c:pt>
                <c:pt idx="9">
                  <c:v>1283955</c:v>
                </c:pt>
                <c:pt idx="10">
                  <c:v>1300240</c:v>
                </c:pt>
                <c:pt idx="11">
                  <c:v>1301423</c:v>
                </c:pt>
                <c:pt idx="12">
                  <c:v>1304474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Helmikuu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-21056</c:v>
                </c:pt>
                <c:pt idx="1">
                  <c:v>-22968</c:v>
                </c:pt>
                <c:pt idx="2">
                  <c:v>3051</c:v>
                </c:pt>
                <c:pt idx="3">
                  <c:v>-1975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40915.754098360652</c:v>
                </c:pt>
                <c:pt idx="1">
                  <c:v>16661.049180327867</c:v>
                </c:pt>
                <c:pt idx="2">
                  <c:v>17696.737704918032</c:v>
                </c:pt>
                <c:pt idx="3">
                  <c:v>3845.6065573770493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FI"/>
          </a:p>
        </c:txPr>
      </c:legendEntry>
      <c:overlay val="0"/>
      <c:txPr>
        <a:bodyPr/>
        <a:lstStyle/>
        <a:p>
          <a:pPr>
            <a:defRPr b="1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2/2021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89005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helmikuu 2021,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helmikuu 2020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50,2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29,9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15,0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3,1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helmikuu 2021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301452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4 363 999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65219"/>
              </p:ext>
            </p:extLst>
          </p:nvPr>
        </p:nvGraphicFramePr>
        <p:xfrm>
          <a:off x="302882" y="1012868"/>
          <a:ext cx="2650572" cy="37370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Eeva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19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helmikuu 2021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64806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35577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(206 kpl) / helmikuu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Apteekkarilehti      Apu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Elmo      Elämä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ruoka &amp; viini      Gluteeniton Keittiö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Kauppalehti Fakta      Kello &amp; Kulta      Kemia-Kemi      Kiinteistöposti      Kippari      KITA Kiinteistö &amp; Talotekniikka      Kodin Kuvalehti      Kodin Pellervo      Koiramme      Kolmiokirjan Ristikot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Kotimaa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Maailman Kuvalehti      Maalla      Maku      Matkaopas      Me Naiset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…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(206 kpl) / helmikuu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86228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Mikrobitti      Minä Olen      Mondo      Moottori      Motiivi      Museo      Nuotta      Nyyrikki      Oma Aika      Oma PIHA      Ortodoksiviesti      Osuustoiminta      Palokuntalainen      Parnasso      Pelastustieto      Pelit      Perusta      Pieni on Suurin      Pinni      Polemiikki      Positio      Potilaan Lääkärilehti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Talotekniikka      Talouselämä      Taloustaito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      Tekniikan Maailma      Tekniikka &amp; Talous      Tiede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Viisas Raha      Vinkki      Vitriini      VIVA      Voi hyvin      X      Yhteishyvä      Yliopisto      Ylioppilaslehti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helmikuu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39409"/>
              </p:ext>
            </p:extLst>
          </p:nvPr>
        </p:nvGraphicFramePr>
        <p:xfrm>
          <a:off x="586047" y="1122176"/>
          <a:ext cx="7971906" cy="146758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884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Kiinteistöposti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214629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Kunto &amp; terveys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6468268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Lastenmaa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8723419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Viisas Raha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166786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0F0AD-08EE-9640-B565-936BF75D21FB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helmikuu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49129"/>
              </p:ext>
            </p:extLst>
          </p:nvPr>
        </p:nvGraphicFramePr>
        <p:xfrm>
          <a:off x="586046" y="1124197"/>
          <a:ext cx="7971906" cy="20764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056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5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55161"/>
                  </a:ext>
                </a:extLst>
              </a:tr>
              <a:tr h="32605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Kuriren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79295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Perhokalastus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428290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Secretarius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54188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784312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865940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9FA78-93CD-564E-B965-5B8BA12B98E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462602"/>
            <a:ext cx="346580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#editkilpailu20 tulokset julkistetaan pian!</a:t>
            </a:r>
          </a:p>
          <a:p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Tulosten julkistusta voi seurata torstaina 18.3. klo 15 alkaen:</a:t>
            </a:r>
            <a:b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FI" altLang="en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virtuaalisessa kutsutilaisuudessa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Editkilpailun FB-sivulla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Aikakausmedian Instagramissa ja Twitterissä</a:t>
            </a:r>
            <a:b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FI" altLang="en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Silloin siis ykköset ylle ja sormet ristiin suosikkiehdokkaiden puolesta!</a:t>
            </a:r>
            <a:r>
              <a:rPr lang="en-FI" altLang="en-FI" sz="1100" dirty="0">
                <a:latin typeface="Calibri" panose="020F0502020204030204" pitchFamily="34" charset="0"/>
                <a:cs typeface="Calibri" panose="020F0502020204030204" pitchFamily="34" charset="0"/>
              </a:rPr>
              <a:t>     </a:t>
            </a:r>
            <a:endParaRPr lang="en-FI" altLang="en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Kuvassa Vuoden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aikakausmediakampanja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-sarjan ehdokkaat Into Kustannus, K-Rauta ja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Unilever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Suomi.</a:t>
            </a:r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BAD844-692A-D040-885D-9803EB2A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+ 228 761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21 %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- 43 544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</a:rPr>
                <a:t>↓</a:t>
              </a:r>
              <a:r>
                <a:rPr lang="fi-FI" sz="1600" b="1" dirty="0">
                  <a:solidFill>
                    <a:srgbClr val="7F7F7F"/>
                  </a:solidFill>
                </a:rPr>
                <a:t> 6 %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2/2020 – 2/2021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92577201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4789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52959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42561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604193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93016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297383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3453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4 363 999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6928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2 192 165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7826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1 304 474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3888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656 284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2005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4 069 813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0210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2 121 224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299790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1 075 713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699 828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+ 70 941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3 %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+ 294 186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7 %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62535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helmikuu 2021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461346880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90270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225 833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208 180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165 964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157 318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154 858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117 899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115 472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110 202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6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10177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89 866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81 269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80661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93 586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75 162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88322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37 917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9364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42 766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44865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4651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178 319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129 945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95408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34938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helmikuu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03943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helmikuu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01458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↑+20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↓-5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↓-4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↑+9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↓-8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59008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1 743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1 497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↓-3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↑+10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2" ma:contentTypeDescription="Luo uusi asiakirja." ma:contentTypeScope="" ma:versionID="b170d78914b1020d9b1054bd73ab8ecc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b69dd0eda3689b5aa3d2181cd155108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1BF10D-F567-4C0C-9AB0-5B228A30A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FD421F-34C1-479C-A9FA-2263142804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7F4EBB-CF20-4423-95D5-AE1020097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1953</Words>
  <Application>Microsoft Macintosh PowerPoint</Application>
  <PresentationFormat>On-screen Show (16:9)</PresentationFormat>
  <Paragraphs>716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Wingdings</vt:lpstr>
      <vt:lpstr>Aikakausmedia_widescreen_2017</vt:lpstr>
      <vt:lpstr>Aikakausmedioiden someyleisöt / helmikuu 2021</vt:lpstr>
      <vt:lpstr>Yleisömäärien kehitys 2/2020 – 2/2021</vt:lpstr>
      <vt:lpstr>Yleisömäärien muutos / helmikuu 2021</vt:lpstr>
      <vt:lpstr>Eniten seuraajia kaikissa kanavissa TOP 20 / helmikuu 2021</vt:lpstr>
      <vt:lpstr>Eniten seuraajia Facebookissa TOP 20 / helmikuu 2021</vt:lpstr>
      <vt:lpstr>Eniten seuraajia Instagramissa TOP 20 / helmikuu 2021</vt:lpstr>
      <vt:lpstr>Eniten seuraajia Twitterissä TOP 20 / helmikuu 2021</vt:lpstr>
      <vt:lpstr>Eniten seuraajia YouTubessa ja Pinterestissä TOP 10 / helmikuu 2021</vt:lpstr>
      <vt:lpstr>Eniten uusia seuraajia kaikissa kanavissa / helmikuu 2021</vt:lpstr>
      <vt:lpstr>Eniten uusia seuraajia Facebookissa, Instagramissa ja Twitterissä / helmikuu 2021</vt:lpstr>
      <vt:lpstr>Mukana olleet mediat (206 kpl) / helmikuu 2021</vt:lpstr>
      <vt:lpstr>Mukana olleet mediat (206 kpl) / helmikuu 2021</vt:lpstr>
      <vt:lpstr>Uudet kanavat seurannassa / helmikuu 2021</vt:lpstr>
      <vt:lpstr>Seurannasta poistuneet kanavat / helmikuu 2021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587</cp:revision>
  <cp:lastPrinted>2020-07-02T09:05:39Z</cp:lastPrinted>
  <dcterms:created xsi:type="dcterms:W3CDTF">2016-11-29T11:48:27Z</dcterms:created>
  <dcterms:modified xsi:type="dcterms:W3CDTF">2021-03-16T13:35:01Z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