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3.xml" ContentType="application/vnd.openxmlformats-officedocument.drawingml.chartshape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6.xml" ContentType="application/vnd.openxmlformats-officedocument.presentationml.notesSlide+xml"/>
  <Override PartName="/ppt/tags/tag1.xml" ContentType="application/vnd.openxmlformats-officedocument.presentationml.tags+xml"/>
  <Override PartName="/ppt/notesSlides/notesSlide7.xml" ContentType="application/vnd.openxmlformats-officedocument.presentationml.notesSlide+xml"/>
  <Override PartName="/ppt/charts/chart6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830" r:id="rId4"/>
  </p:sldMasterIdLst>
  <p:notesMasterIdLst>
    <p:notesMasterId r:id="rId49"/>
  </p:notesMasterIdLst>
  <p:handoutMasterIdLst>
    <p:handoutMasterId r:id="rId50"/>
  </p:handoutMasterIdLst>
  <p:sldIdLst>
    <p:sldId id="256" r:id="rId5"/>
    <p:sldId id="326" r:id="rId6"/>
    <p:sldId id="328" r:id="rId7"/>
    <p:sldId id="329" r:id="rId8"/>
    <p:sldId id="1346" r:id="rId9"/>
    <p:sldId id="1347" r:id="rId10"/>
    <p:sldId id="1348" r:id="rId11"/>
    <p:sldId id="1350" r:id="rId12"/>
    <p:sldId id="293" r:id="rId13"/>
    <p:sldId id="294" r:id="rId14"/>
    <p:sldId id="291" r:id="rId15"/>
    <p:sldId id="301" r:id="rId16"/>
    <p:sldId id="295" r:id="rId17"/>
    <p:sldId id="302" r:id="rId18"/>
    <p:sldId id="303" r:id="rId19"/>
    <p:sldId id="304" r:id="rId20"/>
    <p:sldId id="305" r:id="rId21"/>
    <p:sldId id="306" r:id="rId22"/>
    <p:sldId id="307" r:id="rId23"/>
    <p:sldId id="308" r:id="rId24"/>
    <p:sldId id="274" r:id="rId25"/>
    <p:sldId id="270" r:id="rId26"/>
    <p:sldId id="287" r:id="rId27"/>
    <p:sldId id="309" r:id="rId28"/>
    <p:sldId id="310" r:id="rId29"/>
    <p:sldId id="311" r:id="rId30"/>
    <p:sldId id="312" r:id="rId31"/>
    <p:sldId id="313" r:id="rId32"/>
    <p:sldId id="314" r:id="rId33"/>
    <p:sldId id="315" r:id="rId34"/>
    <p:sldId id="316" r:id="rId35"/>
    <p:sldId id="296" r:id="rId36"/>
    <p:sldId id="297" r:id="rId37"/>
    <p:sldId id="298" r:id="rId38"/>
    <p:sldId id="317" r:id="rId39"/>
    <p:sldId id="318" r:id="rId40"/>
    <p:sldId id="319" r:id="rId41"/>
    <p:sldId id="320" r:id="rId42"/>
    <p:sldId id="321" r:id="rId43"/>
    <p:sldId id="322" r:id="rId44"/>
    <p:sldId id="323" r:id="rId45"/>
    <p:sldId id="324" r:id="rId46"/>
    <p:sldId id="299" r:id="rId47"/>
    <p:sldId id="300" r:id="rId48"/>
  </p:sldIdLst>
  <p:sldSz cx="12192000" cy="6858000"/>
  <p:notesSz cx="6858000" cy="9144000"/>
  <p:embeddedFontLst>
    <p:embeddedFont>
      <p:font typeface="Canela Medium" pitchFamily="2" charset="77"/>
      <p:regular r:id="rId51"/>
    </p:embeddedFont>
    <p:embeddedFont>
      <p:font typeface="Clattering" pitchFamily="2" charset="0"/>
      <p:regular r:id="rId52"/>
    </p:embeddedFont>
    <p:embeddedFont>
      <p:font typeface="Neue Haas Unica Pro" panose="020B0504030206020203" pitchFamily="34" charset="77"/>
      <p:regular r:id="rId53"/>
      <p:bold r:id="rId54"/>
      <p:italic r:id="rId55"/>
      <p:boldItalic r:id="rId56"/>
    </p:embeddedFont>
    <p:embeddedFont>
      <p:font typeface="Neue Haas Unica W1G" panose="020B0404030206020203" pitchFamily="34" charset="0"/>
      <p:regular r:id="rId57"/>
    </p:embeddedFont>
    <p:embeddedFont>
      <p:font typeface="Neue Haas Unica W1G Light" panose="020B0404030206020203" pitchFamily="34" charset="0"/>
      <p:regular r:id="rId58"/>
    </p:embeddedFont>
    <p:embeddedFont>
      <p:font typeface="Neue Haas Unica W1G Medium" panose="020B0404030206020203" pitchFamily="34" charset="0"/>
      <p:regular r:id="rId59"/>
    </p:embeddedFont>
  </p:embeddedFontLst>
  <p:defaultTextStyle>
    <a:defPPr>
      <a:defRPr lang="en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511BD54-FE72-C6E0-081B-528AAB314813}" name="Emma Syyrakki" initials="ES" userId="S::emma.syyrakki@mediaauditfinland.fi::b398ee66-8700-4a53-9c06-400edc3db76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649"/>
    <a:srgbClr val="9CFFF8"/>
    <a:srgbClr val="FF6464"/>
    <a:srgbClr val="F4CF67"/>
    <a:srgbClr val="F5F4F7"/>
    <a:srgbClr val="8DEB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3931DA-E83F-D342-A13A-00093369807E}" v="24" dt="2026-10-04T19:21:33.03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295" autoAdjust="0"/>
    <p:restoredTop sz="88699" autoAdjust="0"/>
  </p:normalViewPr>
  <p:slideViewPr>
    <p:cSldViewPr snapToGrid="0" snapToObjects="1">
      <p:cViewPr varScale="1">
        <p:scale>
          <a:sx n="112" d="100"/>
          <a:sy n="112" d="100"/>
        </p:scale>
        <p:origin x="56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97" d="100"/>
          <a:sy n="97" d="100"/>
        </p:scale>
        <p:origin x="4328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handoutMaster" Target="handoutMasters/handoutMaster1.xml"/><Relationship Id="rId55" Type="http://schemas.openxmlformats.org/officeDocument/2006/relationships/font" Target="fonts/font5.fntdata"/><Relationship Id="rId63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font" Target="fonts/font3.fntdata"/><Relationship Id="rId58" Type="http://schemas.openxmlformats.org/officeDocument/2006/relationships/font" Target="fonts/font8.fntdata"/><Relationship Id="rId5" Type="http://schemas.openxmlformats.org/officeDocument/2006/relationships/slide" Target="slides/slide1.xml"/><Relationship Id="rId61" Type="http://schemas.openxmlformats.org/officeDocument/2006/relationships/viewProps" Target="viewProps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font" Target="fonts/font6.fntdata"/><Relationship Id="rId64" Type="http://schemas.microsoft.com/office/2015/10/relationships/revisionInfo" Target="revisionInfo.xml"/><Relationship Id="rId8" Type="http://schemas.openxmlformats.org/officeDocument/2006/relationships/slide" Target="slides/slide4.xml"/><Relationship Id="rId51" Type="http://schemas.openxmlformats.org/officeDocument/2006/relationships/font" Target="fonts/font1.fntdata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font" Target="fonts/font9.fntdata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font" Target="fonts/font4.fntdata"/><Relationship Id="rId62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notesMaster" Target="notesMasters/notesMaster1.xml"/><Relationship Id="rId57" Type="http://schemas.openxmlformats.org/officeDocument/2006/relationships/font" Target="fonts/font7.fntdata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font" Target="fonts/font2.fntdata"/><Relationship Id="rId60" Type="http://schemas.openxmlformats.org/officeDocument/2006/relationships/presProps" Target="presProps.xml"/><Relationship Id="rId65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508362764528308"/>
          <c:y val="9.3774602384204583E-2"/>
          <c:w val="0.79485623357712032"/>
          <c:h val="0.80140806451538948"/>
        </c:manualLayout>
      </c:layout>
      <c:doughnutChart>
        <c:varyColors val="1"/>
        <c:ser>
          <c:idx val="0"/>
          <c:order val="0"/>
          <c:tx>
            <c:strRef>
              <c:f>Sheet1!$B$2</c:f>
              <c:strCache>
                <c:ptCount val="1"/>
                <c:pt idx="0">
                  <c:v>89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A32-9F45-8E77-84BFAADF845F}"/>
              </c:ext>
            </c:extLst>
          </c:dPt>
          <c:dPt>
            <c:idx val="1"/>
            <c:bubble3D val="0"/>
            <c:spPr>
              <a:solidFill>
                <a:srgbClr val="FFE0E0">
                  <a:alpha val="50196"/>
                </a:srgb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A32-9F45-8E77-84BFAADF845F}"/>
              </c:ext>
            </c:extLst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Tavoittaa</c:v>
                </c:pt>
                <c:pt idx="1">
                  <c:v>Ei</c:v>
                </c:pt>
              </c:strCache>
            </c:strRef>
          </c:cat>
          <c:val>
            <c:numRef>
              <c:f>Sheet1!$B$2:$B$3</c:f>
              <c:numCache>
                <c:formatCode>#,##0</c:formatCode>
                <c:ptCount val="2"/>
                <c:pt idx="0">
                  <c:v>89</c:v>
                </c:pt>
                <c:pt idx="1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A32-9F45-8E77-84BFAADF845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FI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508362764528308"/>
          <c:y val="9.3774602384204583E-2"/>
          <c:w val="0.79485623357712032"/>
          <c:h val="0.80140806451538948"/>
        </c:manualLayout>
      </c:layout>
      <c:doughnutChart>
        <c:varyColors val="1"/>
        <c:ser>
          <c:idx val="0"/>
          <c:order val="0"/>
          <c:tx>
            <c:strRef>
              <c:f>Sheet1!$B$2</c:f>
              <c:strCache>
                <c:ptCount val="1"/>
                <c:pt idx="0">
                  <c:v>59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A90-6B4B-8F3B-DA2393852258}"/>
              </c:ext>
            </c:extLst>
          </c:dPt>
          <c:dPt>
            <c:idx val="1"/>
            <c:bubble3D val="0"/>
            <c:spPr>
              <a:solidFill>
                <a:srgbClr val="FFE0E0">
                  <a:alpha val="51765"/>
                </a:srgb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A90-6B4B-8F3B-DA239385225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A90-6B4B-8F3B-DA2393852258}"/>
              </c:ext>
            </c:extLst>
          </c:dPt>
          <c:dLbls>
            <c:delete val="1"/>
          </c:dLbls>
          <c:cat>
            <c:strRef>
              <c:f>Sheet1!$A$2:$A$4</c:f>
              <c:strCache>
                <c:ptCount val="2"/>
                <c:pt idx="0">
                  <c:v>Tavoittaa</c:v>
                </c:pt>
                <c:pt idx="1">
                  <c:v>Ei</c:v>
                </c:pt>
              </c:strCache>
            </c:strRef>
          </c:cat>
          <c:val>
            <c:numRef>
              <c:f>Sheet1!$B$2:$B$4</c:f>
              <c:numCache>
                <c:formatCode>#,##0</c:formatCode>
                <c:ptCount val="3"/>
                <c:pt idx="0">
                  <c:v>59</c:v>
                </c:pt>
                <c:pt idx="1">
                  <c:v>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A90-6B4B-8F3B-DA239385225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FI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508362764528308"/>
          <c:y val="9.3774602384204583E-2"/>
          <c:w val="0.79485623357712032"/>
          <c:h val="0.80140806451538948"/>
        </c:manualLayout>
      </c:layout>
      <c:doughnutChart>
        <c:varyColors val="1"/>
        <c:ser>
          <c:idx val="0"/>
          <c:order val="0"/>
          <c:tx>
            <c:strRef>
              <c:f>Sheet1!$B$2</c:f>
              <c:strCache>
                <c:ptCount val="1"/>
                <c:pt idx="0">
                  <c:v>78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C33-8F4E-A8E7-0F8A8FE65E70}"/>
              </c:ext>
            </c:extLst>
          </c:dPt>
          <c:dPt>
            <c:idx val="1"/>
            <c:bubble3D val="0"/>
            <c:spPr>
              <a:solidFill>
                <a:srgbClr val="FFE0E0">
                  <a:alpha val="49412"/>
                </a:srgb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C33-8F4E-A8E7-0F8A8FE65E70}"/>
              </c:ext>
            </c:extLst>
          </c:dPt>
          <c:dLbls>
            <c:delete val="1"/>
          </c:dLbls>
          <c:cat>
            <c:strRef>
              <c:f>Sheet1!$A$2:$A$3</c:f>
              <c:strCache>
                <c:ptCount val="2"/>
                <c:pt idx="0">
                  <c:v>Tavoittaa</c:v>
                </c:pt>
                <c:pt idx="1">
                  <c:v>Ei</c:v>
                </c:pt>
              </c:strCache>
            </c:strRef>
          </c:cat>
          <c:val>
            <c:numRef>
              <c:f>Sheet1!$B$2:$B$3</c:f>
              <c:numCache>
                <c:formatCode>#,##0</c:formatCode>
                <c:ptCount val="2"/>
                <c:pt idx="0">
                  <c:v>78</c:v>
                </c:pt>
                <c:pt idx="1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C33-8F4E-A8E7-0F8A8FE65E7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7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FI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9224021380047"/>
          <c:y val="9.6010639772757152E-3"/>
          <c:w val="0.55436528152129039"/>
          <c:h val="0.91930404582856429"/>
        </c:manualLayout>
      </c:layout>
      <c:barChart>
        <c:barDir val="bar"/>
        <c:grouping val="clustered"/>
        <c:varyColors val="0"/>
        <c:ser>
          <c:idx val="2"/>
          <c:order val="0"/>
          <c:tx>
            <c:strRef>
              <c:f>Sheet1!$B$1</c:f>
              <c:strCache>
                <c:ptCount val="1"/>
                <c:pt idx="0">
                  <c:v>Kaikki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Neue Haas Unica Pro Medium" panose="020B0504030206020203" pitchFamily="34" charset="77"/>
                    <a:ea typeface="+mn-ea"/>
                    <a:cs typeface="+mn-cs"/>
                  </a:defRPr>
                </a:pPr>
                <a:endParaRPr lang="en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Nettotavoittavuus
(76 aikakausmediaa)</c:v>
                </c:pt>
                <c:pt idx="1">
                  <c:v>Printti 
(74 aikakausmediaa)</c:v>
                </c:pt>
                <c:pt idx="2">
                  <c:v>Digi 
(61 aikakausmediaa)</c:v>
                </c:pt>
              </c:strCache>
            </c:strRef>
          </c:cat>
          <c:val>
            <c:numRef>
              <c:f>Sheet1!$B$2:$B$4</c:f>
              <c:numCache>
                <c:formatCode>0%</c:formatCode>
                <c:ptCount val="3"/>
                <c:pt idx="0">
                  <c:v>0.89</c:v>
                </c:pt>
                <c:pt idx="1">
                  <c:v>0.75</c:v>
                </c:pt>
                <c:pt idx="2">
                  <c:v>0.57999999999999996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315-5A4D-B81D-425292A77215}"/>
            </c:ext>
          </c:extLst>
        </c:ser>
        <c:ser>
          <c:idx val="3"/>
          <c:order val="1"/>
          <c:tx>
            <c:strRef>
              <c:f>Sheet1!$C$1</c:f>
              <c:strCache>
                <c:ptCount val="1"/>
                <c:pt idx="0">
                  <c:v>Miehet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6.0386479172513138E-4"/>
                  <c:y val="4.8222320327853907E-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9390148863607292E-2"/>
                      <c:h val="7.375121670941976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FAE4-404E-8E9E-6ABF04A9DB9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Neue Haas Unica Pro Medium" panose="020B0504030206020203" pitchFamily="34" charset="77"/>
                    <a:ea typeface="+mn-ea"/>
                    <a:cs typeface="+mn-cs"/>
                  </a:defRPr>
                </a:pPr>
                <a:endParaRPr lang="en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Nettotavoittavuus
(76 aikakausmediaa)</c:v>
                </c:pt>
                <c:pt idx="1">
                  <c:v>Printti 
(74 aikakausmediaa)</c:v>
                </c:pt>
                <c:pt idx="2">
                  <c:v>Digi 
(61 aikakausmediaa)</c:v>
                </c:pt>
              </c:strCache>
            </c:strRef>
          </c:cat>
          <c:val>
            <c:numRef>
              <c:f>Sheet1!$C$2:$C$4</c:f>
              <c:numCache>
                <c:formatCode>0%</c:formatCode>
                <c:ptCount val="3"/>
                <c:pt idx="0">
                  <c:v>0.85</c:v>
                </c:pt>
                <c:pt idx="1">
                  <c:v>0.67</c:v>
                </c:pt>
                <c:pt idx="2">
                  <c:v>0.59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3D06-EA48-81EB-9BAE04618677}"/>
            </c:ext>
          </c:extLst>
        </c:ser>
        <c:ser>
          <c:idx val="4"/>
          <c:order val="2"/>
          <c:tx>
            <c:strRef>
              <c:f>Sheet1!$D$1</c:f>
              <c:strCache>
                <c:ptCount val="1"/>
                <c:pt idx="0">
                  <c:v>Naiset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accent1"/>
                    </a:solidFill>
                    <a:latin typeface="Neue Haas Unica Pro Medium" panose="020B0504030206020203" pitchFamily="34" charset="77"/>
                    <a:ea typeface="+mn-ea"/>
                    <a:cs typeface="+mn-cs"/>
                  </a:defRPr>
                </a:pPr>
                <a:endParaRPr lang="en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Nettotavoittavuus
(76 aikakausmediaa)</c:v>
                </c:pt>
                <c:pt idx="1">
                  <c:v>Printti 
(74 aikakausmediaa)</c:v>
                </c:pt>
                <c:pt idx="2">
                  <c:v>Digi 
(61 aikakausmediaa)</c:v>
                </c:pt>
              </c:strCache>
            </c:strRef>
          </c:cat>
          <c:val>
            <c:numRef>
              <c:f>Sheet1!$D$2:$D$4</c:f>
              <c:numCache>
                <c:formatCode>0%</c:formatCode>
                <c:ptCount val="3"/>
                <c:pt idx="0">
                  <c:v>0.92</c:v>
                </c:pt>
                <c:pt idx="1">
                  <c:v>0.83</c:v>
                </c:pt>
                <c:pt idx="2">
                  <c:v>0.56999999999999995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D06-EA48-81EB-9BAE046186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27"/>
        <c:axId val="882459983"/>
        <c:axId val="882466815"/>
      </c:barChart>
      <c:catAx>
        <c:axId val="882459983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rgbClr val="002649"/>
                </a:solidFill>
                <a:latin typeface="Neue Haas Unica Pro" panose="020B0504030206020203" pitchFamily="34" charset="77"/>
                <a:ea typeface="+mn-ea"/>
                <a:cs typeface="+mn-cs"/>
              </a:defRPr>
            </a:pPr>
            <a:endParaRPr lang="en-FI"/>
          </a:p>
        </c:txPr>
        <c:crossAx val="882466815"/>
        <c:crosses val="autoZero"/>
        <c:auto val="1"/>
        <c:lblAlgn val="ctr"/>
        <c:lblOffset val="100"/>
        <c:noMultiLvlLbl val="0"/>
      </c:catAx>
      <c:valAx>
        <c:axId val="882466815"/>
        <c:scaling>
          <c:orientation val="minMax"/>
          <c:min val="0"/>
        </c:scaling>
        <c:delete val="1"/>
        <c:axPos val="t"/>
        <c:numFmt formatCode="0%" sourceLinked="1"/>
        <c:majorTickMark val="out"/>
        <c:minorTickMark val="none"/>
        <c:tickLblPos val="nextTo"/>
        <c:crossAx val="88245998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058549969431128"/>
          <c:y val="7.037348428205524E-2"/>
          <c:w val="0.15066673805267775"/>
          <c:h val="0.2284566181156308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accent1"/>
              </a:solidFill>
              <a:latin typeface="Neue Haas Unica Pro Medium" panose="020B0504030206020203" pitchFamily="34" charset="77"/>
              <a:ea typeface="+mn-ea"/>
              <a:cs typeface="+mn-cs"/>
            </a:defRPr>
          </a:pPr>
          <a:endParaRPr lang="en-FI"/>
        </a:p>
      </c:txPr>
    </c:legend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/>
      </a:pPr>
      <a:endParaRPr lang="en-FI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0238440955797312E-3"/>
          <c:y val="9.8402466861018695E-2"/>
          <c:w val="0.97344745891547313"/>
          <c:h val="0.60390595972423589"/>
        </c:manualLayout>
      </c:layout>
      <c:barChart>
        <c:barDir val="col"/>
        <c:grouping val="clustered"/>
        <c:varyColors val="0"/>
        <c:ser>
          <c:idx val="2"/>
          <c:order val="0"/>
          <c:tx>
            <c:strRef>
              <c:f>Sheet1!$A$2</c:f>
              <c:strCache>
                <c:ptCount val="1"/>
                <c:pt idx="0">
                  <c:v>Nettotavoittavuus (76 lehteä)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5"/>
              <c:layout>
                <c:manualLayout>
                  <c:x val="-1.7713162599971311E-16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7C9-9243-BFC2-440640F6F8D2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0" i="0" u="none" strike="noStrike" kern="1200" baseline="0">
                    <a:solidFill>
                      <a:schemeClr val="accent1"/>
                    </a:solidFill>
                    <a:latin typeface="Neue Haas Unica Pro Medium" panose="020B0504030206020203" pitchFamily="34" charset="77"/>
                    <a:ea typeface="+mn-ea"/>
                    <a:cs typeface="+mn-cs"/>
                  </a:defRPr>
                </a:pPr>
                <a:endParaRPr lang="en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Sheet1!$B$1:$G$1</c:f>
              <c:strCache>
                <c:ptCount val="6"/>
                <c:pt idx="0">
                  <c:v>15–24-vuotiaat</c:v>
                </c:pt>
                <c:pt idx="1">
                  <c:v>25–34-vuotiaat</c:v>
                </c:pt>
                <c:pt idx="2">
                  <c:v>35–44-vuotiaat</c:v>
                </c:pt>
                <c:pt idx="3">
                  <c:v>45–54-vuotiaat</c:v>
                </c:pt>
                <c:pt idx="4">
                  <c:v>55–64-vuotiaat</c:v>
                </c:pt>
                <c:pt idx="5">
                  <c:v>Yli 64-vuotiaat</c:v>
                </c:pt>
              </c:strCache>
            </c:strRef>
          </c:cat>
          <c:val>
            <c:numRef>
              <c:f>Sheet1!$B$2:$G$2</c:f>
              <c:numCache>
                <c:formatCode>0%</c:formatCode>
                <c:ptCount val="6"/>
                <c:pt idx="0">
                  <c:v>0.72</c:v>
                </c:pt>
                <c:pt idx="1">
                  <c:v>0.82</c:v>
                </c:pt>
                <c:pt idx="2">
                  <c:v>0.9</c:v>
                </c:pt>
                <c:pt idx="3">
                  <c:v>0.93</c:v>
                </c:pt>
                <c:pt idx="4">
                  <c:v>0.93</c:v>
                </c:pt>
                <c:pt idx="5">
                  <c:v>0.94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315-5A4D-B81D-425292A77215}"/>
            </c:ext>
          </c:extLst>
        </c:ser>
        <c:ser>
          <c:idx val="3"/>
          <c:order val="1"/>
          <c:tx>
            <c:strRef>
              <c:f>Sheet1!$A$3</c:f>
              <c:strCache>
                <c:ptCount val="1"/>
                <c:pt idx="0">
                  <c:v>Printin lukijat (74 lehteä)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5"/>
              <c:layout>
                <c:manualLayout>
                  <c:x val="1.0265701459327235E-2"/>
                  <c:y val="6.12423468163743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6974689696706769E-2"/>
                      <c:h val="7.37357855669148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87C9-9243-BFC2-440640F6F8D2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00" b="0" i="0" u="none" strike="noStrike" kern="1200" baseline="0">
                    <a:solidFill>
                      <a:schemeClr val="accent1"/>
                    </a:solidFill>
                    <a:latin typeface="Neue Haas Unica Pro Medium" panose="020B0504030206020203" pitchFamily="34" charset="77"/>
                    <a:ea typeface="+mn-ea"/>
                    <a:cs typeface="+mn-cs"/>
                  </a:defRPr>
                </a:pPr>
                <a:endParaRPr lang="en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Sheet1!$B$1:$G$1</c:f>
              <c:strCache>
                <c:ptCount val="6"/>
                <c:pt idx="0">
                  <c:v>15–24-vuotiaat</c:v>
                </c:pt>
                <c:pt idx="1">
                  <c:v>25–34-vuotiaat</c:v>
                </c:pt>
                <c:pt idx="2">
                  <c:v>35–44-vuotiaat</c:v>
                </c:pt>
                <c:pt idx="3">
                  <c:v>45–54-vuotiaat</c:v>
                </c:pt>
                <c:pt idx="4">
                  <c:v>55–64-vuotiaat</c:v>
                </c:pt>
                <c:pt idx="5">
                  <c:v>Yli 64-vuotiaat</c:v>
                </c:pt>
              </c:strCache>
            </c:strRef>
          </c:cat>
          <c:val>
            <c:numRef>
              <c:f>Sheet1!$B$3:$G$3</c:f>
              <c:numCache>
                <c:formatCode>0%</c:formatCode>
                <c:ptCount val="6"/>
                <c:pt idx="0">
                  <c:v>0.46</c:v>
                </c:pt>
                <c:pt idx="1">
                  <c:v>0.56999999999999995</c:v>
                </c:pt>
                <c:pt idx="2">
                  <c:v>0.74</c:v>
                </c:pt>
                <c:pt idx="3">
                  <c:v>0.81</c:v>
                </c:pt>
                <c:pt idx="4">
                  <c:v>0.84</c:v>
                </c:pt>
                <c:pt idx="5">
                  <c:v>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3D06-EA48-81EB-9BAE04618677}"/>
            </c:ext>
          </c:extLst>
        </c:ser>
        <c:ser>
          <c:idx val="4"/>
          <c:order val="2"/>
          <c:tx>
            <c:strRef>
              <c:f>Sheet1!$A$4</c:f>
              <c:strCache>
                <c:ptCount val="1"/>
                <c:pt idx="0">
                  <c:v>Digin lukijat (61 lehteä)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6.0386479172513143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7C9-9243-BFC2-440640F6F8D2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0">
                <a:spAutoFit/>
              </a:bodyPr>
              <a:lstStyle/>
              <a:p>
                <a:pPr algn="r">
                  <a:defRPr sz="1300" b="0" i="0" u="none" strike="noStrike" kern="1200" baseline="0">
                    <a:solidFill>
                      <a:schemeClr val="accent1"/>
                    </a:solidFill>
                    <a:latin typeface="Neue Haas Unica Pro Medium" panose="020B0504030206020203" pitchFamily="34" charset="77"/>
                    <a:ea typeface="+mn-ea"/>
                    <a:cs typeface="+mn-cs"/>
                  </a:defRPr>
                </a:pPr>
                <a:endParaRPr lang="en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Sheet1!$B$1:$G$1</c:f>
              <c:strCache>
                <c:ptCount val="6"/>
                <c:pt idx="0">
                  <c:v>15–24-vuotiaat</c:v>
                </c:pt>
                <c:pt idx="1">
                  <c:v>25–34-vuotiaat</c:v>
                </c:pt>
                <c:pt idx="2">
                  <c:v>35–44-vuotiaat</c:v>
                </c:pt>
                <c:pt idx="3">
                  <c:v>45–54-vuotiaat</c:v>
                </c:pt>
                <c:pt idx="4">
                  <c:v>55–64-vuotiaat</c:v>
                </c:pt>
                <c:pt idx="5">
                  <c:v>Yli 64-vuotiaat</c:v>
                </c:pt>
              </c:strCache>
            </c:strRef>
          </c:cat>
          <c:val>
            <c:numRef>
              <c:f>Sheet1!$B$4:$G$4</c:f>
              <c:numCache>
                <c:formatCode>0%</c:formatCode>
                <c:ptCount val="6"/>
                <c:pt idx="0">
                  <c:v>0.57999999999999996</c:v>
                </c:pt>
                <c:pt idx="1">
                  <c:v>0.65</c:v>
                </c:pt>
                <c:pt idx="2">
                  <c:v>0.69</c:v>
                </c:pt>
                <c:pt idx="3">
                  <c:v>0.66</c:v>
                </c:pt>
                <c:pt idx="4">
                  <c:v>0.59</c:v>
                </c:pt>
                <c:pt idx="5">
                  <c:v>0.44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D06-EA48-81EB-9BAE046186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8"/>
        <c:axId val="882459983"/>
        <c:axId val="882466815"/>
      </c:barChart>
      <c:catAx>
        <c:axId val="8824599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rgbClr val="002649"/>
                </a:solidFill>
                <a:latin typeface="Neue Haas Unica Pro" panose="020B0504030206020203" pitchFamily="34" charset="77"/>
                <a:ea typeface="+mn-ea"/>
                <a:cs typeface="+mn-cs"/>
              </a:defRPr>
            </a:pPr>
            <a:endParaRPr lang="en-FI"/>
          </a:p>
        </c:txPr>
        <c:crossAx val="882466815"/>
        <c:crosses val="autoZero"/>
        <c:auto val="1"/>
        <c:lblAlgn val="ctr"/>
        <c:lblOffset val="100"/>
        <c:noMultiLvlLbl val="0"/>
      </c:catAx>
      <c:valAx>
        <c:axId val="882466815"/>
        <c:scaling>
          <c:orientation val="minMax"/>
          <c:min val="0"/>
        </c:scaling>
        <c:delete val="1"/>
        <c:axPos val="l"/>
        <c:numFmt formatCode="0%" sourceLinked="1"/>
        <c:majorTickMark val="out"/>
        <c:minorTickMark val="none"/>
        <c:tickLblPos val="nextTo"/>
        <c:crossAx val="88245998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2.8656570110746911E-2"/>
          <c:y val="0.91121216654301074"/>
          <c:w val="0.94993314218239022"/>
          <c:h val="6.966215313997488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rgbClr val="002649"/>
              </a:solidFill>
              <a:latin typeface="Neue Haas Unica Pro" panose="020B0504030206020203" pitchFamily="34" charset="77"/>
              <a:ea typeface="+mn-ea"/>
              <a:cs typeface="+mn-cs"/>
            </a:defRPr>
          </a:pPr>
          <a:endParaRPr lang="en-FI"/>
        </a:p>
      </c:txPr>
    </c:legend>
    <c:plotVisOnly val="1"/>
    <c:dispBlanksAs val="gap"/>
    <c:showDLblsOverMax val="0"/>
    <c:extLst/>
  </c:chart>
  <c:spPr>
    <a:noFill/>
    <a:ln>
      <a:noFill/>
    </a:ln>
    <a:effectLst/>
  </c:spPr>
  <c:txPr>
    <a:bodyPr/>
    <a:lstStyle/>
    <a:p>
      <a:pPr>
        <a:defRPr/>
      </a:pPr>
      <a:endParaRPr lang="en-FI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6563483922836165"/>
          <c:y val="0.1583897736969257"/>
          <c:w val="0.5979762895990085"/>
          <c:h val="0.75234339805853567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Taul1!$B$1</c:f>
              <c:strCache>
                <c:ptCount val="1"/>
                <c:pt idx="0">
                  <c:v>Vain painettu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B00EC82C-CF15-714E-B945-E4660F9C4454}" type="VALUE">
                      <a:rPr lang="en-US" smtClean="0"/>
                      <a:pPr/>
                      <a:t>[VALUE]</a:t>
                    </a:fld>
                    <a:r>
                      <a:rPr lang="en-US"/>
                      <a:t> 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C-2F9E-A242-9AB2-F3B62441D6D5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F018140C-B7C3-C945-B9CC-4B4DB4FFD172}" type="VALUE">
                      <a:rPr lang="en-US" smtClean="0"/>
                      <a:pPr/>
                      <a:t>[VALUE]</a:t>
                    </a:fld>
                    <a:r>
                      <a:rPr lang="en-US"/>
                      <a:t> 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2F9E-A242-9AB2-F3B62441D6D5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 </a:t>
                    </a:r>
                    <a:fld id="{A69F7E5B-EE1A-974A-8E87-33A55E982AAA}" type="VALUE">
                      <a:rPr lang="en-US" smtClean="0"/>
                      <a:pPr/>
                      <a:t>[VALUE]</a:t>
                    </a:fld>
                    <a:r>
                      <a:rPr lang="en-US"/>
                      <a:t> 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2F9E-A242-9AB2-F3B62441D6D5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E2769F4E-7938-584D-A22C-62A9EB2104B1}" type="VALUE">
                      <a:rPr lang="en-US" smtClean="0"/>
                      <a:pPr/>
                      <a:t>[VALUE]</a:t>
                    </a:fld>
                    <a:r>
                      <a:rPr lang="en-US"/>
                      <a:t> 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2F9E-A242-9AB2-F3B62441D6D5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0" i="0">
                    <a:solidFill>
                      <a:schemeClr val="bg1"/>
                    </a:solidFill>
                    <a:latin typeface="Neue Haas Unica Pro Medium" panose="020B0504030206020203" pitchFamily="34" charset="77"/>
                  </a:defRPr>
                </a:pPr>
                <a:endParaRPr lang="en-FI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Taul1!$A$2:$A$6</c:f>
              <c:strCache>
                <c:ptCount val="5"/>
                <c:pt idx="0">
                  <c:v>Asiakasmediat (5 kpl)</c:v>
                </c:pt>
                <c:pt idx="1">
                  <c:v>Ammatti- ja järjestömediat (7 kpl)</c:v>
                </c:pt>
                <c:pt idx="2">
                  <c:v>Yleisömediat (64 kpl)</c:v>
                </c:pt>
                <c:pt idx="4">
                  <c:v>Aikakausmediat yhteensä (76 kpl)</c:v>
                </c:pt>
              </c:strCache>
            </c:strRef>
          </c:cat>
          <c:val>
            <c:numRef>
              <c:f>Taul1!$B$2:$B$6</c:f>
              <c:numCache>
                <c:formatCode>General</c:formatCode>
                <c:ptCount val="5"/>
                <c:pt idx="0">
                  <c:v>80</c:v>
                </c:pt>
                <c:pt idx="1">
                  <c:v>57</c:v>
                </c:pt>
                <c:pt idx="2">
                  <c:v>33</c:v>
                </c:pt>
                <c:pt idx="4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B5-7541-8E66-8EC82D07F553}"/>
            </c:ext>
          </c:extLst>
        </c:ser>
        <c:ser>
          <c:idx val="1"/>
          <c:order val="1"/>
          <c:tx>
            <c:strRef>
              <c:f>Taul1!$C$1</c:f>
              <c:strCache>
                <c:ptCount val="1"/>
                <c:pt idx="0">
                  <c:v>Painettu ja digi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 </a:t>
                    </a:r>
                    <a:fld id="{7CEFB91E-AE2E-0047-90D1-D1D7B407B46D}" type="VALUE">
                      <a:rPr lang="en-US" smtClean="0"/>
                      <a:pPr/>
                      <a:t>[VALUE]</a:t>
                    </a:fld>
                    <a:r>
                      <a:rPr lang="en-US"/>
                      <a:t> 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2F9E-A242-9AB2-F3B62441D6D5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CF244BF8-661E-AC4E-A884-E05BC9A0738F}" type="VALUE">
                      <a:rPr lang="en-US" smtClean="0"/>
                      <a:pPr/>
                      <a:t>[VALUE]</a:t>
                    </a:fld>
                    <a:r>
                      <a:rPr lang="en-US"/>
                      <a:t> 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2F9E-A242-9AB2-F3B62441D6D5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0B767FED-4169-7140-8E8B-084F9E68E941}" type="VALUE">
                      <a:rPr lang="en-US" smtClean="0"/>
                      <a:pPr/>
                      <a:t>[VALUE]</a:t>
                    </a:fld>
                    <a:r>
                      <a:rPr lang="en-US"/>
                      <a:t> 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2F9E-A242-9AB2-F3B62441D6D5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77BDDD9D-5B1A-9942-8564-38A58FD9E2A4}" type="VALUE">
                      <a:rPr lang="en-US" smtClean="0"/>
                      <a:pPr/>
                      <a:t>[VALUE]</a:t>
                    </a:fld>
                    <a:r>
                      <a:rPr lang="en-US"/>
                      <a:t> 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2F9E-A242-9AB2-F3B62441D6D5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0" i="0">
                    <a:solidFill>
                      <a:srgbClr val="002548"/>
                    </a:solidFill>
                    <a:latin typeface="Neue Haas Unica Pro Medium" panose="020B0504030206020203" pitchFamily="34" charset="77"/>
                  </a:defRPr>
                </a:pPr>
                <a:endParaRPr lang="en-FI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Taul1!$A$2:$A$6</c:f>
              <c:strCache>
                <c:ptCount val="5"/>
                <c:pt idx="0">
                  <c:v>Asiakasmediat (5 kpl)</c:v>
                </c:pt>
                <c:pt idx="1">
                  <c:v>Ammatti- ja järjestömediat (7 kpl)</c:v>
                </c:pt>
                <c:pt idx="2">
                  <c:v>Yleisömediat (64 kpl)</c:v>
                </c:pt>
                <c:pt idx="4">
                  <c:v>Aikakausmediat yhteensä (76 kpl)</c:v>
                </c:pt>
              </c:strCache>
            </c:strRef>
          </c:cat>
          <c:val>
            <c:numRef>
              <c:f>Taul1!$C$2:$C$6</c:f>
              <c:numCache>
                <c:formatCode>General</c:formatCode>
                <c:ptCount val="5"/>
                <c:pt idx="0">
                  <c:v>13</c:v>
                </c:pt>
                <c:pt idx="1">
                  <c:v>15</c:v>
                </c:pt>
                <c:pt idx="2">
                  <c:v>41</c:v>
                </c:pt>
                <c:pt idx="4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9B5-7541-8E66-8EC82D07F553}"/>
            </c:ext>
          </c:extLst>
        </c:ser>
        <c:ser>
          <c:idx val="2"/>
          <c:order val="2"/>
          <c:tx>
            <c:strRef>
              <c:f>Taul1!$D$1</c:f>
              <c:strCache>
                <c:ptCount val="1"/>
                <c:pt idx="0">
                  <c:v>Vain digi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</c:spPr>
          <c:invertIfNegative val="0"/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89B5-7541-8E66-8EC82D07F553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89B5-7541-8E66-8EC82D07F553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89B5-7541-8E66-8EC82D07F553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89B5-7541-8E66-8EC82D07F553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 </a:t>
                    </a:r>
                    <a:fld id="{D51B2460-D743-7443-BC2F-8B6CD5130866}" type="VALUE">
                      <a:rPr lang="en-US" smtClean="0"/>
                      <a:pPr/>
                      <a:t>[VALUE]</a:t>
                    </a:fld>
                    <a:r>
                      <a:rPr lang="en-US"/>
                      <a:t> 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E-2F9E-A242-9AB2-F3B62441D6D5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219AC79E-1D71-C949-B323-A45CA3FE04D8}" type="VALUE">
                      <a:rPr lang="en-US" smtClean="0"/>
                      <a:pPr/>
                      <a:t>[VALUE]</a:t>
                    </a:fld>
                    <a:r>
                      <a:rPr lang="en-US"/>
                      <a:t> 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2F9E-A242-9AB2-F3B62441D6D5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C42E134B-30B3-F142-B93D-B4324F83B443}" type="VALUE">
                      <a:rPr lang="en-US" smtClean="0"/>
                      <a:pPr/>
                      <a:t>[VALUE]</a:t>
                    </a:fld>
                    <a:r>
                      <a:rPr lang="en-US"/>
                      <a:t> 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89B5-7541-8E66-8EC82D07F553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 </a:t>
                    </a:r>
                    <a:fld id="{1407CD7F-D8B9-6D4B-8A03-1D7A93F5DC87}" type="VALUE">
                      <a:rPr lang="en-US" smtClean="0"/>
                      <a:pPr/>
                      <a:t>[VALUE]</a:t>
                    </a:fld>
                    <a:r>
                      <a:rPr lang="en-US"/>
                      <a:t> 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2F9E-A242-9AB2-F3B62441D6D5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0" i="0">
                    <a:solidFill>
                      <a:srgbClr val="002548"/>
                    </a:solidFill>
                    <a:latin typeface="Neue Haas Unica Pro Medium" panose="020B0504030206020203" pitchFamily="34" charset="77"/>
                  </a:defRPr>
                </a:pPr>
                <a:endParaRPr lang="en-FI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Taul1!$A$2:$A$6</c:f>
              <c:strCache>
                <c:ptCount val="5"/>
                <c:pt idx="0">
                  <c:v>Asiakasmediat (5 kpl)</c:v>
                </c:pt>
                <c:pt idx="1">
                  <c:v>Ammatti- ja järjestömediat (7 kpl)</c:v>
                </c:pt>
                <c:pt idx="2">
                  <c:v>Yleisömediat (64 kpl)</c:v>
                </c:pt>
                <c:pt idx="4">
                  <c:v>Aikakausmediat yhteensä (76 kpl)</c:v>
                </c:pt>
              </c:strCache>
            </c:strRef>
          </c:cat>
          <c:val>
            <c:numRef>
              <c:f>Taul1!$D$2:$D$6</c:f>
              <c:numCache>
                <c:formatCode>General</c:formatCode>
                <c:ptCount val="5"/>
                <c:pt idx="0">
                  <c:v>8</c:v>
                </c:pt>
                <c:pt idx="1">
                  <c:v>28</c:v>
                </c:pt>
                <c:pt idx="2">
                  <c:v>26</c:v>
                </c:pt>
                <c:pt idx="4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9B5-7541-8E66-8EC82D07F5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"/>
        <c:overlap val="100"/>
        <c:axId val="485419376"/>
        <c:axId val="485417136"/>
      </c:barChart>
      <c:catAx>
        <c:axId val="485419376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low"/>
        <c:spPr>
          <a:ln>
            <a:noFill/>
          </a:ln>
        </c:spPr>
        <c:txPr>
          <a:bodyPr/>
          <a:lstStyle/>
          <a:p>
            <a:pPr>
              <a:defRPr sz="1400" b="0" i="0">
                <a:solidFill>
                  <a:srgbClr val="002649"/>
                </a:solidFill>
                <a:latin typeface="Neue Haas Unica Pro Medium" panose="020B0504030206020203" pitchFamily="34" charset="77"/>
              </a:defRPr>
            </a:pPr>
            <a:endParaRPr lang="en-FI"/>
          </a:p>
        </c:txPr>
        <c:crossAx val="485417136"/>
        <c:crosses val="autoZero"/>
        <c:auto val="1"/>
        <c:lblAlgn val="ctr"/>
        <c:lblOffset val="100"/>
        <c:tickLblSkip val="1"/>
        <c:noMultiLvlLbl val="0"/>
      </c:catAx>
      <c:valAx>
        <c:axId val="485417136"/>
        <c:scaling>
          <c:orientation val="minMax"/>
          <c:max val="100.01"/>
          <c:min val="0"/>
        </c:scaling>
        <c:delete val="1"/>
        <c:axPos val="b"/>
        <c:numFmt formatCode="General" sourceLinked="0"/>
        <c:majorTickMark val="none"/>
        <c:minorTickMark val="none"/>
        <c:tickLblPos val="high"/>
        <c:crossAx val="485419376"/>
        <c:crosses val="autoZero"/>
        <c:crossBetween val="between"/>
        <c:majorUnit val="10"/>
        <c:minorUnit val="1"/>
      </c:valAx>
      <c:spPr>
        <a:ln>
          <a:noFill/>
        </a:ln>
      </c:spPr>
    </c:plotArea>
    <c:legend>
      <c:legendPos val="t"/>
      <c:layout>
        <c:manualLayout>
          <c:xMode val="edge"/>
          <c:yMode val="edge"/>
          <c:x val="0.33788474107378474"/>
          <c:y val="1.2332044690619617E-2"/>
          <c:w val="0.61814902995192034"/>
          <c:h val="8.9767907754667586E-2"/>
        </c:manualLayout>
      </c:layout>
      <c:overlay val="0"/>
      <c:txPr>
        <a:bodyPr/>
        <a:lstStyle/>
        <a:p>
          <a:pPr>
            <a:defRPr sz="1400" b="0" i="0">
              <a:solidFill>
                <a:srgbClr val="002649"/>
              </a:solidFill>
              <a:latin typeface="Neue Haas Unica Pro Medium" panose="020B0504030206020203" pitchFamily="34" charset="77"/>
            </a:defRPr>
          </a:pPr>
          <a:endParaRPr lang="en-FI"/>
        </a:p>
      </c:txPr>
    </c:legend>
    <c:plotVisOnly val="1"/>
    <c:dispBlanksAs val="gap"/>
    <c:showDLblsOverMax val="0"/>
  </c:chart>
  <c:txPr>
    <a:bodyPr/>
    <a:lstStyle/>
    <a:p>
      <a:pPr>
        <a:defRPr sz="1200">
          <a:latin typeface="Neue Haas Unica W1G" panose="020B0504030206020203" pitchFamily="34" charset="0"/>
        </a:defRPr>
      </a:pPr>
      <a:endParaRPr lang="en-FI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0.23185</cdr:x>
      <cdr:y>0.3174</cdr:y>
    </cdr:from>
    <cdr:to>
      <cdr:x>0.79043</cdr:x>
      <cdr:y>0.47304</cdr:y>
    </cdr:to>
    <cdr:sp macro="" textlink="">
      <cdr:nvSpPr>
        <cdr:cNvPr id="3" name="Content Placeholder 2">
          <a:extLst xmlns:a="http://schemas.openxmlformats.org/drawingml/2006/main">
            <a:ext uri="{FF2B5EF4-FFF2-40B4-BE49-F238E27FC236}">
              <a16:creationId xmlns:a16="http://schemas.microsoft.com/office/drawing/2014/main" id="{C74C9BEF-4942-7448-9A77-9361FD05EFC1}"/>
            </a:ext>
          </a:extLst>
        </cdr:cNvPr>
        <cdr:cNvSpPr txBox="1">
          <a:spLocks xmlns:a="http://schemas.openxmlformats.org/drawingml/2006/main"/>
        </cdr:cNvSpPr>
      </cdr:nvSpPr>
      <cdr:spPr>
        <a:xfrm xmlns:a="http://schemas.openxmlformats.org/drawingml/2006/main">
          <a:off x="1019627" y="1384446"/>
          <a:ext cx="2456543" cy="6789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lIns="91440" tIns="45720" rIns="91440" bIns="45720" rtlCol="0">
          <a:noAutofit/>
        </a:bodyPr>
        <a:lstStyle xmlns:a="http://schemas.openxmlformats.org/drawingml/2006/main">
          <a:defPPr>
            <a:defRPr lang="en-FI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fi-FI" sz="3500" dirty="0">
              <a:solidFill>
                <a:schemeClr val="tx2"/>
              </a:solidFill>
              <a:latin typeface="Canela Medium" pitchFamily="2" charset="77"/>
            </a:rPr>
            <a:t>89 %</a:t>
          </a:r>
          <a:endParaRPr lang="en-FI" sz="3500" dirty="0">
            <a:solidFill>
              <a:schemeClr val="tx2"/>
            </a:solidFill>
            <a:latin typeface="Canela Medium" pitchFamily="2" charset="77"/>
          </a:endParaRPr>
        </a:p>
      </cdr:txBody>
    </cdr:sp>
  </cdr:relSizeAnchor>
  <cdr:relSizeAnchor xmlns:cdr="http://schemas.openxmlformats.org/drawingml/2006/chartDrawing">
    <cdr:from>
      <cdr:x>0.23185</cdr:x>
      <cdr:y>0.47005</cdr:y>
    </cdr:from>
    <cdr:to>
      <cdr:x>0.79043</cdr:x>
      <cdr:y>0.6257</cdr:y>
    </cdr:to>
    <cdr:sp macro="" textlink="">
      <cdr:nvSpPr>
        <cdr:cNvPr id="5" name="Content Placeholder 2">
          <a:extLst xmlns:a="http://schemas.openxmlformats.org/drawingml/2006/main">
            <a:ext uri="{FF2B5EF4-FFF2-40B4-BE49-F238E27FC236}">
              <a16:creationId xmlns:a16="http://schemas.microsoft.com/office/drawing/2014/main" id="{1614A37D-4836-F371-2D21-406A7BCC6D0E}"/>
            </a:ext>
          </a:extLst>
        </cdr:cNvPr>
        <cdr:cNvSpPr txBox="1">
          <a:spLocks xmlns:a="http://schemas.openxmlformats.org/drawingml/2006/main"/>
        </cdr:cNvSpPr>
      </cdr:nvSpPr>
      <cdr:spPr>
        <a:xfrm xmlns:a="http://schemas.openxmlformats.org/drawingml/2006/main">
          <a:off x="1019627" y="2050308"/>
          <a:ext cx="2456543" cy="6789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lIns="91440" tIns="45720" rIns="91440" bIns="45720" rtlCol="0">
          <a:noAutofit/>
        </a:bodyPr>
        <a:lstStyle xmlns:a="http://schemas.openxmlformats.org/drawingml/2006/main">
          <a:defPPr>
            <a:defRPr lang="en-FI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fi-FI" dirty="0">
              <a:solidFill>
                <a:schemeClr val="tx2"/>
              </a:solidFill>
              <a:latin typeface="Canela Medium" pitchFamily="2" charset="77"/>
            </a:rPr>
            <a:t>Kaikki lukijat yhteensä </a:t>
          </a:r>
          <a:br>
            <a:rPr lang="fi-FI" dirty="0">
              <a:solidFill>
                <a:schemeClr val="tx2"/>
              </a:solidFill>
              <a:latin typeface="Canela Medium" pitchFamily="2" charset="77"/>
            </a:rPr>
          </a:br>
          <a:r>
            <a:rPr lang="fi-FI" dirty="0">
              <a:solidFill>
                <a:schemeClr val="tx2"/>
              </a:solidFill>
              <a:latin typeface="Canela Medium" pitchFamily="2" charset="77"/>
            </a:rPr>
            <a:t>3,8 miljoonaa </a:t>
          </a:r>
          <a:br>
            <a:rPr lang="fi-FI" dirty="0">
              <a:solidFill>
                <a:schemeClr val="tx2"/>
              </a:solidFill>
              <a:latin typeface="Canela Medium" pitchFamily="2" charset="77"/>
            </a:rPr>
          </a:br>
          <a:r>
            <a:rPr lang="fi-FI" dirty="0">
              <a:solidFill>
                <a:schemeClr val="tx2"/>
              </a:solidFill>
              <a:latin typeface="Canela Medium" pitchFamily="2" charset="77"/>
            </a:rPr>
            <a:t>lukijaa</a:t>
          </a:r>
          <a:endParaRPr lang="en-FI" dirty="0">
            <a:solidFill>
              <a:schemeClr val="tx2"/>
            </a:solidFill>
            <a:latin typeface="Canela Medium" pitchFamily="2" charset="77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0.24084</cdr:x>
      <cdr:y>0.3174</cdr:y>
    </cdr:from>
    <cdr:to>
      <cdr:x>0.78878</cdr:x>
      <cdr:y>0.47305</cdr:y>
    </cdr:to>
    <cdr:sp macro="" textlink="">
      <cdr:nvSpPr>
        <cdr:cNvPr id="3" name="Content Placeholder 2">
          <a:extLst xmlns:a="http://schemas.openxmlformats.org/drawingml/2006/main">
            <a:ext uri="{FF2B5EF4-FFF2-40B4-BE49-F238E27FC236}">
              <a16:creationId xmlns:a16="http://schemas.microsoft.com/office/drawing/2014/main" id="{C74C9BEF-4942-7448-9A77-9361FD05EFC1}"/>
            </a:ext>
          </a:extLst>
        </cdr:cNvPr>
        <cdr:cNvSpPr txBox="1">
          <a:spLocks xmlns:a="http://schemas.openxmlformats.org/drawingml/2006/main"/>
        </cdr:cNvSpPr>
      </cdr:nvSpPr>
      <cdr:spPr>
        <a:xfrm xmlns:a="http://schemas.openxmlformats.org/drawingml/2006/main">
          <a:off x="1059180" y="1384440"/>
          <a:ext cx="2409734" cy="67892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lIns="91440" tIns="45720" rIns="91440" bIns="45720" rtlCol="0">
          <a:noAutofit/>
        </a:bodyPr>
        <a:lstStyle xmlns:a="http://schemas.openxmlformats.org/drawingml/2006/main">
          <a:defPPr>
            <a:defRPr lang="en-FI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fi-FI" sz="3500" dirty="0">
              <a:solidFill>
                <a:schemeClr val="tx2"/>
              </a:solidFill>
              <a:latin typeface="Canela Medium" pitchFamily="2" charset="77"/>
            </a:rPr>
            <a:t>58 %</a:t>
          </a:r>
          <a:endParaRPr lang="en-FI" sz="3500" dirty="0">
            <a:solidFill>
              <a:schemeClr val="tx2"/>
            </a:solidFill>
            <a:latin typeface="Canela Medium" pitchFamily="2" charset="77"/>
          </a:endParaRPr>
        </a:p>
      </cdr:txBody>
    </cdr:sp>
  </cdr:relSizeAnchor>
  <cdr:relSizeAnchor xmlns:cdr="http://schemas.openxmlformats.org/drawingml/2006/chartDrawing">
    <cdr:from>
      <cdr:x>0.24084</cdr:x>
      <cdr:y>0.49248</cdr:y>
    </cdr:from>
    <cdr:to>
      <cdr:x>0.78878</cdr:x>
      <cdr:y>0.64812</cdr:y>
    </cdr:to>
    <cdr:sp macro="" textlink="">
      <cdr:nvSpPr>
        <cdr:cNvPr id="5" name="Content Placeholder 2">
          <a:extLst xmlns:a="http://schemas.openxmlformats.org/drawingml/2006/main">
            <a:ext uri="{FF2B5EF4-FFF2-40B4-BE49-F238E27FC236}">
              <a16:creationId xmlns:a16="http://schemas.microsoft.com/office/drawing/2014/main" id="{1614A37D-4836-F371-2D21-406A7BCC6D0E}"/>
            </a:ext>
          </a:extLst>
        </cdr:cNvPr>
        <cdr:cNvSpPr txBox="1">
          <a:spLocks xmlns:a="http://schemas.openxmlformats.org/drawingml/2006/main"/>
        </cdr:cNvSpPr>
      </cdr:nvSpPr>
      <cdr:spPr>
        <a:xfrm xmlns:a="http://schemas.openxmlformats.org/drawingml/2006/main">
          <a:off x="1059180" y="2148114"/>
          <a:ext cx="2409734" cy="67888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lIns="91440" tIns="45720" rIns="91440" bIns="45720" rtlCol="0">
          <a:noAutofit/>
        </a:bodyPr>
        <a:lstStyle xmlns:a="http://schemas.openxmlformats.org/drawingml/2006/main">
          <a:defPPr>
            <a:defRPr lang="en-FI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fi-FI" dirty="0">
              <a:solidFill>
                <a:schemeClr val="tx2"/>
              </a:solidFill>
              <a:latin typeface="Canela Medium" pitchFamily="2" charset="77"/>
            </a:rPr>
            <a:t>2,5 miljoonaa </a:t>
          </a:r>
          <a:br>
            <a:rPr lang="fi-FI" dirty="0">
              <a:solidFill>
                <a:schemeClr val="tx2"/>
              </a:solidFill>
              <a:latin typeface="Canela Medium" pitchFamily="2" charset="77"/>
            </a:rPr>
          </a:br>
          <a:r>
            <a:rPr lang="fi-FI" dirty="0">
              <a:solidFill>
                <a:schemeClr val="tx2"/>
              </a:solidFill>
              <a:latin typeface="Canela Medium" pitchFamily="2" charset="77"/>
            </a:rPr>
            <a:t>lukijaa digissä </a:t>
          </a:r>
          <a:endParaRPr lang="en-FI" dirty="0">
            <a:solidFill>
              <a:schemeClr val="tx2"/>
            </a:solidFill>
            <a:latin typeface="Canela Medium" pitchFamily="2" charset="77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0.22937</cdr:x>
      <cdr:y>0.3174</cdr:y>
    </cdr:from>
    <cdr:to>
      <cdr:x>0.79043</cdr:x>
      <cdr:y>0.47305</cdr:y>
    </cdr:to>
    <cdr:sp macro="" textlink="">
      <cdr:nvSpPr>
        <cdr:cNvPr id="3" name="Content Placeholder 2">
          <a:extLst xmlns:a="http://schemas.openxmlformats.org/drawingml/2006/main">
            <a:ext uri="{FF2B5EF4-FFF2-40B4-BE49-F238E27FC236}">
              <a16:creationId xmlns:a16="http://schemas.microsoft.com/office/drawing/2014/main" id="{C74C9BEF-4942-7448-9A77-9361FD05EFC1}"/>
            </a:ext>
          </a:extLst>
        </cdr:cNvPr>
        <cdr:cNvSpPr txBox="1">
          <a:spLocks xmlns:a="http://schemas.openxmlformats.org/drawingml/2006/main"/>
        </cdr:cNvSpPr>
      </cdr:nvSpPr>
      <cdr:spPr>
        <a:xfrm xmlns:a="http://schemas.openxmlformats.org/drawingml/2006/main">
          <a:off x="1008743" y="1384440"/>
          <a:ext cx="2467428" cy="67892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lIns="91440" tIns="45720" rIns="91440" bIns="45720" rtlCol="0">
          <a:noAutofit/>
        </a:bodyPr>
        <a:lstStyle xmlns:a="http://schemas.openxmlformats.org/drawingml/2006/main">
          <a:defPPr>
            <a:defRPr lang="en-FI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fi-FI" sz="3500" dirty="0">
              <a:solidFill>
                <a:schemeClr val="tx2"/>
              </a:solidFill>
              <a:latin typeface="Canela Medium" pitchFamily="2" charset="77"/>
            </a:rPr>
            <a:t>75 %</a:t>
          </a:r>
          <a:endParaRPr lang="en-FI" sz="3500" dirty="0">
            <a:solidFill>
              <a:schemeClr val="tx2"/>
            </a:solidFill>
            <a:latin typeface="Canela Medium" pitchFamily="2" charset="77"/>
          </a:endParaRPr>
        </a:p>
      </cdr:txBody>
    </cdr:sp>
  </cdr:relSizeAnchor>
  <cdr:relSizeAnchor xmlns:cdr="http://schemas.openxmlformats.org/drawingml/2006/chartDrawing">
    <cdr:from>
      <cdr:x>0.22937</cdr:x>
      <cdr:y>0.48915</cdr:y>
    </cdr:from>
    <cdr:to>
      <cdr:x>0.79043</cdr:x>
      <cdr:y>0.64479</cdr:y>
    </cdr:to>
    <cdr:sp macro="" textlink="">
      <cdr:nvSpPr>
        <cdr:cNvPr id="5" name="Content Placeholder 2">
          <a:extLst xmlns:a="http://schemas.openxmlformats.org/drawingml/2006/main">
            <a:ext uri="{FF2B5EF4-FFF2-40B4-BE49-F238E27FC236}">
              <a16:creationId xmlns:a16="http://schemas.microsoft.com/office/drawing/2014/main" id="{1614A37D-4836-F371-2D21-406A7BCC6D0E}"/>
            </a:ext>
          </a:extLst>
        </cdr:cNvPr>
        <cdr:cNvSpPr txBox="1">
          <a:spLocks xmlns:a="http://schemas.openxmlformats.org/drawingml/2006/main"/>
        </cdr:cNvSpPr>
      </cdr:nvSpPr>
      <cdr:spPr>
        <a:xfrm xmlns:a="http://schemas.openxmlformats.org/drawingml/2006/main">
          <a:off x="1008743" y="2133600"/>
          <a:ext cx="2467428" cy="67888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lIns="91440" tIns="45720" rIns="91440" bIns="45720" rtlCol="0">
          <a:noAutofit/>
        </a:bodyPr>
        <a:lstStyle xmlns:a="http://schemas.openxmlformats.org/drawingml/2006/main">
          <a:defPPr>
            <a:defRPr lang="en-FI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fi-FI" dirty="0">
              <a:solidFill>
                <a:schemeClr val="tx2"/>
              </a:solidFill>
              <a:latin typeface="Canela Medium" pitchFamily="2" charset="77"/>
            </a:rPr>
            <a:t>3,2 miljoonaa </a:t>
          </a:r>
          <a:br>
            <a:rPr lang="fi-FI" dirty="0">
              <a:solidFill>
                <a:schemeClr val="tx2"/>
              </a:solidFill>
              <a:latin typeface="Canela Medium" pitchFamily="2" charset="77"/>
            </a:rPr>
          </a:br>
          <a:r>
            <a:rPr lang="fi-FI" dirty="0">
              <a:solidFill>
                <a:schemeClr val="tx2"/>
              </a:solidFill>
              <a:latin typeface="Canela Medium" pitchFamily="2" charset="77"/>
            </a:rPr>
            <a:t>lukijaa printissä</a:t>
          </a:r>
          <a:endParaRPr lang="en-FI" dirty="0">
            <a:solidFill>
              <a:schemeClr val="tx2"/>
            </a:solidFill>
            <a:latin typeface="Canela Medium" pitchFamily="2" charset="77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4116731-4676-4049-B778-C85831E1F5C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FI" dirty="0">
              <a:latin typeface="Neue Haas Unica W1G" panose="020B0504030206020203" pitchFamily="34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C5C887A-2D2F-E940-8170-CB98732492A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303909-B5E8-FB4E-AFE4-A87166A88C34}" type="datetimeFigureOut">
              <a:rPr lang="en-FI" smtClean="0">
                <a:latin typeface="Neue Haas Unica W1G" panose="020B0504030206020203" pitchFamily="34" charset="0"/>
              </a:rPr>
              <a:t>12.10.2026</a:t>
            </a:fld>
            <a:endParaRPr lang="en-FI" dirty="0">
              <a:latin typeface="Neue Haas Unica W1G" panose="020B0504030206020203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B4AAC1-5A48-8D47-9036-9B35BA37D18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FI" dirty="0">
              <a:latin typeface="Neue Haas Unica W1G" panose="020B0504030206020203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DB4C95-5904-FB43-9FE2-1A5C1BAD6A5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6F5268-A0E2-674D-AEA0-0DAD3129F1B4}" type="slidenum">
              <a:rPr lang="en-FI" smtClean="0">
                <a:latin typeface="Neue Haas Unica W1G" panose="020B0504030206020203" pitchFamily="34" charset="0"/>
              </a:rPr>
              <a:t>‹#›</a:t>
            </a:fld>
            <a:endParaRPr lang="en-FI" dirty="0">
              <a:latin typeface="Neue Haas Unica W1G" panose="020B0504030206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13590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Neue Haas Unica W1G" panose="020B0504030206020203" pitchFamily="34" charset="0"/>
              </a:defRPr>
            </a:lvl1pPr>
          </a:lstStyle>
          <a:p>
            <a:endParaRPr lang="en-FI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Neue Haas Unica W1G" panose="020B0504030206020203" pitchFamily="34" charset="0"/>
              </a:defRPr>
            </a:lvl1pPr>
          </a:lstStyle>
          <a:p>
            <a:fld id="{C4E458E5-F7A7-9540-B300-0997209ECD22}" type="datetimeFigureOut">
              <a:rPr lang="en-FI" smtClean="0"/>
              <a:pPr/>
              <a:t>12.10.2026</a:t>
            </a:fld>
            <a:endParaRPr lang="en-FI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FI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Neue Haas Unica W1G" panose="020B0504030206020203" pitchFamily="34" charset="0"/>
              </a:defRPr>
            </a:lvl1pPr>
          </a:lstStyle>
          <a:p>
            <a:endParaRPr lang="en-FI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Neue Haas Unica W1G" panose="020B0504030206020203" pitchFamily="34" charset="0"/>
              </a:defRPr>
            </a:lvl1pPr>
          </a:lstStyle>
          <a:p>
            <a:fld id="{ECE063A0-E1D9-054C-B6B8-9DCE4E3BD599}" type="slidenum">
              <a:rPr lang="en-FI" smtClean="0"/>
              <a:pPr/>
              <a:t>‹#›</a:t>
            </a:fld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22871189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Neue Haas Unica W1G" panose="020B0504030206020203" pitchFamily="34" charset="0"/>
        <a:ea typeface="+mn-ea"/>
        <a:cs typeface="+mn-cs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E063A0-E1D9-054C-B6B8-9DCE4E3BD599}" type="slidenum">
              <a:rPr lang="en-FI" smtClean="0"/>
              <a:pPr/>
              <a:t>1</a:t>
            </a:fld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30805409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E063A0-E1D9-054C-B6B8-9DCE4E3BD599}" type="slidenum">
              <a:rPr lang="en-FI" smtClean="0"/>
              <a:pPr/>
              <a:t>3</a:t>
            </a:fld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538808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E063A0-E1D9-054C-B6B8-9DCE4E3BD599}" type="slidenum">
              <a:rPr lang="en-FI" smtClean="0"/>
              <a:pPr/>
              <a:t>4</a:t>
            </a:fld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14340068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9D4F60-42AA-A645-D9D1-5D31696225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F9A224B1-5EB6-CFC8-8BDA-DBEF209CBC3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E28E2681-164D-C2D9-5B86-6E43EEF2E3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53CA938A-2E97-C858-E7A1-CD3A060A95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E063A0-E1D9-054C-B6B8-9DCE4E3BD599}" type="slidenum">
              <a:rPr lang="en-FI" smtClean="0"/>
              <a:pPr/>
              <a:t>5</a:t>
            </a:fld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22903595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329395-DB9B-4E0E-9974-7E7C923CB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97ECC65A-6BD8-5B16-DC7D-C2D69C09A7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51C8351C-35BD-E999-BCAF-0D33235A33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C2E7E926-F58A-D997-A4EE-5C0AE0A20B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E063A0-E1D9-054C-B6B8-9DCE4E3BD599}" type="slidenum">
              <a:rPr lang="en-FI" smtClean="0"/>
              <a:pPr/>
              <a:t>6</a:t>
            </a:fld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3286994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E063A0-E1D9-054C-B6B8-9DCE4E3BD599}" type="slidenum">
              <a:rPr lang="en-FI" smtClean="0"/>
              <a:pPr/>
              <a:t>7</a:t>
            </a:fld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42284406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0474E9-8581-5982-1941-3B47726162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729641-2AB8-992F-07AF-592B5AA92C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DD945F-5BD1-DB4F-D9C0-81535D5979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B6C2C9-C24E-65D5-63FD-0B00702DDE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E063A0-E1D9-054C-B6B8-9DCE4E3BD599}" type="slidenum">
              <a:rPr lang="en-FI" smtClean="0"/>
              <a:pPr/>
              <a:t>8</a:t>
            </a:fld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5102061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E063A0-E1D9-054C-B6B8-9DCE4E3BD599}" type="slidenum">
              <a:rPr lang="en-FI" smtClean="0"/>
              <a:pPr/>
              <a:t>11</a:t>
            </a:fld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41180706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E063A0-E1D9-054C-B6B8-9DCE4E3BD599}" type="slidenum">
              <a:rPr lang="en-FI" smtClean="0"/>
              <a:pPr/>
              <a:t>12</a:t>
            </a:fld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9423642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E063A0-E1D9-054C-B6B8-9DCE4E3BD599}" type="slidenum">
              <a:rPr lang="en-FI" smtClean="0"/>
              <a:pPr/>
              <a:t>14</a:t>
            </a:fld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37796948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E063A0-E1D9-054C-B6B8-9DCE4E3BD599}" type="slidenum">
              <a:rPr lang="en-FI" smtClean="0"/>
              <a:pPr/>
              <a:t>16</a:t>
            </a:fld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38904157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E063A0-E1D9-054C-B6B8-9DCE4E3BD599}" type="slidenum">
              <a:rPr lang="en-FI" smtClean="0"/>
              <a:pPr/>
              <a:t>17</a:t>
            </a:fld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20882081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E063A0-E1D9-054C-B6B8-9DCE4E3BD599}" type="slidenum">
              <a:rPr lang="en-FI" smtClean="0"/>
              <a:pPr/>
              <a:t>20</a:t>
            </a:fld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8883266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E063A0-E1D9-054C-B6B8-9DCE4E3BD599}" type="slidenum">
              <a:rPr lang="en-FI" smtClean="0"/>
              <a:pPr/>
              <a:t>24</a:t>
            </a:fld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15192963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E063A0-E1D9-054C-B6B8-9DCE4E3BD599}" type="slidenum">
              <a:rPr lang="en-FI" smtClean="0"/>
              <a:pPr/>
              <a:t>42</a:t>
            </a:fld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5788010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3" Type="http://schemas.openxmlformats.org/officeDocument/2006/relationships/image" Target="../media/image2.emf"/><Relationship Id="rId7" Type="http://schemas.openxmlformats.org/officeDocument/2006/relationships/image" Target="../media/image14.emf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emf"/><Relationship Id="rId5" Type="http://schemas.openxmlformats.org/officeDocument/2006/relationships/image" Target="../media/image12.emf"/><Relationship Id="rId10" Type="http://schemas.openxmlformats.org/officeDocument/2006/relationships/image" Target="../media/image17.emf"/><Relationship Id="rId4" Type="http://schemas.openxmlformats.org/officeDocument/2006/relationships/image" Target="../media/image3.emf"/><Relationship Id="rId9" Type="http://schemas.openxmlformats.org/officeDocument/2006/relationships/image" Target="../media/image16.emf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8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emf"/><Relationship Id="rId3" Type="http://schemas.openxmlformats.org/officeDocument/2006/relationships/image" Target="../media/image3.emf"/><Relationship Id="rId7" Type="http://schemas.openxmlformats.org/officeDocument/2006/relationships/image" Target="../media/image16.emf"/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emf"/><Relationship Id="rId5" Type="http://schemas.openxmlformats.org/officeDocument/2006/relationships/image" Target="../media/image14.emf"/><Relationship Id="rId4" Type="http://schemas.openxmlformats.org/officeDocument/2006/relationships/image" Target="../media/image13.emf"/><Relationship Id="rId9" Type="http://schemas.openxmlformats.org/officeDocument/2006/relationships/image" Target="../media/image1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n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C8F95F4-81E9-EF49-A226-BCE101457B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09750" y="-7822685"/>
            <a:ext cx="14535150" cy="155161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B9E11F6-8AE3-2141-95F1-45E4ECCC352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8624"/>
          <a:stretch/>
        </p:blipFill>
        <p:spPr>
          <a:xfrm>
            <a:off x="3632200" y="-3255264"/>
            <a:ext cx="2463800" cy="122865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9889790-F15E-1B44-B63B-B457C40FEF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85982"/>
            <a:ext cx="9144000" cy="2387600"/>
          </a:xfrm>
        </p:spPr>
        <p:txBody>
          <a:bodyPr anchor="b"/>
          <a:lstStyle>
            <a:lvl1pPr algn="ctr">
              <a:defRPr sz="8500">
                <a:solidFill>
                  <a:schemeClr val="bg1"/>
                </a:solidFill>
                <a:latin typeface="Clattering" pitchFamily="2" charset="0"/>
              </a:defRPr>
            </a:lvl1pPr>
          </a:lstStyle>
          <a:p>
            <a:r>
              <a:rPr lang="en-GB"/>
              <a:t>Click to edit Master title style</a:t>
            </a:r>
            <a:endParaRPr lang="en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68D8E-AFC5-9E4A-A6FF-D33AA04BCD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73582"/>
            <a:ext cx="9144000" cy="1655762"/>
          </a:xfrm>
        </p:spPr>
        <p:txBody>
          <a:bodyPr/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FI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B6E811F-B1B3-2C47-99A0-362276A9928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732D0895-4E35-68FF-CC8A-4AC9606C038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80449" y="6389170"/>
            <a:ext cx="730743" cy="294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20386"/>
      </p:ext>
    </p:extLst>
  </p:cSld>
  <p:clrMapOvr>
    <a:masterClrMapping/>
  </p:clrMapOvr>
  <p:hf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sältö">
    <p:bg>
      <p:bgPr>
        <a:solidFill>
          <a:srgbClr val="FF64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187C4-888C-D443-97ED-678CA01987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983456"/>
            <a:ext cx="10515600" cy="1325563"/>
          </a:xfrm>
        </p:spPr>
        <p:txBody>
          <a:bodyPr/>
          <a:lstStyle>
            <a:lvl1pPr algn="ctr">
              <a:defRPr sz="8500">
                <a:solidFill>
                  <a:schemeClr val="bg1"/>
                </a:solidFill>
                <a:latin typeface="Clattering" pitchFamily="2" charset="0"/>
              </a:defRPr>
            </a:lvl1pPr>
          </a:lstStyle>
          <a:p>
            <a:r>
              <a:rPr lang="en-GB" dirty="0" err="1"/>
              <a:t>Sisältö</a:t>
            </a:r>
            <a:endParaRPr lang="en-FI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A1F004C-804C-1149-B4B9-EFF10150BBB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2603103"/>
            <a:ext cx="996950" cy="596503"/>
          </a:xfrm>
        </p:spPr>
        <p:txBody>
          <a:bodyPr/>
          <a:lstStyle>
            <a:lvl1pPr marL="0" indent="0">
              <a:buNone/>
              <a:defRPr sz="4000">
                <a:solidFill>
                  <a:schemeClr val="bg1"/>
                </a:solidFill>
                <a:latin typeface="Canela Medium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01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229B38F8-395F-DC43-9EEA-948E5A663C2C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31850" y="3385543"/>
            <a:ext cx="996950" cy="596503"/>
          </a:xfrm>
        </p:spPr>
        <p:txBody>
          <a:bodyPr/>
          <a:lstStyle>
            <a:lvl1pPr marL="0" indent="0">
              <a:buNone/>
              <a:defRPr sz="4000">
                <a:solidFill>
                  <a:schemeClr val="bg1"/>
                </a:solidFill>
                <a:latin typeface="Canela Medium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02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B8243C13-36F3-554B-B39E-5B18DAA5684A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831850" y="4152803"/>
            <a:ext cx="996950" cy="596503"/>
          </a:xfrm>
        </p:spPr>
        <p:txBody>
          <a:bodyPr/>
          <a:lstStyle>
            <a:lvl1pPr marL="0" indent="0">
              <a:buNone/>
              <a:defRPr sz="4000">
                <a:solidFill>
                  <a:schemeClr val="bg1"/>
                </a:solidFill>
                <a:latin typeface="Canela Medium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03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5C5BC51B-1ECA-5E44-BCAA-88BEFC96EDCA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831850" y="4929733"/>
            <a:ext cx="996950" cy="596503"/>
          </a:xfrm>
        </p:spPr>
        <p:txBody>
          <a:bodyPr/>
          <a:lstStyle>
            <a:lvl1pPr marL="0" indent="0">
              <a:buNone/>
              <a:defRPr sz="4000">
                <a:solidFill>
                  <a:schemeClr val="bg1"/>
                </a:solidFill>
                <a:latin typeface="Canela Medium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04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119E771-A6DD-F245-A557-A5F963888D08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2089150" y="2689771"/>
            <a:ext cx="3460750" cy="536030"/>
          </a:xfrm>
        </p:spPr>
        <p:txBody>
          <a:bodyPr/>
          <a:lstStyle>
            <a:lvl1pPr marL="0" indent="0"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 err="1"/>
              <a:t>Ensimmäinen</a:t>
            </a:r>
            <a:endParaRPr lang="en-GB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1D3CD72D-80AF-1245-9965-4E40DEDCD20D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2089150" y="3491606"/>
            <a:ext cx="3460750" cy="424457"/>
          </a:xfrm>
        </p:spPr>
        <p:txBody>
          <a:bodyPr/>
          <a:lstStyle>
            <a:lvl1pPr marL="0" indent="0"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 err="1"/>
              <a:t>Toinen</a:t>
            </a:r>
            <a:endParaRPr lang="en-GB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CE227821-A9A2-F144-9C0A-25E20AEC0FDF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2089150" y="4238328"/>
            <a:ext cx="3460750" cy="424458"/>
          </a:xfrm>
        </p:spPr>
        <p:txBody>
          <a:bodyPr/>
          <a:lstStyle>
            <a:lvl1pPr marL="0" indent="0"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 err="1"/>
              <a:t>Kolmas</a:t>
            </a:r>
            <a:endParaRPr lang="en-GB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A9ACDB04-5B3C-EB47-836C-C3EA4AB145E7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2089150" y="5015405"/>
            <a:ext cx="3460750" cy="497135"/>
          </a:xfrm>
        </p:spPr>
        <p:txBody>
          <a:bodyPr/>
          <a:lstStyle>
            <a:lvl1pPr marL="0" indent="0"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 err="1"/>
              <a:t>Neljäs</a:t>
            </a:r>
            <a:endParaRPr lang="en-GB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269E9D1-F6E6-0549-AAE5-FB75F727DB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7405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+ taulukk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0C94C-A49F-5948-89AC-7EBDD1E88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9931"/>
            <a:ext cx="10515600" cy="976514"/>
          </a:xfrm>
        </p:spPr>
        <p:txBody>
          <a:bodyPr/>
          <a:lstStyle>
            <a:lvl1pPr algn="ctr">
              <a:defRPr sz="4000">
                <a:solidFill>
                  <a:schemeClr val="tx2"/>
                </a:solidFill>
                <a:latin typeface="Canela Medium" pitchFamily="2" charset="77"/>
              </a:defRPr>
            </a:lvl1pPr>
          </a:lstStyle>
          <a:p>
            <a:endParaRPr lang="en-FI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F126362-C5A2-764A-B413-41408644FDDF}"/>
              </a:ext>
            </a:extLst>
          </p:cNvPr>
          <p:cNvCxnSpPr/>
          <p:nvPr/>
        </p:nvCxnSpPr>
        <p:spPr>
          <a:xfrm>
            <a:off x="1169071" y="1366807"/>
            <a:ext cx="9941169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F3AA168A-67B8-4940-97AA-9A3F07F3457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-90918" b="-2"/>
          <a:stretch>
            <a:fillRect/>
          </a:stretch>
        </p:blipFill>
        <p:spPr>
          <a:xfrm>
            <a:off x="10064074" y="6262742"/>
            <a:ext cx="1845645" cy="265484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5FA5E9-7226-A446-9E4B-8B10788C8AD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790698" y="1514670"/>
            <a:ext cx="8610601" cy="4654846"/>
          </a:xfrm>
        </p:spPr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3D41599-4BDE-B044-BE71-783A0AE401E8}"/>
              </a:ext>
            </a:extLst>
          </p:cNvPr>
          <p:cNvCxnSpPr>
            <a:cxnSpLocks/>
          </p:cNvCxnSpPr>
          <p:nvPr userDrawn="1"/>
        </p:nvCxnSpPr>
        <p:spPr>
          <a:xfrm>
            <a:off x="832648" y="1366807"/>
            <a:ext cx="10526704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kstiruutu 9">
            <a:extLst>
              <a:ext uri="{FF2B5EF4-FFF2-40B4-BE49-F238E27FC236}">
                <a16:creationId xmlns:a16="http://schemas.microsoft.com/office/drawing/2014/main" id="{6E97DFE3-4149-71A6-1D8B-6E210D81F0A7}"/>
              </a:ext>
            </a:extLst>
          </p:cNvPr>
          <p:cNvSpPr txBox="1"/>
          <p:nvPr userDrawn="1"/>
        </p:nvSpPr>
        <p:spPr>
          <a:xfrm>
            <a:off x="2573163" y="6389170"/>
            <a:ext cx="609771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i-FI" sz="1000" dirty="0">
                <a:solidFill>
                  <a:schemeClr val="tx2"/>
                </a:solidFill>
                <a:latin typeface="Neue Haas Unica W1G" panose="020B0504030206020203" pitchFamily="34" charset="0"/>
              </a:rPr>
              <a:t>Lähde: KMT 2026  |  Koko väestö N: 46 720, naiset N: 23 498, miehet N: 23 222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43E01ABB-1F84-486E-E6AF-0BD7D6F0126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02916" y="6311608"/>
            <a:ext cx="659464" cy="265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99767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+ taulu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AA06007-980B-2142-9A76-6C10782CC692}"/>
              </a:ext>
            </a:extLst>
          </p:cNvPr>
          <p:cNvSpPr/>
          <p:nvPr/>
        </p:nvSpPr>
        <p:spPr>
          <a:xfrm>
            <a:off x="7599405" y="0"/>
            <a:ext cx="4592594" cy="6857982"/>
          </a:xfrm>
          <a:prstGeom prst="rect">
            <a:avLst/>
          </a:prstGeom>
          <a:solidFill>
            <a:srgbClr val="FF64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b="0" i="0" dirty="0">
              <a:latin typeface="Neue Haas Unica W1G" panose="020B0504030206020203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40C94C-A49F-5948-89AC-7EBDD1E88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9200"/>
            <a:ext cx="7599405" cy="1325563"/>
          </a:xfrm>
        </p:spPr>
        <p:txBody>
          <a:bodyPr/>
          <a:lstStyle>
            <a:lvl1pPr algn="ctr">
              <a:defRPr sz="3500">
                <a:solidFill>
                  <a:schemeClr val="tx2"/>
                </a:solidFill>
                <a:latin typeface="Canela Medium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FI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F126362-C5A2-764A-B413-41408644FDDF}"/>
              </a:ext>
            </a:extLst>
          </p:cNvPr>
          <p:cNvCxnSpPr>
            <a:cxnSpLocks/>
          </p:cNvCxnSpPr>
          <p:nvPr/>
        </p:nvCxnSpPr>
        <p:spPr>
          <a:xfrm>
            <a:off x="602312" y="1366807"/>
            <a:ext cx="6342186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C987A81C-4E41-D445-9482-92D9AE4BA8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D82E640B-127A-8143-BC78-FEA7DC0E1F4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89623" y="2146246"/>
            <a:ext cx="6020160" cy="3344947"/>
          </a:xfrm>
        </p:spPr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52BCB598-89A0-8944-BE77-244DF996CE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065850" y="1912925"/>
            <a:ext cx="3659703" cy="3811588"/>
          </a:xfrm>
        </p:spPr>
        <p:txBody>
          <a:bodyPr/>
          <a:lstStyle>
            <a:lvl1pPr marL="0" indent="0">
              <a:lnSpc>
                <a:spcPct val="120000"/>
              </a:lnSpc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B43CB9C3-EE59-6F4E-B1F0-0847009238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93392" y="629086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chemeClr val="tx2"/>
                </a:solidFill>
                <a:latin typeface="Neue Haas Unica W1G" panose="020B0504030206020203" pitchFamily="34" charset="0"/>
              </a:defRPr>
            </a:lvl1pPr>
          </a:lstStyle>
          <a:p>
            <a:fld id="{16F31AEF-3251-B74E-A892-35C10D351C84}" type="datetime1">
              <a:rPr lang="fi-FI" smtClean="0"/>
              <a:pPr/>
              <a:t>12.10.2026</a:t>
            </a:fld>
            <a:endParaRPr lang="en-FI" dirty="0">
              <a:solidFill>
                <a:schemeClr val="tx2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03E22C7-5B92-8F4E-BF31-28ED7B4FFEF2}"/>
              </a:ext>
            </a:extLst>
          </p:cNvPr>
          <p:cNvSpPr/>
          <p:nvPr userDrawn="1"/>
        </p:nvSpPr>
        <p:spPr>
          <a:xfrm>
            <a:off x="7599405" y="0"/>
            <a:ext cx="4592594" cy="6857982"/>
          </a:xfrm>
          <a:prstGeom prst="rect">
            <a:avLst/>
          </a:prstGeom>
          <a:solidFill>
            <a:srgbClr val="FF64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b="0" i="0" dirty="0">
              <a:latin typeface="Neue Haas Unica W1G" panose="020B0504030206020203" pitchFamily="34" charset="0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E82C676-D6CA-374F-A1FB-8C9E8E107FBC}"/>
              </a:ext>
            </a:extLst>
          </p:cNvPr>
          <p:cNvCxnSpPr>
            <a:cxnSpLocks/>
          </p:cNvCxnSpPr>
          <p:nvPr userDrawn="1"/>
        </p:nvCxnSpPr>
        <p:spPr>
          <a:xfrm>
            <a:off x="602312" y="1366807"/>
            <a:ext cx="634218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4EFB9265-C684-6B42-B48E-FB706D49DB0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94691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+ taulukk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AA06007-980B-2142-9A76-6C10782CC692}"/>
              </a:ext>
            </a:extLst>
          </p:cNvPr>
          <p:cNvSpPr/>
          <p:nvPr/>
        </p:nvSpPr>
        <p:spPr>
          <a:xfrm>
            <a:off x="7599405" y="0"/>
            <a:ext cx="4592594" cy="6857982"/>
          </a:xfrm>
          <a:prstGeom prst="rect">
            <a:avLst/>
          </a:prstGeom>
          <a:solidFill>
            <a:srgbClr val="9CFF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b="0" i="0" dirty="0">
              <a:latin typeface="Neue Haas Unica W1G" panose="020B0504030206020203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40C94C-A49F-5948-89AC-7EBDD1E88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9200"/>
            <a:ext cx="7599405" cy="1325563"/>
          </a:xfrm>
        </p:spPr>
        <p:txBody>
          <a:bodyPr/>
          <a:lstStyle>
            <a:lvl1pPr algn="ctr">
              <a:defRPr sz="3500">
                <a:solidFill>
                  <a:schemeClr val="tx2"/>
                </a:solidFill>
                <a:latin typeface="Canela Medium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FI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F126362-C5A2-764A-B413-41408644FDDF}"/>
              </a:ext>
            </a:extLst>
          </p:cNvPr>
          <p:cNvCxnSpPr>
            <a:cxnSpLocks/>
          </p:cNvCxnSpPr>
          <p:nvPr/>
        </p:nvCxnSpPr>
        <p:spPr>
          <a:xfrm>
            <a:off x="602312" y="1366807"/>
            <a:ext cx="6342186" cy="0"/>
          </a:xfrm>
          <a:prstGeom prst="line">
            <a:avLst/>
          </a:prstGeom>
          <a:ln w="127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D82E640B-127A-8143-BC78-FEA7DC0E1F4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89623" y="2146246"/>
            <a:ext cx="6020160" cy="3344947"/>
          </a:xfrm>
        </p:spPr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4FB3F6A1-9752-F848-A102-0EAD89C36F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065850" y="1912925"/>
            <a:ext cx="3659703" cy="3811588"/>
          </a:xfrm>
        </p:spPr>
        <p:txBody>
          <a:bodyPr/>
          <a:lstStyle>
            <a:lvl1pPr marL="0" indent="0">
              <a:lnSpc>
                <a:spcPct val="120000"/>
              </a:lnSpc>
              <a:buNone/>
              <a:defRPr sz="1600">
                <a:solidFill>
                  <a:schemeClr val="tx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45193F66-C683-C840-B339-86ADCB9C15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93392" y="629086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chemeClr val="tx2"/>
                </a:solidFill>
                <a:latin typeface="Neue Haas Unica W1G" panose="020B0504030206020203" pitchFamily="34" charset="0"/>
              </a:defRPr>
            </a:lvl1pPr>
          </a:lstStyle>
          <a:p>
            <a:fld id="{16F31AEF-3251-B74E-A892-35C10D351C84}" type="datetime1">
              <a:rPr lang="fi-FI" smtClean="0"/>
              <a:pPr/>
              <a:t>12.10.2026</a:t>
            </a:fld>
            <a:endParaRPr lang="en-FI" dirty="0">
              <a:solidFill>
                <a:schemeClr val="tx2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18DF08B-3530-C541-8E8B-47BED9E4E1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36B6DE27-FF44-2A48-B515-3FC0FC7EE81D}"/>
              </a:ext>
            </a:extLst>
          </p:cNvPr>
          <p:cNvSpPr/>
          <p:nvPr userDrawn="1"/>
        </p:nvSpPr>
        <p:spPr>
          <a:xfrm>
            <a:off x="7599405" y="0"/>
            <a:ext cx="4592594" cy="6857982"/>
          </a:xfrm>
          <a:prstGeom prst="rect">
            <a:avLst/>
          </a:prstGeom>
          <a:solidFill>
            <a:srgbClr val="9CFF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b="0" i="0" dirty="0">
              <a:latin typeface="Neue Haas Unica W1G" panose="020B0504030206020203" pitchFamily="34" charset="0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E6D2D55-1242-2D45-A11E-7BF5063322A8}"/>
              </a:ext>
            </a:extLst>
          </p:cNvPr>
          <p:cNvCxnSpPr>
            <a:cxnSpLocks/>
          </p:cNvCxnSpPr>
          <p:nvPr userDrawn="1"/>
        </p:nvCxnSpPr>
        <p:spPr>
          <a:xfrm>
            <a:off x="602312" y="1366807"/>
            <a:ext cx="634218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5462B768-8286-D447-B4F5-40480A83079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1397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lkkä teksti 1">
    <p:bg>
      <p:bgPr>
        <a:solidFill>
          <a:srgbClr val="0026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4064BFC-CF3F-C74E-8F1F-09A14FDA4069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683600" y="729000"/>
            <a:ext cx="8824801" cy="5400000"/>
          </a:xfrm>
        </p:spPr>
        <p:txBody>
          <a:bodyPr anchor="ctr"/>
          <a:lstStyle>
            <a:lvl1pPr algn="ctr">
              <a:lnSpc>
                <a:spcPct val="120000"/>
              </a:lnSpc>
              <a:buFontTx/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1pPr>
            <a:lvl2pPr algn="ctr">
              <a:lnSpc>
                <a:spcPct val="120000"/>
              </a:lnSpc>
              <a:buFontTx/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2pPr>
            <a:lvl3pPr algn="ctr">
              <a:lnSpc>
                <a:spcPct val="120000"/>
              </a:lnSpc>
              <a:buFontTx/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B36D8F9-B370-1A4C-BDFF-A2B6637354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9031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lkkä teksti 2">
    <p:bg>
      <p:bgPr>
        <a:solidFill>
          <a:srgbClr val="F4CF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9837841-3BE3-2244-94B9-11F5CE756426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683600" y="729000"/>
            <a:ext cx="8824801" cy="5400000"/>
          </a:xfrm>
        </p:spPr>
        <p:txBody>
          <a:bodyPr anchor="ctr"/>
          <a:lstStyle>
            <a:lvl1pPr algn="ctr">
              <a:lnSpc>
                <a:spcPct val="120000"/>
              </a:lnSpc>
              <a:buFontTx/>
              <a:buNone/>
              <a:defRPr sz="3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 algn="ctr">
              <a:lnSpc>
                <a:spcPct val="120000"/>
              </a:lnSpc>
              <a:buFontTx/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2pPr>
            <a:lvl3pPr algn="ctr">
              <a:lnSpc>
                <a:spcPct val="120000"/>
              </a:lnSpc>
              <a:buFontTx/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8B19DD2-B99B-4E4F-9C1F-20F528AEAD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  <p:pic>
        <p:nvPicPr>
          <p:cNvPr id="4" name="Kuva 3">
            <a:extLst>
              <a:ext uri="{FF2B5EF4-FFF2-40B4-BE49-F238E27FC236}">
                <a16:creationId xmlns:a16="http://schemas.microsoft.com/office/drawing/2014/main" id="{28442742-31E2-72A1-E84B-977C6F12277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04958" y="6389170"/>
            <a:ext cx="730743" cy="294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4116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lkkä teksti 3">
    <p:bg>
      <p:bgPr>
        <a:solidFill>
          <a:srgbClr val="FF64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9837841-3BE3-2244-94B9-11F5CE756426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683600" y="729000"/>
            <a:ext cx="8824801" cy="5400000"/>
          </a:xfrm>
        </p:spPr>
        <p:txBody>
          <a:bodyPr anchor="ctr"/>
          <a:lstStyle>
            <a:lvl1pPr algn="ctr">
              <a:lnSpc>
                <a:spcPct val="120000"/>
              </a:lnSpc>
              <a:buFontTx/>
              <a:buNone/>
              <a:defRPr sz="3000" b="0" i="0">
                <a:solidFill>
                  <a:srgbClr val="F5F4F7"/>
                </a:solidFill>
                <a:latin typeface="Neue Haas Unica W1G Light" panose="020B0404030206020203" pitchFamily="34" charset="0"/>
              </a:defRPr>
            </a:lvl1pPr>
            <a:lvl2pPr algn="ctr">
              <a:lnSpc>
                <a:spcPct val="120000"/>
              </a:lnSpc>
              <a:buFontTx/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2pPr>
            <a:lvl3pPr algn="ctr">
              <a:lnSpc>
                <a:spcPct val="120000"/>
              </a:lnSpc>
              <a:buFontTx/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4B2280F-ED4C-5840-AA11-78443EF128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1480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äliotsikko 1">
    <p:bg>
      <p:bgPr>
        <a:solidFill>
          <a:srgbClr val="FF64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048A087-0E54-5548-BBE0-62F93A1378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40609" y="-7820500"/>
            <a:ext cx="14545053" cy="155267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F6F28AA3-49D3-B841-9A4C-2BA029B0C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15678"/>
            <a:ext cx="10515600" cy="3626644"/>
          </a:xfrm>
        </p:spPr>
        <p:txBody>
          <a:bodyPr/>
          <a:lstStyle>
            <a:lvl1pPr algn="ctr">
              <a:defRPr sz="8500">
                <a:solidFill>
                  <a:schemeClr val="bg1"/>
                </a:solidFill>
                <a:latin typeface="Clattering" pitchFamily="2" charset="0"/>
              </a:defRPr>
            </a:lvl1pPr>
          </a:lstStyle>
          <a:p>
            <a:r>
              <a:rPr lang="en-GB"/>
              <a:t>Click to edit Master title style</a:t>
            </a:r>
            <a:endParaRPr lang="en-FI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4D82487-CC65-DF4E-B7FB-142940BCCA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C2875D82-5948-B840-B018-39245CCC7C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93392" y="629086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chemeClr val="bg1"/>
                </a:solidFill>
                <a:latin typeface="Neue Haas Unica W1G" panose="020B0504030206020203" pitchFamily="34" charset="0"/>
              </a:defRPr>
            </a:lvl1pPr>
          </a:lstStyle>
          <a:p>
            <a:fld id="{16F31AEF-3251-B74E-A892-35C10D351C84}" type="datetime1">
              <a:rPr lang="fi-FI" smtClean="0"/>
              <a:pPr/>
              <a:t>12.10.2026</a:t>
            </a:fld>
            <a:endParaRPr lang="en-FI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9F67D57-1D40-5742-BF3B-9371FA12C5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840609" y="-7820500"/>
            <a:ext cx="14545053" cy="155267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91DF033-2C27-434E-8D2D-4C13C394B8A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732CD9C6-601E-2530-9DFF-CFD26A0FCDA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10766" y="6389170"/>
            <a:ext cx="730743" cy="294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4448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äliotsikko 2">
    <p:bg>
      <p:bgPr>
        <a:solidFill>
          <a:srgbClr val="9CFF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18B19DD2-B99B-4E4F-9C1F-20F528AEAD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3612270C-14A7-8A46-B036-90247A4D9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15678"/>
            <a:ext cx="10515600" cy="3626644"/>
          </a:xfrm>
        </p:spPr>
        <p:txBody>
          <a:bodyPr/>
          <a:lstStyle>
            <a:lvl1pPr algn="ctr">
              <a:defRPr sz="8500">
                <a:solidFill>
                  <a:schemeClr val="tx2"/>
                </a:solidFill>
                <a:latin typeface="Clattering" pitchFamily="2" charset="0"/>
              </a:defRPr>
            </a:lvl1pPr>
          </a:lstStyle>
          <a:p>
            <a:r>
              <a:rPr lang="en-GB"/>
              <a:t>Click to edit Master title style</a:t>
            </a:r>
            <a:endParaRPr lang="en-FI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3B00ED94-3586-9A21-CEBB-CF4F9A6569D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6485" y="6389170"/>
            <a:ext cx="730743" cy="294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925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äliotsikko 3">
    <p:bg>
      <p:bgPr>
        <a:solidFill>
          <a:srgbClr val="F4CF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18B19DD2-B99B-4E4F-9C1F-20F528AEAD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3612270C-14A7-8A46-B036-90247A4D9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15678"/>
            <a:ext cx="10515600" cy="3626644"/>
          </a:xfrm>
        </p:spPr>
        <p:txBody>
          <a:bodyPr/>
          <a:lstStyle>
            <a:lvl1pPr algn="ctr">
              <a:defRPr sz="8500">
                <a:solidFill>
                  <a:schemeClr val="tx2"/>
                </a:solidFill>
                <a:latin typeface="Clattering" pitchFamily="2" charset="0"/>
              </a:defRPr>
            </a:lvl1pPr>
          </a:lstStyle>
          <a:p>
            <a:r>
              <a:rPr lang="en-GB"/>
              <a:t>Click to edit Master title style</a:t>
            </a:r>
            <a:endParaRPr lang="en-FI" dirty="0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48CF68B6-EB23-2D4E-8356-BA08AD91C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93392" y="629086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chemeClr val="accent1"/>
                </a:solidFill>
                <a:latin typeface="Neue Haas Unica W1G" panose="020B0504030206020203" pitchFamily="34" charset="0"/>
              </a:defRPr>
            </a:lvl1pPr>
          </a:lstStyle>
          <a:p>
            <a:fld id="{16F31AEF-3251-B74E-A892-35C10D351C84}" type="datetime1">
              <a:rPr lang="fi-FI" smtClean="0"/>
              <a:pPr/>
              <a:t>12.10.2026</a:t>
            </a:fld>
            <a:endParaRPr lang="en-FI" dirty="0">
              <a:solidFill>
                <a:schemeClr val="accent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DEC2417-A897-634C-9475-C2694F874E6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3767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erustyyli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0C94C-A49F-5948-89AC-7EBDD1E88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8812"/>
            <a:ext cx="10515600" cy="1325563"/>
          </a:xfrm>
        </p:spPr>
        <p:txBody>
          <a:bodyPr/>
          <a:lstStyle>
            <a:lvl1pPr algn="l">
              <a:defRPr>
                <a:solidFill>
                  <a:srgbClr val="002649"/>
                </a:solidFill>
                <a:latin typeface="Canela Medium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FI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7057707-49E9-B54D-925F-EC5501F7E1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84375"/>
            <a:ext cx="10515600" cy="40354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8866407-1BFA-8440-B74D-9BE0E51DB2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6618" r="14046"/>
          <a:stretch/>
        </p:blipFill>
        <p:spPr>
          <a:xfrm>
            <a:off x="10188143" y="0"/>
            <a:ext cx="2003858" cy="13332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A2510D3-A6F3-1B4D-AB47-636E1C2319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158F8733-EB61-6547-BD3F-8B0A5C19D18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93392" y="629086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rgbClr val="002649"/>
                </a:solidFill>
                <a:latin typeface="Neue Haas Unica W1G" panose="020B0504030206020203" pitchFamily="34" charset="0"/>
              </a:defRPr>
            </a:lvl1pPr>
          </a:lstStyle>
          <a:p>
            <a:fld id="{16F31AEF-3251-B74E-A892-35C10D351C84}" type="datetime1">
              <a:rPr lang="fi-FI" smtClean="0"/>
              <a:pPr/>
              <a:t>12.10.2026</a:t>
            </a:fld>
            <a:endParaRPr lang="en-FI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B5623AE-0293-984D-916C-9BEA648B74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26618" r="14046"/>
          <a:stretch/>
        </p:blipFill>
        <p:spPr>
          <a:xfrm>
            <a:off x="10188143" y="0"/>
            <a:ext cx="2003858" cy="133326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51B0216-9980-2747-A102-53662C751DA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7711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palsta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4AFCA-D63F-F44A-93EC-B862C59A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25500"/>
            <a:ext cx="10602912" cy="647700"/>
          </a:xfrm>
        </p:spPr>
        <p:txBody>
          <a:bodyPr anchor="b"/>
          <a:lstStyle>
            <a:lvl1pPr algn="ctr">
              <a:defRPr sz="4400">
                <a:solidFill>
                  <a:srgbClr val="002649"/>
                </a:solidFill>
                <a:latin typeface="Canela Medium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FI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2B315A2-FFA6-D948-84EC-A290CC1C18B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200" y="2023585"/>
            <a:ext cx="4953001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1425E5C-7BEA-364B-9017-B65429A54C26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6400800" y="2023585"/>
            <a:ext cx="5041900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36248A-D07A-A94C-B343-5A80BE9C4B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832F4FF-B802-0E4B-AF28-35AEA1D7BCA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6618" r="14046"/>
          <a:stretch/>
        </p:blipFill>
        <p:spPr>
          <a:xfrm>
            <a:off x="10188143" y="0"/>
            <a:ext cx="2003858" cy="1333262"/>
          </a:xfrm>
          <a:prstGeom prst="rect">
            <a:avLst/>
          </a:prstGeom>
        </p:spPr>
      </p:pic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37C78DE1-6D6D-6C48-A90D-055ECCB3DDC8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293392" y="629086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rgbClr val="002649"/>
                </a:solidFill>
                <a:latin typeface="Neue Haas Unica W1G" panose="020B0504030206020203" pitchFamily="34" charset="0"/>
              </a:defRPr>
            </a:lvl1pPr>
          </a:lstStyle>
          <a:p>
            <a:fld id="{16F31AEF-3251-B74E-A892-35C10D351C84}" type="datetime1">
              <a:rPr lang="fi-FI" smtClean="0"/>
              <a:pPr/>
              <a:t>12.10.2026</a:t>
            </a:fld>
            <a:endParaRPr lang="en-FI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AE829704-8DA1-AF40-8623-8A623BC7EB2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AFDE9FC-16A7-F247-98B4-8AB6527785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26618" r="14046"/>
          <a:stretch/>
        </p:blipFill>
        <p:spPr>
          <a:xfrm>
            <a:off x="10188143" y="0"/>
            <a:ext cx="2003858" cy="1333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3084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erustyyli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0C94C-A49F-5948-89AC-7EBDD1E88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8812"/>
            <a:ext cx="10515600" cy="1325563"/>
          </a:xfrm>
        </p:spPr>
        <p:txBody>
          <a:bodyPr/>
          <a:lstStyle>
            <a:lvl1pPr algn="l">
              <a:defRPr>
                <a:solidFill>
                  <a:srgbClr val="FF6464"/>
                </a:solidFill>
                <a:latin typeface="Canela Medium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FI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7057707-49E9-B54D-925F-EC5501F7E1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84375"/>
            <a:ext cx="10515600" cy="40354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32B6D43-EAE1-2C47-9566-14FA2501905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7103" r="13753"/>
          <a:stretch/>
        </p:blipFill>
        <p:spPr>
          <a:xfrm>
            <a:off x="10200843" y="0"/>
            <a:ext cx="1991157" cy="13586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1C4E808-C354-BD46-A11A-BB2ED2856B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17D19C15-488D-594D-A39E-F1ADC9C4A149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293392" y="629086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rgbClr val="002649"/>
                </a:solidFill>
                <a:latin typeface="Neue Haas Unica W1G" panose="020B0504030206020203" pitchFamily="34" charset="0"/>
              </a:defRPr>
            </a:lvl1pPr>
          </a:lstStyle>
          <a:p>
            <a:fld id="{16F31AEF-3251-B74E-A892-35C10D351C84}" type="datetime1">
              <a:rPr lang="fi-FI" smtClean="0"/>
              <a:pPr/>
              <a:t>12.10.2026</a:t>
            </a:fld>
            <a:endParaRPr lang="en-FI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01C5A0E-ACD5-6F48-AC18-D31D253548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27103" r="13753"/>
          <a:stretch/>
        </p:blipFill>
        <p:spPr>
          <a:xfrm>
            <a:off x="10200843" y="0"/>
            <a:ext cx="1991157" cy="135866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3D56BAF-85C4-3346-9788-9891FA0816A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5503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ksi palsta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4AFCA-D63F-F44A-93EC-B862C59A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25500"/>
            <a:ext cx="10602912" cy="647700"/>
          </a:xfrm>
        </p:spPr>
        <p:txBody>
          <a:bodyPr anchor="b"/>
          <a:lstStyle>
            <a:lvl1pPr algn="ctr">
              <a:defRPr sz="4400">
                <a:solidFill>
                  <a:srgbClr val="FF6464"/>
                </a:solidFill>
                <a:latin typeface="Canela Medium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FI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2B315A2-FFA6-D948-84EC-A290CC1C18B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200" y="2023585"/>
            <a:ext cx="4953001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1425E5C-7BEA-364B-9017-B65429A54C26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6400800" y="2023585"/>
            <a:ext cx="5041900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36248A-D07A-A94C-B343-5A80BE9C4B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2BD7305-CCC3-5341-84F6-412B2D26010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27103" r="13753"/>
          <a:stretch/>
        </p:blipFill>
        <p:spPr>
          <a:xfrm>
            <a:off x="10200843" y="0"/>
            <a:ext cx="1991157" cy="1358662"/>
          </a:xfrm>
          <a:prstGeom prst="rect">
            <a:avLst/>
          </a:prstGeom>
        </p:spPr>
      </p:pic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DCA34AE2-6D8E-1E42-B7B7-3ED600E83EB9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293392" y="629086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rgbClr val="002649"/>
                </a:solidFill>
                <a:latin typeface="Neue Haas Unica W1G" panose="020B0504030206020203" pitchFamily="34" charset="0"/>
              </a:defRPr>
            </a:lvl1pPr>
          </a:lstStyle>
          <a:p>
            <a:fld id="{16F31AEF-3251-B74E-A892-35C10D351C84}" type="datetime1">
              <a:rPr lang="fi-FI" smtClean="0"/>
              <a:pPr/>
              <a:t>12.10.2026</a:t>
            </a:fld>
            <a:endParaRPr lang="en-FI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FB5645D-A15D-3E4E-BCA9-9A65B41545B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6C9E169-CE84-364E-AF1A-431A3C505BD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27103" r="13753"/>
          <a:stretch/>
        </p:blipFill>
        <p:spPr>
          <a:xfrm>
            <a:off x="10200843" y="0"/>
            <a:ext cx="1991157" cy="1358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7793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 + kuv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4AFCA-D63F-F44A-93EC-B862C59A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25500"/>
            <a:ext cx="4799012" cy="1231900"/>
          </a:xfrm>
        </p:spPr>
        <p:txBody>
          <a:bodyPr anchor="b"/>
          <a:lstStyle>
            <a:lvl1pPr>
              <a:defRPr sz="4000">
                <a:solidFill>
                  <a:srgbClr val="002649"/>
                </a:solidFill>
                <a:latin typeface="Canela Medium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FI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09B815-D875-F147-9E50-1B58609FA4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553202" y="0"/>
            <a:ext cx="5638798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FI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2B315A2-FFA6-D948-84EC-A290CC1C18B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200" y="2352675"/>
            <a:ext cx="4799012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DBAD956-82E6-9345-BF9F-781389E6F2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8189" y="6389170"/>
            <a:ext cx="1845645" cy="13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0751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 + kuv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09B815-D875-F147-9E50-1B58609FA4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0"/>
            <a:ext cx="5638798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64AFCA-D63F-F44A-93EC-B862C59A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204" y="825500"/>
            <a:ext cx="4799012" cy="1231900"/>
          </a:xfrm>
        </p:spPr>
        <p:txBody>
          <a:bodyPr anchor="b"/>
          <a:lstStyle>
            <a:lvl1pPr>
              <a:defRPr sz="4000">
                <a:solidFill>
                  <a:srgbClr val="002649"/>
                </a:solidFill>
                <a:latin typeface="Canela Medium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FI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2B315A2-FFA6-D948-84EC-A290CC1C18B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551616" y="2352675"/>
            <a:ext cx="4799012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7357D93-882A-7348-B149-EEDC6EB250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E1D72B2-0E38-4441-ACDA-CA2FF42A71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53590DE-F83C-F748-B3B6-4B1B9FEC371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0688642-0C61-F247-A15B-7F92AD4BD58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5538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 + kuv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4AFCA-D63F-F44A-93EC-B862C59A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25500"/>
            <a:ext cx="4799012" cy="1231900"/>
          </a:xfrm>
        </p:spPr>
        <p:txBody>
          <a:bodyPr anchor="b"/>
          <a:lstStyle>
            <a:lvl1pPr>
              <a:defRPr sz="4000">
                <a:solidFill>
                  <a:srgbClr val="FF6464"/>
                </a:solidFill>
                <a:latin typeface="Canela Medium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FI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09B815-D875-F147-9E50-1B58609FA4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553202" y="0"/>
            <a:ext cx="5638798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FI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2B315A2-FFA6-D948-84EC-A290CC1C18B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200" y="2352675"/>
            <a:ext cx="4799012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96FB5C0-793C-3C4B-85D6-BF6EC2E25C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5D178A84-A00F-9F4E-8B25-1DC2E55FF15F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293392" y="629086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rgbClr val="002649"/>
                </a:solidFill>
                <a:latin typeface="Neue Haas Unica W1G" panose="020B0504030206020203" pitchFamily="34" charset="0"/>
              </a:defRPr>
            </a:lvl1pPr>
          </a:lstStyle>
          <a:p>
            <a:fld id="{16F31AEF-3251-B74E-A892-35C10D351C84}" type="datetime1">
              <a:rPr lang="fi-FI" smtClean="0"/>
              <a:pPr/>
              <a:t>12.10.2026</a:t>
            </a:fld>
            <a:endParaRPr lang="en-FI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DE244FF-4257-7E4C-8ABE-C636BF9F479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089160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 + kuv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09B815-D875-F147-9E50-1B58609FA4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-1586" y="0"/>
            <a:ext cx="5638798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64AFCA-D63F-F44A-93EC-B862C59A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6378" y="825500"/>
            <a:ext cx="4799012" cy="1231900"/>
          </a:xfrm>
        </p:spPr>
        <p:txBody>
          <a:bodyPr anchor="b"/>
          <a:lstStyle>
            <a:lvl1pPr>
              <a:defRPr sz="4000">
                <a:solidFill>
                  <a:srgbClr val="FF6464"/>
                </a:solidFill>
                <a:latin typeface="Canela Medium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FI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2B315A2-FFA6-D948-84EC-A290CC1C18B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554790" y="2352675"/>
            <a:ext cx="4799012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96FB5C0-793C-3C4B-85D6-BF6EC2E25C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12E0052-7C18-2143-BE6B-041E63E5A0E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0397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CC9265-C3CD-FDDD-AF02-972209323ED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AD07328-92F1-AE44-84A6-753113B2E4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7B95C89-311C-774B-9D64-C85090C431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7D848E9-B770-064C-B974-636D46ECB73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1ED5593-2D98-3F45-99EE-46D29BA4310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4021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 + väri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06B5B71-A40D-5549-A13A-7CB75BB93BDA}"/>
              </a:ext>
            </a:extLst>
          </p:cNvPr>
          <p:cNvSpPr/>
          <p:nvPr/>
        </p:nvSpPr>
        <p:spPr>
          <a:xfrm>
            <a:off x="1" y="0"/>
            <a:ext cx="5637210" cy="6858000"/>
          </a:xfrm>
          <a:prstGeom prst="rect">
            <a:avLst/>
          </a:prstGeom>
          <a:solidFill>
            <a:srgbClr val="FF64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b="0" i="0" dirty="0">
              <a:latin typeface="Neue Haas Unica W1G" panose="020B0504030206020203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64AFCA-D63F-F44A-93EC-B862C59A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4790" y="825500"/>
            <a:ext cx="4799012" cy="1231900"/>
          </a:xfrm>
        </p:spPr>
        <p:txBody>
          <a:bodyPr anchor="b"/>
          <a:lstStyle>
            <a:lvl1pPr>
              <a:defRPr sz="4000">
                <a:solidFill>
                  <a:srgbClr val="FF6464"/>
                </a:solidFill>
                <a:latin typeface="Canela Medium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FI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2B315A2-FFA6-D948-84EC-A290CC1C18B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553202" y="2352675"/>
            <a:ext cx="4799012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B220E73-8C75-5048-98BF-260DE1F5A7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CAF1FA73-5CBC-1D47-B97D-22FE5A31D81A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293392" y="629086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chemeClr val="bg1"/>
                </a:solidFill>
                <a:latin typeface="Neue Haas Unica W1G" panose="020B0504030206020203" pitchFamily="34" charset="0"/>
              </a:defRPr>
            </a:lvl1pPr>
          </a:lstStyle>
          <a:p>
            <a:fld id="{16F31AEF-3251-B74E-A892-35C10D351C84}" type="datetime1">
              <a:rPr lang="fi-FI" smtClean="0"/>
              <a:pPr/>
              <a:t>12.10.2026</a:t>
            </a:fld>
            <a:endParaRPr lang="en-FI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0A55120-D5DA-2447-9D24-342FC9EA1F88}"/>
              </a:ext>
            </a:extLst>
          </p:cNvPr>
          <p:cNvSpPr/>
          <p:nvPr userDrawn="1"/>
        </p:nvSpPr>
        <p:spPr>
          <a:xfrm>
            <a:off x="1" y="0"/>
            <a:ext cx="5637210" cy="6858000"/>
          </a:xfrm>
          <a:prstGeom prst="rect">
            <a:avLst/>
          </a:prstGeom>
          <a:solidFill>
            <a:srgbClr val="FF64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b="0" i="0" dirty="0">
              <a:latin typeface="Neue Haas Unica W1G" panose="020B0504030206020203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13559E2-D529-ED4B-B781-276E243911B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2789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 + väri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06B5B71-A40D-5549-A13A-7CB75BB93BDA}"/>
              </a:ext>
            </a:extLst>
          </p:cNvPr>
          <p:cNvSpPr/>
          <p:nvPr/>
        </p:nvSpPr>
        <p:spPr>
          <a:xfrm>
            <a:off x="6553202" y="0"/>
            <a:ext cx="5637210" cy="6858000"/>
          </a:xfrm>
          <a:prstGeom prst="rect">
            <a:avLst/>
          </a:prstGeom>
          <a:solidFill>
            <a:srgbClr val="0026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b="0" i="0" dirty="0">
              <a:latin typeface="Neue Haas Unica W1G" panose="020B0504030206020203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64AFCA-D63F-F44A-93EC-B862C59A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825500"/>
            <a:ext cx="4799012" cy="1231900"/>
          </a:xfrm>
        </p:spPr>
        <p:txBody>
          <a:bodyPr anchor="b"/>
          <a:lstStyle>
            <a:lvl1pPr>
              <a:defRPr sz="4000">
                <a:solidFill>
                  <a:srgbClr val="002649"/>
                </a:solidFill>
                <a:latin typeface="Canela Medium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FI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2B315A2-FFA6-D948-84EC-A290CC1C18B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199" y="2352675"/>
            <a:ext cx="4799012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30CA20D-D198-8249-B898-259BBC114C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A221624A-1624-9743-BBA1-8699AF8AE6D0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293392" y="629086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rgbClr val="002649"/>
                </a:solidFill>
                <a:latin typeface="Neue Haas Unica W1G" panose="020B0504030206020203" pitchFamily="34" charset="0"/>
              </a:defRPr>
            </a:lvl1pPr>
          </a:lstStyle>
          <a:p>
            <a:fld id="{16F31AEF-3251-B74E-A892-35C10D351C84}" type="datetime1">
              <a:rPr lang="fi-FI" smtClean="0"/>
              <a:pPr/>
              <a:t>12.10.2026</a:t>
            </a:fld>
            <a:endParaRPr lang="en-FI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2BA0F28-2A18-824A-AB25-D19E6D891B4F}"/>
              </a:ext>
            </a:extLst>
          </p:cNvPr>
          <p:cNvSpPr/>
          <p:nvPr userDrawn="1"/>
        </p:nvSpPr>
        <p:spPr>
          <a:xfrm>
            <a:off x="6553202" y="0"/>
            <a:ext cx="5637210" cy="6858000"/>
          </a:xfrm>
          <a:prstGeom prst="rect">
            <a:avLst/>
          </a:prstGeom>
          <a:solidFill>
            <a:srgbClr val="0026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b="0" i="0" dirty="0">
              <a:latin typeface="Neue Haas Unica W1G" panose="020B0504030206020203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7BE004A-37D4-C546-99D3-0F0C3DD70B4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063640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 + kuvi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E7F2DD6-10C4-034F-AA82-6EEC56B5A1A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248" t="47124" r="30113" b="2933"/>
          <a:stretch/>
        </p:blipFill>
        <p:spPr>
          <a:xfrm>
            <a:off x="-533400" y="-1"/>
            <a:ext cx="6170611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664AFCA-D63F-F44A-93EC-B862C59A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4790" y="825500"/>
            <a:ext cx="4799012" cy="1231900"/>
          </a:xfrm>
        </p:spPr>
        <p:txBody>
          <a:bodyPr anchor="b"/>
          <a:lstStyle>
            <a:lvl1pPr>
              <a:defRPr sz="4000">
                <a:solidFill>
                  <a:srgbClr val="FF6464"/>
                </a:solidFill>
                <a:latin typeface="Canela Medium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FI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2B315A2-FFA6-D948-84EC-A290CC1C18B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553202" y="2352675"/>
            <a:ext cx="4799012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B220E73-8C75-5048-98BF-260DE1F5A7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1EB0750C-D2E6-C44C-B12D-E0D7D8BDFF3A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293392" y="629086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chemeClr val="bg1"/>
                </a:solidFill>
                <a:latin typeface="Neue Haas Unica W1G" panose="020B0504030206020203" pitchFamily="34" charset="0"/>
              </a:defRPr>
            </a:lvl1pPr>
          </a:lstStyle>
          <a:p>
            <a:fld id="{16F31AEF-3251-B74E-A892-35C10D351C84}" type="datetime1">
              <a:rPr lang="fi-FI" smtClean="0"/>
              <a:pPr/>
              <a:t>12.10.2026</a:t>
            </a:fld>
            <a:endParaRPr lang="en-FI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4292499-6E74-B84A-A62D-D470FB1AA83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2248" t="47124" r="30113" b="2933"/>
          <a:stretch/>
        </p:blipFill>
        <p:spPr>
          <a:xfrm>
            <a:off x="-533400" y="-1"/>
            <a:ext cx="6170611" cy="685800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5BC52E1-21C6-404D-B45A-86C274DFBD5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8686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ksti + kuvi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DFAACA4-7C56-F040-B12A-A84B400211E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642" t="29308" r="33165" b="36845"/>
          <a:stretch/>
        </p:blipFill>
        <p:spPr>
          <a:xfrm>
            <a:off x="6551614" y="0"/>
            <a:ext cx="563721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664AFCA-D63F-F44A-93EC-B862C59A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825500"/>
            <a:ext cx="4799012" cy="1231900"/>
          </a:xfrm>
        </p:spPr>
        <p:txBody>
          <a:bodyPr anchor="b"/>
          <a:lstStyle>
            <a:lvl1pPr>
              <a:defRPr sz="4000">
                <a:solidFill>
                  <a:srgbClr val="002649"/>
                </a:solidFill>
                <a:latin typeface="Canela Medium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FI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2B315A2-FFA6-D948-84EC-A290CC1C18B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199" y="2352675"/>
            <a:ext cx="4799012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30CA20D-D198-8249-B898-259BBC114C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14E28508-236D-414B-9135-B2FBB5A4EC0A}"/>
              </a:ext>
            </a:extLst>
          </p:cNvPr>
          <p:cNvSpPr>
            <a:spLocks noGrp="1"/>
          </p:cNvSpPr>
          <p:nvPr>
            <p:ph type="dt" sz="half" idx="12"/>
          </p:nvPr>
        </p:nvSpPr>
        <p:spPr>
          <a:xfrm>
            <a:off x="293392" y="629086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600" b="0" i="0">
                <a:solidFill>
                  <a:srgbClr val="002649"/>
                </a:solidFill>
                <a:latin typeface="Neue Haas Unica W1G" panose="020B0504030206020203" pitchFamily="34" charset="0"/>
              </a:defRPr>
            </a:lvl1pPr>
          </a:lstStyle>
          <a:p>
            <a:fld id="{16F31AEF-3251-B74E-A892-35C10D351C84}" type="datetime1">
              <a:rPr lang="fi-FI" smtClean="0"/>
              <a:pPr/>
              <a:t>12.10.2026</a:t>
            </a:fld>
            <a:endParaRPr lang="en-FI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E1AC2EC-EC00-2A4A-9094-F79A29F5EF5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3642" t="29308" r="33165" b="36845"/>
          <a:stretch/>
        </p:blipFill>
        <p:spPr>
          <a:xfrm>
            <a:off x="6551614" y="0"/>
            <a:ext cx="5637210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A12A427-83F8-5F4C-8AD1-E8B3F3E45EB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0619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va + nosto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EF58508-655F-4D48-B6E9-C52726C9004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FI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B777BDE-513D-9D45-865F-385EFC00C1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0209" y="6361182"/>
            <a:ext cx="2217130" cy="167044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22CD0953-7CA8-4F47-8139-D5CAF8F8C6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</p:spPr>
        <p:txBody>
          <a:bodyPr anchor="b"/>
          <a:lstStyle>
            <a:lvl1pPr algn="ctr">
              <a:defRPr sz="8500">
                <a:solidFill>
                  <a:schemeClr val="bg1"/>
                </a:solidFill>
                <a:latin typeface="Clattering" pitchFamily="2" charset="0"/>
              </a:defRPr>
            </a:lvl1pPr>
          </a:lstStyle>
          <a:p>
            <a:r>
              <a:rPr lang="en-GB"/>
              <a:t>Click to edit Master title style</a:t>
            </a:r>
            <a:endParaRPr lang="en-FI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F2419D-25FE-9B4B-AF45-C15B96A824B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70209" y="6361182"/>
            <a:ext cx="2217130" cy="167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8176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oppu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C4707AA-FEB5-B543-868E-5C071A4BB75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883" t="58907" r="40621" b="4554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B9E11F6-8AE3-2141-95F1-45E4ECCC352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8624"/>
          <a:stretch/>
        </p:blipFill>
        <p:spPr>
          <a:xfrm>
            <a:off x="3632200" y="-3255264"/>
            <a:ext cx="2463800" cy="122865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6AD04DD-053B-EF42-951B-A77D7F276F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9508" y="3063993"/>
            <a:ext cx="5592983" cy="42138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769008E-7E94-884C-9CD1-46E94B5FFC1B}"/>
              </a:ext>
            </a:extLst>
          </p:cNvPr>
          <p:cNvSpPr txBox="1"/>
          <p:nvPr/>
        </p:nvSpPr>
        <p:spPr>
          <a:xfrm>
            <a:off x="3839978" y="3696739"/>
            <a:ext cx="45120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0" i="0" dirty="0">
                <a:solidFill>
                  <a:schemeClr val="bg1"/>
                </a:solidFill>
                <a:latin typeface="Neue Haas Unica W1G" panose="020B0504030206020203" pitchFamily="34" charset="0"/>
              </a:rPr>
              <a:t>A</a:t>
            </a:r>
            <a:r>
              <a:rPr lang="en-FI" b="0" i="0" dirty="0">
                <a:solidFill>
                  <a:schemeClr val="bg1"/>
                </a:solidFill>
                <a:latin typeface="Neue Haas Unica W1G" panose="020B0504030206020203" pitchFamily="34" charset="0"/>
              </a:rPr>
              <a:t>ikakausmedia.fi  │  Mediakortit.fi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A96CF79-66B7-7F4E-AD65-FF1DAA40E9B3}"/>
              </a:ext>
            </a:extLst>
          </p:cNvPr>
          <p:cNvGrpSpPr/>
          <p:nvPr/>
        </p:nvGrpSpPr>
        <p:grpSpPr>
          <a:xfrm>
            <a:off x="5061577" y="4706264"/>
            <a:ext cx="2068842" cy="236236"/>
            <a:chOff x="4864100" y="4828992"/>
            <a:chExt cx="2068842" cy="236236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FCA2D01A-48EC-8544-9EA9-F53CBB0235D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5651548" y="4837288"/>
              <a:ext cx="264087" cy="219643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83180180-65CA-C447-8C72-468BD897547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5281981" y="4828992"/>
              <a:ext cx="236236" cy="236236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E32B75A8-6F21-094A-8E16-782F041E0D8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6048966" y="4846320"/>
              <a:ext cx="218908" cy="218908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AACF252A-53B3-4E41-ADE1-608604DED92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/>
            <a:stretch>
              <a:fillRect/>
            </a:stretch>
          </p:blipFill>
          <p:spPr>
            <a:xfrm>
              <a:off x="6401205" y="4859893"/>
              <a:ext cx="205335" cy="205335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94B2E6FB-847A-C846-A69F-4C41DF40A21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/>
            <a:stretch>
              <a:fillRect/>
            </a:stretch>
          </p:blipFill>
          <p:spPr>
            <a:xfrm>
              <a:off x="4864100" y="4855247"/>
              <a:ext cx="296937" cy="209981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182C750E-8E6B-7E44-9F33-2740B3FE5F6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/>
            <a:stretch>
              <a:fillRect/>
            </a:stretch>
          </p:blipFill>
          <p:spPr>
            <a:xfrm>
              <a:off x="6739871" y="4859238"/>
              <a:ext cx="193071" cy="193071"/>
            </a:xfrm>
            <a:prstGeom prst="rect">
              <a:avLst/>
            </a:prstGeom>
          </p:spPr>
        </p:pic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2179479C-0F44-7A45-AA75-6A858C230627}"/>
              </a:ext>
            </a:extLst>
          </p:cNvPr>
          <p:cNvSpPr txBox="1"/>
          <p:nvPr/>
        </p:nvSpPr>
        <p:spPr>
          <a:xfrm>
            <a:off x="3839977" y="5124716"/>
            <a:ext cx="451203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1300" b="0" i="0" dirty="0">
                <a:solidFill>
                  <a:schemeClr val="bg1"/>
                </a:solidFill>
                <a:latin typeface="Neue Haas Unica W1G" panose="020B0504030206020203" pitchFamily="34" charset="0"/>
              </a:rPr>
              <a:t>@</a:t>
            </a:r>
            <a:r>
              <a:rPr lang="fi-FI" sz="1300" b="0" i="0" dirty="0" err="1">
                <a:solidFill>
                  <a:schemeClr val="bg1"/>
                </a:solidFill>
                <a:latin typeface="Neue Haas Unica W1G" panose="020B0504030206020203" pitchFamily="34" charset="0"/>
              </a:rPr>
              <a:t>aikakausmedia</a:t>
            </a:r>
            <a:endParaRPr lang="en-FI" sz="1300" b="0" i="0" dirty="0">
              <a:solidFill>
                <a:schemeClr val="bg1"/>
              </a:solidFill>
              <a:latin typeface="Neue Haas Unica W1G" panose="020B0504030206020203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B72BD61-6FA9-8743-A666-40EF36CBB6C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1883" t="58907" r="40621" b="4554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8332689-B495-B647-835B-2CFC4A45AC1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38624"/>
          <a:stretch/>
        </p:blipFill>
        <p:spPr>
          <a:xfrm>
            <a:off x="3632200" y="-3255264"/>
            <a:ext cx="2463800" cy="122865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E5BB652-68EA-2D4E-92E8-71606DDF7AD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299508" y="3063993"/>
            <a:ext cx="5592983" cy="421389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E725686E-E108-2E42-96A5-352D04B2C237}"/>
              </a:ext>
            </a:extLst>
          </p:cNvPr>
          <p:cNvSpPr txBox="1"/>
          <p:nvPr userDrawn="1"/>
        </p:nvSpPr>
        <p:spPr>
          <a:xfrm>
            <a:off x="3839978" y="3696739"/>
            <a:ext cx="45120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0" i="0" dirty="0">
                <a:solidFill>
                  <a:schemeClr val="bg1"/>
                </a:solidFill>
                <a:latin typeface="Neue Haas Unica W1G" panose="020B0504030206020203" pitchFamily="34" charset="0"/>
              </a:rPr>
              <a:t>A</a:t>
            </a:r>
            <a:r>
              <a:rPr lang="en-FI" b="0" i="0" dirty="0">
                <a:solidFill>
                  <a:schemeClr val="bg1"/>
                </a:solidFill>
                <a:latin typeface="Neue Haas Unica W1G" panose="020B0504030206020203" pitchFamily="34" charset="0"/>
              </a:rPr>
              <a:t>ikakausmedia.fi  │  Mediakortit.fi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9B8A10FE-373D-E241-95E2-FEA2821CFEDF}"/>
              </a:ext>
            </a:extLst>
          </p:cNvPr>
          <p:cNvGrpSpPr/>
          <p:nvPr userDrawn="1"/>
        </p:nvGrpSpPr>
        <p:grpSpPr>
          <a:xfrm>
            <a:off x="5061577" y="4706264"/>
            <a:ext cx="2068842" cy="236236"/>
            <a:chOff x="4864100" y="4828992"/>
            <a:chExt cx="2068842" cy="236236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59A9A7C6-98DB-AE49-B7E3-593AB37024A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5651548" y="4837288"/>
              <a:ext cx="264087" cy="219643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8DBB09E5-BE53-6648-8273-1AEEA1686CA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tretch>
              <a:fillRect/>
            </a:stretch>
          </p:blipFill>
          <p:spPr>
            <a:xfrm>
              <a:off x="5281981" y="4828992"/>
              <a:ext cx="236236" cy="236236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D7F898CD-4116-FF45-9A64-22F61C30810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/>
            <a:stretch>
              <a:fillRect/>
            </a:stretch>
          </p:blipFill>
          <p:spPr>
            <a:xfrm>
              <a:off x="6048966" y="4846320"/>
              <a:ext cx="218908" cy="218908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82BE87ED-18E0-1C45-BE78-EDE91A239BA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/>
            <a:stretch>
              <a:fillRect/>
            </a:stretch>
          </p:blipFill>
          <p:spPr>
            <a:xfrm>
              <a:off x="6401205" y="4859893"/>
              <a:ext cx="205335" cy="205335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88ABDEC7-E59D-714E-96CF-A327FD771A3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/>
            <a:stretch>
              <a:fillRect/>
            </a:stretch>
          </p:blipFill>
          <p:spPr>
            <a:xfrm>
              <a:off x="4864100" y="4855247"/>
              <a:ext cx="296937" cy="209981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00717D3E-23C0-044C-924A-D0516609D91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0"/>
            <a:stretch>
              <a:fillRect/>
            </a:stretch>
          </p:blipFill>
          <p:spPr>
            <a:xfrm>
              <a:off x="6739871" y="4859238"/>
              <a:ext cx="193071" cy="193071"/>
            </a:xfrm>
            <a:prstGeom prst="rect">
              <a:avLst/>
            </a:prstGeom>
          </p:spPr>
        </p:pic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56E24ABC-29A6-6B46-9453-79FEBF75C414}"/>
              </a:ext>
            </a:extLst>
          </p:cNvPr>
          <p:cNvSpPr txBox="1"/>
          <p:nvPr userDrawn="1"/>
        </p:nvSpPr>
        <p:spPr>
          <a:xfrm>
            <a:off x="3839977" y="5124716"/>
            <a:ext cx="451203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1300" b="0" i="0" dirty="0">
                <a:solidFill>
                  <a:schemeClr val="bg1"/>
                </a:solidFill>
                <a:latin typeface="Neue Haas Unica W1G" panose="020B0504030206020203" pitchFamily="34" charset="0"/>
              </a:rPr>
              <a:t>@</a:t>
            </a:r>
            <a:r>
              <a:rPr lang="fi-FI" sz="1300" b="0" i="0" dirty="0" err="1">
                <a:solidFill>
                  <a:schemeClr val="bg1"/>
                </a:solidFill>
                <a:latin typeface="Neue Haas Unica W1G" panose="020B0504030206020203" pitchFamily="34" charset="0"/>
              </a:rPr>
              <a:t>aikakausmedia</a:t>
            </a:r>
            <a:endParaRPr lang="en-FI" sz="1300" b="0" i="0" dirty="0">
              <a:solidFill>
                <a:schemeClr val="bg1"/>
              </a:solidFill>
              <a:latin typeface="Neue Haas Unica W1G" panose="020B0504030206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7718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Kan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C8F95F4-81E9-EF49-A226-BCE101457B9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809750" y="-7822685"/>
            <a:ext cx="14535150" cy="1551612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B9E11F6-8AE3-2141-95F1-45E4ECCC352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38624"/>
          <a:stretch/>
        </p:blipFill>
        <p:spPr>
          <a:xfrm>
            <a:off x="3632200" y="-3255264"/>
            <a:ext cx="2463800" cy="122865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9889790-F15E-1B44-B63B-B457C40FEF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85982"/>
            <a:ext cx="9144000" cy="2387600"/>
          </a:xfrm>
        </p:spPr>
        <p:txBody>
          <a:bodyPr anchor="b"/>
          <a:lstStyle>
            <a:lvl1pPr algn="ctr">
              <a:defRPr sz="8500">
                <a:solidFill>
                  <a:schemeClr val="bg1"/>
                </a:solidFill>
                <a:latin typeface="Clattering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568D8E-AFC5-9E4A-A6FF-D33AA04BCD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73582"/>
            <a:ext cx="9144000" cy="1655762"/>
          </a:xfrm>
        </p:spPr>
        <p:txBody>
          <a:bodyPr/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FI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B6E811F-B1B3-2C47-99A0-362276A9928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8341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isältö">
    <p:bg>
      <p:bgPr>
        <a:solidFill>
          <a:srgbClr val="FF64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6187C4-888C-D443-97ED-678CA01987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983456"/>
            <a:ext cx="10515600" cy="1325563"/>
          </a:xfrm>
        </p:spPr>
        <p:txBody>
          <a:bodyPr/>
          <a:lstStyle>
            <a:lvl1pPr algn="ctr">
              <a:defRPr sz="8500">
                <a:solidFill>
                  <a:schemeClr val="bg1"/>
                </a:solidFill>
                <a:latin typeface="Clattering" pitchFamily="2" charset="0"/>
              </a:defRPr>
            </a:lvl1pPr>
          </a:lstStyle>
          <a:p>
            <a:r>
              <a:rPr lang="en-GB" dirty="0" err="1"/>
              <a:t>Sisältö</a:t>
            </a:r>
            <a:endParaRPr lang="en-FI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A1F004C-804C-1149-B4B9-EFF10150BBB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2603103"/>
            <a:ext cx="996950" cy="596503"/>
          </a:xfrm>
        </p:spPr>
        <p:txBody>
          <a:bodyPr/>
          <a:lstStyle>
            <a:lvl1pPr marL="0" indent="0">
              <a:buNone/>
              <a:defRPr sz="4000">
                <a:solidFill>
                  <a:schemeClr val="bg1"/>
                </a:solidFill>
                <a:latin typeface="Canela Medium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01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229B38F8-395F-DC43-9EEA-948E5A663C2C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831850" y="3385543"/>
            <a:ext cx="996950" cy="596503"/>
          </a:xfrm>
        </p:spPr>
        <p:txBody>
          <a:bodyPr/>
          <a:lstStyle>
            <a:lvl1pPr marL="0" indent="0">
              <a:buNone/>
              <a:defRPr sz="4000">
                <a:solidFill>
                  <a:schemeClr val="bg1"/>
                </a:solidFill>
                <a:latin typeface="Canela Medium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02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B8243C13-36F3-554B-B39E-5B18DAA5684A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831850" y="4152803"/>
            <a:ext cx="996950" cy="596503"/>
          </a:xfrm>
        </p:spPr>
        <p:txBody>
          <a:bodyPr/>
          <a:lstStyle>
            <a:lvl1pPr marL="0" indent="0">
              <a:buNone/>
              <a:defRPr sz="4000">
                <a:solidFill>
                  <a:schemeClr val="bg1"/>
                </a:solidFill>
                <a:latin typeface="Canela Medium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03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5C5BC51B-1ECA-5E44-BCAA-88BEFC96EDCA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831850" y="4929733"/>
            <a:ext cx="996950" cy="596503"/>
          </a:xfrm>
        </p:spPr>
        <p:txBody>
          <a:bodyPr/>
          <a:lstStyle>
            <a:lvl1pPr marL="0" indent="0">
              <a:buNone/>
              <a:defRPr sz="4000">
                <a:solidFill>
                  <a:schemeClr val="bg1"/>
                </a:solidFill>
                <a:latin typeface="Canela Medium" pitchFamily="2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04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119E771-A6DD-F245-A557-A5F963888D08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2089150" y="2689771"/>
            <a:ext cx="3460750" cy="536030"/>
          </a:xfrm>
        </p:spPr>
        <p:txBody>
          <a:bodyPr/>
          <a:lstStyle>
            <a:lvl1pPr marL="0" indent="0"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 err="1"/>
              <a:t>Ensimmäinen</a:t>
            </a:r>
            <a:endParaRPr lang="en-GB" dirty="0"/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1D3CD72D-80AF-1245-9965-4E40DEDCD20D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2089150" y="3491606"/>
            <a:ext cx="3460750" cy="424457"/>
          </a:xfrm>
        </p:spPr>
        <p:txBody>
          <a:bodyPr/>
          <a:lstStyle>
            <a:lvl1pPr marL="0" indent="0"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 err="1"/>
              <a:t>Toinen</a:t>
            </a:r>
            <a:endParaRPr lang="en-GB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CE227821-A9A2-F144-9C0A-25E20AEC0FDF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2089150" y="4238328"/>
            <a:ext cx="3460750" cy="424458"/>
          </a:xfrm>
        </p:spPr>
        <p:txBody>
          <a:bodyPr/>
          <a:lstStyle>
            <a:lvl1pPr marL="0" indent="0"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 err="1"/>
              <a:t>Kolmas</a:t>
            </a:r>
            <a:endParaRPr lang="en-GB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A9ACDB04-5B3C-EB47-836C-C3EA4AB145E7}"/>
              </a:ext>
            </a:extLst>
          </p:cNvPr>
          <p:cNvSpPr>
            <a:spLocks noGrp="1"/>
          </p:cNvSpPr>
          <p:nvPr>
            <p:ph type="body" idx="19" hasCustomPrompt="1"/>
          </p:nvPr>
        </p:nvSpPr>
        <p:spPr>
          <a:xfrm>
            <a:off x="2089150" y="5015405"/>
            <a:ext cx="3460750" cy="497135"/>
          </a:xfrm>
        </p:spPr>
        <p:txBody>
          <a:bodyPr/>
          <a:lstStyle>
            <a:lvl1pPr marL="0" indent="0"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 err="1"/>
              <a:t>Neljäs</a:t>
            </a:r>
            <a:endParaRPr lang="en-GB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269E9D1-F6E6-0549-AAE5-FB75F727DB8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0743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tsikko + taulukk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0C94C-A49F-5948-89AC-7EBDD1E88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29200"/>
            <a:ext cx="10515600" cy="1325563"/>
          </a:xfrm>
        </p:spPr>
        <p:txBody>
          <a:bodyPr/>
          <a:lstStyle>
            <a:lvl1pPr algn="ctr">
              <a:defRPr sz="4000">
                <a:latin typeface="Canela Medium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F126362-C5A2-764A-B413-41408644FDDF}"/>
              </a:ext>
            </a:extLst>
          </p:cNvPr>
          <p:cNvCxnSpPr/>
          <p:nvPr userDrawn="1"/>
        </p:nvCxnSpPr>
        <p:spPr>
          <a:xfrm>
            <a:off x="1169071" y="1366807"/>
            <a:ext cx="9941169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F3AA168A-67B8-4940-97AA-9A3F07F3457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65FA5E9-7226-A446-9E4B-8B10788C8AD3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2407442" y="2146246"/>
            <a:ext cx="7464425" cy="3344947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87494003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Otsikko + taulu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AA06007-980B-2142-9A76-6C10782CC692}"/>
              </a:ext>
            </a:extLst>
          </p:cNvPr>
          <p:cNvSpPr/>
          <p:nvPr userDrawn="1"/>
        </p:nvSpPr>
        <p:spPr>
          <a:xfrm>
            <a:off x="7599405" y="0"/>
            <a:ext cx="4592594" cy="6857982"/>
          </a:xfrm>
          <a:prstGeom prst="rect">
            <a:avLst/>
          </a:prstGeom>
          <a:solidFill>
            <a:srgbClr val="FF64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b="0" i="0" dirty="0">
              <a:latin typeface="Neue Haas Unica W1G" panose="020B0504030206020203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40C94C-A49F-5948-89AC-7EBDD1E88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9200"/>
            <a:ext cx="7599405" cy="1325563"/>
          </a:xfrm>
        </p:spPr>
        <p:txBody>
          <a:bodyPr/>
          <a:lstStyle>
            <a:lvl1pPr algn="ctr">
              <a:defRPr sz="3500">
                <a:latin typeface="Canela Medium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F126362-C5A2-764A-B413-41408644FDDF}"/>
              </a:ext>
            </a:extLst>
          </p:cNvPr>
          <p:cNvCxnSpPr>
            <a:cxnSpLocks/>
          </p:cNvCxnSpPr>
          <p:nvPr userDrawn="1"/>
        </p:nvCxnSpPr>
        <p:spPr>
          <a:xfrm>
            <a:off x="602312" y="1366807"/>
            <a:ext cx="634218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C987A81C-4E41-D445-9482-92D9AE4BA87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D82E640B-127A-8143-BC78-FEA7DC0E1F4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89623" y="2146246"/>
            <a:ext cx="6020160" cy="3344947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endParaRPr lang="en-FI" dirty="0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52BCB598-89A0-8944-BE77-244DF996CE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065850" y="1912925"/>
            <a:ext cx="3659703" cy="3811588"/>
          </a:xfrm>
        </p:spPr>
        <p:txBody>
          <a:bodyPr/>
          <a:lstStyle>
            <a:lvl1pPr marL="0" indent="0">
              <a:lnSpc>
                <a:spcPct val="120000"/>
              </a:lnSpc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235969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tsikko + taulukk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AA06007-980B-2142-9A76-6C10782CC692}"/>
              </a:ext>
            </a:extLst>
          </p:cNvPr>
          <p:cNvSpPr/>
          <p:nvPr userDrawn="1"/>
        </p:nvSpPr>
        <p:spPr>
          <a:xfrm>
            <a:off x="7599405" y="0"/>
            <a:ext cx="4592594" cy="6857982"/>
          </a:xfrm>
          <a:prstGeom prst="rect">
            <a:avLst/>
          </a:prstGeom>
          <a:solidFill>
            <a:srgbClr val="9CFF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b="0" i="0" dirty="0">
              <a:latin typeface="Neue Haas Unica W1G" panose="020B0504030206020203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B40C94C-A49F-5948-89AC-7EBDD1E88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29200"/>
            <a:ext cx="7599405" cy="1325563"/>
          </a:xfrm>
        </p:spPr>
        <p:txBody>
          <a:bodyPr/>
          <a:lstStyle>
            <a:lvl1pPr algn="ctr">
              <a:defRPr sz="3500">
                <a:latin typeface="Canela Medium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F126362-C5A2-764A-B413-41408644FDDF}"/>
              </a:ext>
            </a:extLst>
          </p:cNvPr>
          <p:cNvCxnSpPr>
            <a:cxnSpLocks/>
          </p:cNvCxnSpPr>
          <p:nvPr userDrawn="1"/>
        </p:nvCxnSpPr>
        <p:spPr>
          <a:xfrm>
            <a:off x="602312" y="1366807"/>
            <a:ext cx="634218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D82E640B-127A-8143-BC78-FEA7DC0E1F49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89623" y="2146246"/>
            <a:ext cx="6020160" cy="3344947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endParaRPr lang="en-FI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4FB3F6A1-9752-F848-A102-0EAD89C36F5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065850" y="1912925"/>
            <a:ext cx="3659703" cy="3811588"/>
          </a:xfrm>
        </p:spPr>
        <p:txBody>
          <a:bodyPr/>
          <a:lstStyle>
            <a:lvl1pPr marL="0" indent="0">
              <a:lnSpc>
                <a:spcPct val="120000"/>
              </a:lnSpc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818DF08B-3530-C541-8E8B-47BED9E4E10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30001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elkkä teksti 1">
    <p:bg>
      <p:bgPr>
        <a:solidFill>
          <a:srgbClr val="0026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F6F28AA3-49D3-B841-9A4C-2BA029B0C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42393"/>
            <a:ext cx="10515600" cy="1292086"/>
          </a:xfrm>
        </p:spPr>
        <p:txBody>
          <a:bodyPr/>
          <a:lstStyle>
            <a:lvl1pPr algn="ctr">
              <a:defRPr sz="6000">
                <a:solidFill>
                  <a:srgbClr val="9CFFF8"/>
                </a:solidFill>
                <a:latin typeface="Clattering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4064BFC-CF3F-C74E-8F1F-09A14FDA4069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689706" y="2483610"/>
            <a:ext cx="8824801" cy="3131997"/>
          </a:xfrm>
        </p:spPr>
        <p:txBody>
          <a:bodyPr/>
          <a:lstStyle>
            <a:lvl1pPr algn="ctr">
              <a:lnSpc>
                <a:spcPct val="120000"/>
              </a:lnSpc>
              <a:buFontTx/>
              <a:buNone/>
              <a:defRPr sz="22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1pPr>
            <a:lvl2pPr algn="ctr">
              <a:lnSpc>
                <a:spcPct val="120000"/>
              </a:lnSpc>
              <a:buFontTx/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2pPr>
            <a:lvl3pPr algn="ctr">
              <a:lnSpc>
                <a:spcPct val="120000"/>
              </a:lnSpc>
              <a:buFontTx/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B36D8F9-B370-1A4C-BDFF-A2B6637354E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218409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elkkä teksti 2">
    <p:bg>
      <p:bgPr>
        <a:solidFill>
          <a:srgbClr val="F4CF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F6F28AA3-49D3-B841-9A4C-2BA029B0C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42393"/>
            <a:ext cx="10515600" cy="1292086"/>
          </a:xfrm>
        </p:spPr>
        <p:txBody>
          <a:bodyPr/>
          <a:lstStyle>
            <a:lvl1pPr algn="ctr">
              <a:defRPr sz="6000">
                <a:solidFill>
                  <a:srgbClr val="002649"/>
                </a:solidFill>
                <a:latin typeface="Clattering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9837841-3BE3-2244-94B9-11F5CE756426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689706" y="2483610"/>
            <a:ext cx="8824801" cy="3131997"/>
          </a:xfrm>
        </p:spPr>
        <p:txBody>
          <a:bodyPr/>
          <a:lstStyle>
            <a:lvl1pPr algn="ctr">
              <a:lnSpc>
                <a:spcPct val="120000"/>
              </a:lnSpc>
              <a:buFontTx/>
              <a:buNone/>
              <a:defRPr sz="22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 algn="ctr">
              <a:lnSpc>
                <a:spcPct val="120000"/>
              </a:lnSpc>
              <a:buFontTx/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2pPr>
            <a:lvl3pPr algn="ctr">
              <a:lnSpc>
                <a:spcPct val="120000"/>
              </a:lnSpc>
              <a:buFontTx/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8B19DD2-B99B-4E4F-9C1F-20F528AEAD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820768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elkkä teksti 3">
    <p:bg>
      <p:bgPr>
        <a:solidFill>
          <a:srgbClr val="FF64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F6F28AA3-49D3-B841-9A4C-2BA029B0C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42393"/>
            <a:ext cx="10515600" cy="1292086"/>
          </a:xfrm>
        </p:spPr>
        <p:txBody>
          <a:bodyPr/>
          <a:lstStyle>
            <a:lvl1pPr algn="ctr">
              <a:defRPr sz="6000">
                <a:solidFill>
                  <a:srgbClr val="F5F4F7"/>
                </a:solidFill>
                <a:latin typeface="Clattering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D9837841-3BE3-2244-94B9-11F5CE756426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689706" y="2483610"/>
            <a:ext cx="8824801" cy="3131997"/>
          </a:xfrm>
        </p:spPr>
        <p:txBody>
          <a:bodyPr/>
          <a:lstStyle>
            <a:lvl1pPr algn="ctr">
              <a:lnSpc>
                <a:spcPct val="120000"/>
              </a:lnSpc>
              <a:buFontTx/>
              <a:buNone/>
              <a:defRPr sz="2200" b="0" i="0">
                <a:solidFill>
                  <a:srgbClr val="F5F4F7"/>
                </a:solidFill>
                <a:latin typeface="Neue Haas Unica W1G Light" panose="020B0404030206020203" pitchFamily="34" charset="0"/>
              </a:defRPr>
            </a:lvl1pPr>
            <a:lvl2pPr algn="ctr">
              <a:lnSpc>
                <a:spcPct val="120000"/>
              </a:lnSpc>
              <a:buFontTx/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2pPr>
            <a:lvl3pPr algn="ctr">
              <a:lnSpc>
                <a:spcPct val="120000"/>
              </a:lnSpc>
              <a:buFontTx/>
              <a:buNone/>
              <a:defRPr sz="3000" b="0" i="0">
                <a:solidFill>
                  <a:schemeClr val="bg1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E61091E-6CBC-F94E-82C1-D26EBC3D43DB}"/>
              </a:ext>
            </a:extLst>
          </p:cNvPr>
          <p:cNvSpPr/>
          <p:nvPr userDrawn="1"/>
        </p:nvSpPr>
        <p:spPr>
          <a:xfrm>
            <a:off x="9548949" y="6100354"/>
            <a:ext cx="2455817" cy="518567"/>
          </a:xfrm>
          <a:prstGeom prst="rect">
            <a:avLst/>
          </a:prstGeom>
          <a:solidFill>
            <a:srgbClr val="FF64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b="0" i="0" dirty="0">
              <a:latin typeface="Neue Haas Unica W1G" panose="020B0504030206020203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4B2280F-ED4C-5840-AA11-78443EF1285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51069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Väliotsikko 1">
    <p:bg>
      <p:bgPr>
        <a:solidFill>
          <a:srgbClr val="FF64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048A087-0E54-5548-BBE0-62F93A13785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840609" y="-7820500"/>
            <a:ext cx="14545053" cy="155267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F6F28AA3-49D3-B841-9A4C-2BA029B0C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15678"/>
            <a:ext cx="10515600" cy="3626644"/>
          </a:xfrm>
        </p:spPr>
        <p:txBody>
          <a:bodyPr/>
          <a:lstStyle>
            <a:lvl1pPr algn="ctr">
              <a:defRPr sz="8500">
                <a:solidFill>
                  <a:schemeClr val="bg1"/>
                </a:solidFill>
                <a:latin typeface="Clattering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4D82487-CC65-DF4E-B7FB-142940BCCA3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68281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Väliotsikko 2">
    <p:bg>
      <p:bgPr>
        <a:solidFill>
          <a:srgbClr val="9CFF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18B19DD2-B99B-4E4F-9C1F-20F528AEAD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3612270C-14A7-8A46-B036-90247A4D9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15678"/>
            <a:ext cx="10515600" cy="3626644"/>
          </a:xfrm>
        </p:spPr>
        <p:txBody>
          <a:bodyPr/>
          <a:lstStyle>
            <a:lvl1pPr algn="ctr">
              <a:defRPr sz="8500">
                <a:solidFill>
                  <a:schemeClr val="tx1"/>
                </a:solidFill>
                <a:latin typeface="Clattering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214026277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Väliotsikko 3">
    <p:bg>
      <p:bgPr>
        <a:solidFill>
          <a:srgbClr val="F4CF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18B19DD2-B99B-4E4F-9C1F-20F528AEAD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3612270C-14A7-8A46-B036-90247A4D9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15678"/>
            <a:ext cx="10515600" cy="3626644"/>
          </a:xfrm>
        </p:spPr>
        <p:txBody>
          <a:bodyPr/>
          <a:lstStyle>
            <a:lvl1pPr algn="ctr">
              <a:defRPr sz="8500">
                <a:solidFill>
                  <a:schemeClr val="tx1"/>
                </a:solidFill>
                <a:latin typeface="Clattering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305142160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erustyyli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0C94C-A49F-5948-89AC-7EBDD1E88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8812"/>
            <a:ext cx="10515600" cy="1325563"/>
          </a:xfrm>
        </p:spPr>
        <p:txBody>
          <a:bodyPr/>
          <a:lstStyle>
            <a:lvl1pPr algn="l">
              <a:defRPr>
                <a:solidFill>
                  <a:srgbClr val="002649"/>
                </a:solidFill>
                <a:latin typeface="Canela Medium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7057707-49E9-B54D-925F-EC5501F7E1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84375"/>
            <a:ext cx="10515600" cy="40354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8866407-1BFA-8440-B74D-9BE0E51DB20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26618" r="14046"/>
          <a:stretch/>
        </p:blipFill>
        <p:spPr>
          <a:xfrm>
            <a:off x="10188143" y="0"/>
            <a:ext cx="2003858" cy="13332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A2510D3-A6F3-1B4D-AB47-636E1C23196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38488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ksi palsta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4AFCA-D63F-F44A-93EC-B862C59A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25500"/>
            <a:ext cx="10602912" cy="647700"/>
          </a:xfrm>
        </p:spPr>
        <p:txBody>
          <a:bodyPr anchor="b"/>
          <a:lstStyle>
            <a:lvl1pPr algn="ctr">
              <a:defRPr sz="4400">
                <a:solidFill>
                  <a:srgbClr val="002649"/>
                </a:solidFill>
                <a:latin typeface="Canela Medium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2B315A2-FFA6-D948-84EC-A290CC1C18B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200" y="2023585"/>
            <a:ext cx="4953001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1425E5C-7BEA-364B-9017-B65429A54C26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6400800" y="2023585"/>
            <a:ext cx="5041900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36248A-D07A-A94C-B343-5A80BE9C4B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832F4FF-B802-0E4B-AF28-35AEA1D7BCA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26618" r="14046"/>
          <a:stretch/>
        </p:blipFill>
        <p:spPr>
          <a:xfrm>
            <a:off x="10188143" y="0"/>
            <a:ext cx="2003858" cy="1333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49568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erustyyli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0C94C-A49F-5948-89AC-7EBDD1E88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58812"/>
            <a:ext cx="10515600" cy="1325563"/>
          </a:xfrm>
        </p:spPr>
        <p:txBody>
          <a:bodyPr/>
          <a:lstStyle>
            <a:lvl1pPr algn="l">
              <a:defRPr>
                <a:solidFill>
                  <a:srgbClr val="FF6464"/>
                </a:solidFill>
                <a:latin typeface="Canela Medium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7057707-49E9-B54D-925F-EC5501F7E1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84375"/>
            <a:ext cx="10515600" cy="40354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32B6D43-EAE1-2C47-9566-14FA2501905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27103" r="13753"/>
          <a:stretch/>
        </p:blipFill>
        <p:spPr>
          <a:xfrm>
            <a:off x="10200843" y="0"/>
            <a:ext cx="1991157" cy="135866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1C4E808-C354-BD46-A11A-BB2ED2856B2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87145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ksi palsta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4AFCA-D63F-F44A-93EC-B862C59A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25500"/>
            <a:ext cx="10602912" cy="647700"/>
          </a:xfrm>
        </p:spPr>
        <p:txBody>
          <a:bodyPr anchor="b"/>
          <a:lstStyle>
            <a:lvl1pPr algn="ctr">
              <a:defRPr sz="4400">
                <a:solidFill>
                  <a:srgbClr val="FF6464"/>
                </a:solidFill>
                <a:latin typeface="Canela Medium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2B315A2-FFA6-D948-84EC-A290CC1C18B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200" y="2023585"/>
            <a:ext cx="4953001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1425E5C-7BEA-364B-9017-B65429A54C26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6400800" y="2023585"/>
            <a:ext cx="5041900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36248A-D07A-A94C-B343-5A80BE9C4B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2BD7305-CCC3-5341-84F6-412B2D2601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27103" r="13753"/>
          <a:stretch/>
        </p:blipFill>
        <p:spPr>
          <a:xfrm>
            <a:off x="10200843" y="0"/>
            <a:ext cx="1991157" cy="1358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10216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ksti + kuv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4AFCA-D63F-F44A-93EC-B862C59A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25500"/>
            <a:ext cx="4799012" cy="1231900"/>
          </a:xfrm>
        </p:spPr>
        <p:txBody>
          <a:bodyPr anchor="b"/>
          <a:lstStyle>
            <a:lvl1pPr>
              <a:defRPr sz="4000">
                <a:solidFill>
                  <a:srgbClr val="002649"/>
                </a:solidFill>
                <a:latin typeface="Canela Medium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09B815-D875-F147-9E50-1B58609FA4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553202" y="0"/>
            <a:ext cx="5638798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FI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2B315A2-FFA6-D948-84EC-A290CC1C18B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200" y="2352675"/>
            <a:ext cx="4799012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91462D-75B7-0D4C-B90E-9417838C647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38200" y="6389170"/>
            <a:ext cx="1845645" cy="13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41247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ksti + kuv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09B815-D875-F147-9E50-1B58609FA4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0"/>
            <a:ext cx="5638798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64AFCA-D63F-F44A-93EC-B862C59A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204" y="825500"/>
            <a:ext cx="4799012" cy="1231900"/>
          </a:xfrm>
        </p:spPr>
        <p:txBody>
          <a:bodyPr anchor="b"/>
          <a:lstStyle>
            <a:lvl1pPr>
              <a:defRPr sz="4000">
                <a:solidFill>
                  <a:srgbClr val="002649"/>
                </a:solidFill>
                <a:latin typeface="Canela Medium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2B315A2-FFA6-D948-84EC-A290CC1C18B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551616" y="2352675"/>
            <a:ext cx="4799012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7357D93-882A-7348-B149-EEDC6EB250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E1D72B2-0E38-4441-ACDA-CA2FF42A713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51667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ksti + kuv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4AFCA-D63F-F44A-93EC-B862C59A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825500"/>
            <a:ext cx="4799012" cy="1231900"/>
          </a:xfrm>
        </p:spPr>
        <p:txBody>
          <a:bodyPr anchor="b"/>
          <a:lstStyle>
            <a:lvl1pPr>
              <a:defRPr sz="4000">
                <a:solidFill>
                  <a:srgbClr val="FF6464"/>
                </a:solidFill>
                <a:latin typeface="Canela Medium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09B815-D875-F147-9E50-1B58609FA4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553202" y="0"/>
            <a:ext cx="5638798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FI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2B315A2-FFA6-D948-84EC-A290CC1C18B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200" y="2352675"/>
            <a:ext cx="4799012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96FB5C0-793C-3C4B-85D6-BF6EC2E25C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031861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ksti + kuv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09B815-D875-F147-9E50-1B58609FA4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-1586" y="0"/>
            <a:ext cx="5638798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FI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64AFCA-D63F-F44A-93EC-B862C59A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6378" y="825500"/>
            <a:ext cx="4799012" cy="1231900"/>
          </a:xfrm>
        </p:spPr>
        <p:txBody>
          <a:bodyPr anchor="b"/>
          <a:lstStyle>
            <a:lvl1pPr>
              <a:defRPr sz="4000">
                <a:solidFill>
                  <a:srgbClr val="FF6464"/>
                </a:solidFill>
                <a:latin typeface="Canela Medium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2B315A2-FFA6-D948-84EC-A290CC1C18B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554790" y="2352675"/>
            <a:ext cx="4799012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96FB5C0-793C-3C4B-85D6-BF6EC2E25C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80031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958CEF7-0887-7B42-B47B-250C6841DE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96914" y="656952"/>
            <a:ext cx="5199086" cy="535776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AD07328-92F1-AE44-84A6-753113B2E4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7B95C89-311C-774B-9D64-C85090C431D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34657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ksti + väri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06B5B71-A40D-5549-A13A-7CB75BB93BDA}"/>
              </a:ext>
            </a:extLst>
          </p:cNvPr>
          <p:cNvSpPr/>
          <p:nvPr userDrawn="1"/>
        </p:nvSpPr>
        <p:spPr>
          <a:xfrm>
            <a:off x="1" y="0"/>
            <a:ext cx="5637210" cy="6858000"/>
          </a:xfrm>
          <a:prstGeom prst="rect">
            <a:avLst/>
          </a:prstGeom>
          <a:solidFill>
            <a:srgbClr val="FF64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b="0" i="0" dirty="0">
              <a:latin typeface="Neue Haas Unica W1G" panose="020B0504030206020203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64AFCA-D63F-F44A-93EC-B862C59A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4790" y="825500"/>
            <a:ext cx="4799012" cy="1231900"/>
          </a:xfrm>
        </p:spPr>
        <p:txBody>
          <a:bodyPr anchor="b"/>
          <a:lstStyle>
            <a:lvl1pPr>
              <a:defRPr sz="4000">
                <a:solidFill>
                  <a:srgbClr val="FF6464"/>
                </a:solidFill>
                <a:latin typeface="Canela Medium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2B315A2-FFA6-D948-84EC-A290CC1C18B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553202" y="2352675"/>
            <a:ext cx="4799012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B220E73-8C75-5048-98BF-260DE1F5A70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06521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eksti + väri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06B5B71-A40D-5549-A13A-7CB75BB93BDA}"/>
              </a:ext>
            </a:extLst>
          </p:cNvPr>
          <p:cNvSpPr/>
          <p:nvPr userDrawn="1"/>
        </p:nvSpPr>
        <p:spPr>
          <a:xfrm>
            <a:off x="6553202" y="0"/>
            <a:ext cx="5637210" cy="6858000"/>
          </a:xfrm>
          <a:prstGeom prst="rect">
            <a:avLst/>
          </a:prstGeom>
          <a:solidFill>
            <a:srgbClr val="0026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FI" b="0" i="0" dirty="0">
              <a:latin typeface="Neue Haas Unica W1G" panose="020B0504030206020203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64AFCA-D63F-F44A-93EC-B862C59A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825500"/>
            <a:ext cx="4799012" cy="1231900"/>
          </a:xfrm>
        </p:spPr>
        <p:txBody>
          <a:bodyPr anchor="b"/>
          <a:lstStyle>
            <a:lvl1pPr>
              <a:defRPr sz="4000">
                <a:solidFill>
                  <a:srgbClr val="002649"/>
                </a:solidFill>
                <a:latin typeface="Canela Medium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2B315A2-FFA6-D948-84EC-A290CC1C18B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199" y="2352675"/>
            <a:ext cx="4799012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30CA20D-D198-8249-B898-259BBC114C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92682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ksti + kuvi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E7F2DD6-10C4-034F-AA82-6EEC56B5A1A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2248" t="47124" r="30113" b="2933"/>
          <a:stretch/>
        </p:blipFill>
        <p:spPr>
          <a:xfrm>
            <a:off x="-533400" y="-1"/>
            <a:ext cx="6170611" cy="68580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664AFCA-D63F-F44A-93EC-B862C59A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4790" y="825500"/>
            <a:ext cx="4799012" cy="1231900"/>
          </a:xfrm>
        </p:spPr>
        <p:txBody>
          <a:bodyPr anchor="b"/>
          <a:lstStyle>
            <a:lvl1pPr>
              <a:defRPr sz="4000">
                <a:solidFill>
                  <a:srgbClr val="FF6464"/>
                </a:solidFill>
                <a:latin typeface="Canela Medium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2B315A2-FFA6-D948-84EC-A290CC1C18B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553202" y="2352675"/>
            <a:ext cx="4799012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B220E73-8C75-5048-98BF-260DE1F5A70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64074" y="6389170"/>
            <a:ext cx="1845645" cy="139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22368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ksti + kuvi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DFAACA4-7C56-F040-B12A-A84B400211E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33642" t="29308" r="33165" b="36845"/>
          <a:stretch/>
        </p:blipFill>
        <p:spPr>
          <a:xfrm>
            <a:off x="6551614" y="0"/>
            <a:ext cx="563721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664AFCA-D63F-F44A-93EC-B862C59A6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825500"/>
            <a:ext cx="4799012" cy="1231900"/>
          </a:xfrm>
        </p:spPr>
        <p:txBody>
          <a:bodyPr anchor="b"/>
          <a:lstStyle>
            <a:lvl1pPr>
              <a:defRPr sz="4000">
                <a:solidFill>
                  <a:srgbClr val="002649"/>
                </a:solidFill>
                <a:latin typeface="Canela Medium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2B315A2-FFA6-D948-84EC-A290CC1C18B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199" y="2352675"/>
            <a:ext cx="4799012" cy="3679825"/>
          </a:xfrm>
        </p:spPr>
        <p:txBody>
          <a:bodyPr/>
          <a:lstStyle>
            <a:lvl1pPr>
              <a:lnSpc>
                <a:spcPct val="120000"/>
              </a:lnSpc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1pPr>
            <a:lvl2pPr>
              <a:lnSpc>
                <a:spcPct val="120000"/>
              </a:lnSpc>
              <a:defRPr sz="18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2pPr>
            <a:lvl3pPr>
              <a:lnSpc>
                <a:spcPct val="120000"/>
              </a:lnSpc>
              <a:defRPr sz="16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3pPr>
            <a:lvl4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4pPr>
            <a:lvl5pPr>
              <a:defRPr sz="2000" b="0" i="0">
                <a:solidFill>
                  <a:srgbClr val="002649"/>
                </a:solidFill>
                <a:latin typeface="Neue Haas Unica W1G Light" panose="020B0404030206020203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30CA20D-D198-8249-B898-259BBC114CE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81501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uva + nosto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EF58508-655F-4D48-B6E9-C52726C9004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FI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B777BDE-513D-9D45-865F-385EFC00C1C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670209" y="6361182"/>
            <a:ext cx="2217130" cy="167044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22CD0953-7CA8-4F47-8139-D5CAF8F8C6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</p:spPr>
        <p:txBody>
          <a:bodyPr anchor="b"/>
          <a:lstStyle>
            <a:lvl1pPr algn="ctr">
              <a:defRPr sz="8500">
                <a:solidFill>
                  <a:schemeClr val="bg1"/>
                </a:solidFill>
                <a:latin typeface="Clattering" pitchFamily="2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119395962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Loppu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C4707AA-FEB5-B543-868E-5C071A4BB75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1883" t="58907" r="40621" b="4554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E04D07E-D642-EAAF-6EE6-89B7CE9072F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299508" y="3063993"/>
            <a:ext cx="5592983" cy="42138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4D3AB14-45CF-F731-730C-B341EE866C9D}"/>
              </a:ext>
            </a:extLst>
          </p:cNvPr>
          <p:cNvSpPr txBox="1"/>
          <p:nvPr userDrawn="1"/>
        </p:nvSpPr>
        <p:spPr>
          <a:xfrm>
            <a:off x="3839978" y="3696739"/>
            <a:ext cx="45120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0" i="0" dirty="0">
                <a:solidFill>
                  <a:schemeClr val="bg1"/>
                </a:solidFill>
                <a:latin typeface="Neue Haas Unica W1G" panose="020B0504030206020203" pitchFamily="34" charset="0"/>
              </a:rPr>
              <a:t>A</a:t>
            </a:r>
            <a:r>
              <a:rPr lang="en-FI" b="0" i="0" dirty="0">
                <a:solidFill>
                  <a:schemeClr val="bg1"/>
                </a:solidFill>
                <a:latin typeface="Neue Haas Unica W1G" panose="020B0504030206020203" pitchFamily="34" charset="0"/>
              </a:rPr>
              <a:t>ikakausmedia.fi  │  Mediakortit.fi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BD8CB64-2C6A-8279-1F76-D869B5D965A8}"/>
              </a:ext>
            </a:extLst>
          </p:cNvPr>
          <p:cNvSpPr txBox="1"/>
          <p:nvPr userDrawn="1"/>
        </p:nvSpPr>
        <p:spPr>
          <a:xfrm>
            <a:off x="3839977" y="5124716"/>
            <a:ext cx="4512039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sz="1300" b="0" i="0" dirty="0">
                <a:solidFill>
                  <a:schemeClr val="bg1"/>
                </a:solidFill>
                <a:latin typeface="Neue Haas Unica W1G" panose="020B0504030206020203" pitchFamily="34" charset="0"/>
              </a:rPr>
              <a:t>@</a:t>
            </a:r>
            <a:r>
              <a:rPr lang="fi-FI" sz="1300" b="0" i="0" dirty="0" err="1">
                <a:solidFill>
                  <a:schemeClr val="bg1"/>
                </a:solidFill>
                <a:latin typeface="Neue Haas Unica W1G" panose="020B0504030206020203" pitchFamily="34" charset="0"/>
              </a:rPr>
              <a:t>aikakausmedia</a:t>
            </a:r>
            <a:endParaRPr lang="en-FI" sz="1300" b="0" i="0" dirty="0">
              <a:solidFill>
                <a:schemeClr val="bg1"/>
              </a:solidFill>
              <a:latin typeface="Neue Haas Unica W1G" panose="020B0504030206020203" pitchFamily="34" charset="0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AEE4444-3A65-6A81-BC31-D749DF1F5E27}"/>
              </a:ext>
            </a:extLst>
          </p:cNvPr>
          <p:cNvGrpSpPr/>
          <p:nvPr userDrawn="1"/>
        </p:nvGrpSpPr>
        <p:grpSpPr>
          <a:xfrm>
            <a:off x="5061577" y="4706264"/>
            <a:ext cx="2068842" cy="236236"/>
            <a:chOff x="5061577" y="4706264"/>
            <a:chExt cx="2068842" cy="236236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0F4551C4-3AFD-4038-5A40-11487800987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479458" y="4706264"/>
              <a:ext cx="236236" cy="236236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135B3E87-1D76-9A18-C84B-D953FF9E7DD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46443" y="4723592"/>
              <a:ext cx="218908" cy="218908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997DA848-9D0D-641B-AEB5-7A151ED7E9B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598682" y="4737165"/>
              <a:ext cx="205335" cy="205335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21E31460-C41C-08FF-040B-4B58847160C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61577" y="4732519"/>
              <a:ext cx="296937" cy="209981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B13C2197-402B-7133-2B55-F2A9E67B65C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37348" y="4736510"/>
              <a:ext cx="193071" cy="193071"/>
            </a:xfrm>
            <a:prstGeom prst="rect">
              <a:avLst/>
            </a:prstGeom>
          </p:spPr>
        </p:pic>
        <p:pic>
          <p:nvPicPr>
            <p:cNvPr id="22" name="Picture 21" descr="A white butterfly on a black background&#10;&#10;AI-generated content may be incorrect.">
              <a:extLst>
                <a:ext uri="{FF2B5EF4-FFF2-40B4-BE49-F238E27FC236}">
                  <a16:creationId xmlns:a16="http://schemas.microsoft.com/office/drawing/2014/main" id="{2165757F-D3CC-9107-8AA9-6280646E28A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56688" y="4723592"/>
              <a:ext cx="248760" cy="21890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32858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4649EBF-CEF6-E44B-B0A4-3E1C327906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CA5092-7646-5547-A70B-476FB07267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I" dirty="0"/>
          </a:p>
        </p:txBody>
      </p:sp>
    </p:spTree>
    <p:extLst>
      <p:ext uri="{BB962C8B-B14F-4D97-AF65-F5344CB8AC3E}">
        <p14:creationId xmlns:p14="http://schemas.microsoft.com/office/powerpoint/2010/main" val="1259358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  <p:sldLayoutId id="2147483842" r:id="rId12"/>
    <p:sldLayoutId id="2147483843" r:id="rId13"/>
    <p:sldLayoutId id="2147483844" r:id="rId14"/>
    <p:sldLayoutId id="2147483845" r:id="rId15"/>
    <p:sldLayoutId id="2147483846" r:id="rId16"/>
    <p:sldLayoutId id="2147483847" r:id="rId17"/>
    <p:sldLayoutId id="2147483848" r:id="rId18"/>
    <p:sldLayoutId id="2147483849" r:id="rId19"/>
    <p:sldLayoutId id="2147483850" r:id="rId20"/>
    <p:sldLayoutId id="2147483851" r:id="rId21"/>
    <p:sldLayoutId id="2147483852" r:id="rId22"/>
    <p:sldLayoutId id="2147483853" r:id="rId23"/>
    <p:sldLayoutId id="2147483854" r:id="rId24"/>
    <p:sldLayoutId id="2147483855" r:id="rId25"/>
    <p:sldLayoutId id="2147483856" r:id="rId26"/>
    <p:sldLayoutId id="2147483829" r:id="rId27"/>
    <p:sldLayoutId id="2147483660" r:id="rId28"/>
    <p:sldLayoutId id="2147483654" r:id="rId29"/>
    <p:sldLayoutId id="2147483677" r:id="rId30"/>
    <p:sldLayoutId id="2147483679" r:id="rId31"/>
    <p:sldLayoutId id="2147483663" r:id="rId32"/>
    <p:sldLayoutId id="2147483667" r:id="rId33"/>
    <p:sldLayoutId id="2147483676" r:id="rId34"/>
    <p:sldLayoutId id="2147483664" r:id="rId35"/>
    <p:sldLayoutId id="2147483680" r:id="rId36"/>
    <p:sldLayoutId id="2147483678" r:id="rId37"/>
    <p:sldLayoutId id="2147483661" r:id="rId38"/>
    <p:sldLayoutId id="2147483681" r:id="rId39"/>
    <p:sldLayoutId id="2147483662" r:id="rId40"/>
    <p:sldLayoutId id="2147483665" r:id="rId41"/>
    <p:sldLayoutId id="2147483657" r:id="rId42"/>
    <p:sldLayoutId id="2147483674" r:id="rId43"/>
    <p:sldLayoutId id="2147483666" r:id="rId44"/>
    <p:sldLayoutId id="2147483675" r:id="rId45"/>
    <p:sldLayoutId id="2147483670" r:id="rId46"/>
    <p:sldLayoutId id="2147483668" r:id="rId47"/>
    <p:sldLayoutId id="2147483669" r:id="rId48"/>
    <p:sldLayoutId id="2147483672" r:id="rId49"/>
    <p:sldLayoutId id="2147483673" r:id="rId50"/>
    <p:sldLayoutId id="2147483655" r:id="rId51"/>
    <p:sldLayoutId id="2147483671" r:id="rId52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2"/>
          </a:solidFill>
          <a:latin typeface="Canela Medium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b="0" i="0" kern="1200">
          <a:solidFill>
            <a:schemeClr val="tx2"/>
          </a:solidFill>
          <a:latin typeface="Neue Haas Unica W1G Light" panose="020B040403020602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2"/>
          </a:solidFill>
          <a:latin typeface="Neue Haas Unica W1G Light" panose="020B04040302060202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2"/>
          </a:solidFill>
          <a:latin typeface="Neue Haas Unica W1G Light" panose="020B04040302060202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2"/>
          </a:solidFill>
          <a:latin typeface="Neue Haas Unica W1G Light" panose="020B04040302060202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2"/>
          </a:solidFill>
          <a:latin typeface="Neue Haas Unica W1G Light" panose="020B04040302060202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Relationship Id="rId5" Type="http://schemas.openxmlformats.org/officeDocument/2006/relationships/image" Target="../media/image21.png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.xml"/><Relationship Id="rId4" Type="http://schemas.openxmlformats.org/officeDocument/2006/relationships/chart" Target="../charts/char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ediakortit.fi/" TargetMode="Externa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Placeholder 20" descr="A person standing in a field of plants&#10;&#10;AI-generated content may be incorrect.">
            <a:extLst>
              <a:ext uri="{FF2B5EF4-FFF2-40B4-BE49-F238E27FC236}">
                <a16:creationId xmlns:a16="http://schemas.microsoft.com/office/drawing/2014/main" id="{BE20F3C8-C7F7-5F3D-0FFE-E879C0F05F4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A1DF375-90D5-7E45-B00C-9DB66F62E6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311401"/>
            <a:ext cx="9144000" cy="23876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r>
              <a:rPr lang="en-FI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Kokonaistavoittavuus, Lukijamäärät &amp; digitavoittavuus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729775-DF8A-CA45-9105-05DC8CCDE98B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367564" y="6300551"/>
            <a:ext cx="9144000" cy="22767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GB" sz="1600" dirty="0">
                <a:solidFill>
                  <a:schemeClr val="bg1"/>
                </a:solidFill>
                <a:latin typeface="Neue Haas Unica W1G Medium" panose="020B0404030206020203" pitchFamily="34" charset="0"/>
              </a:rPr>
              <a:t>KMT 2026</a:t>
            </a:r>
            <a:endParaRPr lang="fi-FI" sz="1600" dirty="0">
              <a:solidFill>
                <a:schemeClr val="bg1"/>
              </a:solidFill>
              <a:latin typeface="Neue Haas Unica W1G Medium" panose="020B0404030206020203" pitchFamily="34" charset="0"/>
            </a:endParaRPr>
          </a:p>
          <a:p>
            <a:pPr marL="0" indent="0" algn="ctr">
              <a:buNone/>
            </a:pPr>
            <a:endParaRPr lang="en-FI" sz="1600" dirty="0">
              <a:solidFill>
                <a:schemeClr val="bg1"/>
              </a:solidFill>
              <a:latin typeface="Neue Haas Unica W1G Medium" panose="020B0404030206020203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E62B552-3175-CA08-69E1-A474830584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C17EB453-B654-5752-A862-EE5D84903E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4061" y="6321645"/>
            <a:ext cx="796253" cy="320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78828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6D9703-71CE-064E-8589-E781FA01CF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FI" dirty="0"/>
              <a:t>Sisältö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D49E68-860F-344D-B03E-52C36E23E5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34599" y="3405168"/>
            <a:ext cx="996950" cy="596503"/>
          </a:xfrm>
        </p:spPr>
        <p:txBody>
          <a:bodyPr>
            <a:normAutofit lnSpcReduction="10000"/>
          </a:bodyPr>
          <a:lstStyle/>
          <a:p>
            <a:r>
              <a:rPr lang="en-FI" dirty="0"/>
              <a:t>02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03ABE52-1B6C-5D4D-A955-43D565F45505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834599" y="4187608"/>
            <a:ext cx="996950" cy="596503"/>
          </a:xfrm>
        </p:spPr>
        <p:txBody>
          <a:bodyPr>
            <a:normAutofit lnSpcReduction="10000"/>
          </a:bodyPr>
          <a:lstStyle/>
          <a:p>
            <a:r>
              <a:rPr lang="en-FI" dirty="0"/>
              <a:t>03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D2061B3-AB6B-5B41-A326-467DF1CD7D63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1834599" y="4954868"/>
            <a:ext cx="996950" cy="596503"/>
          </a:xfrm>
        </p:spPr>
        <p:txBody>
          <a:bodyPr>
            <a:normAutofit lnSpcReduction="10000"/>
          </a:bodyPr>
          <a:lstStyle/>
          <a:p>
            <a:r>
              <a:rPr lang="en-FI" dirty="0"/>
              <a:t>04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89A95A2-33BA-3349-A6C7-6BE4413AB23E}"/>
              </a:ext>
            </a:extLst>
          </p:cNvPr>
          <p:cNvSpPr>
            <a:spLocks noGrp="1"/>
          </p:cNvSpPr>
          <p:nvPr>
            <p:ph type="body" idx="16"/>
          </p:nvPr>
        </p:nvSpPr>
        <p:spPr>
          <a:xfrm>
            <a:off x="2831550" y="3435404"/>
            <a:ext cx="8523432" cy="536030"/>
          </a:xfrm>
        </p:spPr>
        <p:txBody>
          <a:bodyPr anchor="ctr">
            <a:normAutofit/>
          </a:bodyPr>
          <a:lstStyle/>
          <a:p>
            <a:r>
              <a:rPr lang="fi-FI" sz="2000" dirty="0"/>
              <a:t>Kokonaistavoittavuudeltaan suurimmat aikakausmediat (printti + digi)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70A5A52-2CD2-EE49-BC94-E044F6C58AF7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2831549" y="4273630"/>
            <a:ext cx="8523433" cy="424457"/>
          </a:xfrm>
        </p:spPr>
        <p:txBody>
          <a:bodyPr anchor="ctr">
            <a:noAutofit/>
          </a:bodyPr>
          <a:lstStyle/>
          <a:p>
            <a:r>
              <a:rPr lang="fi-FI" sz="2000" dirty="0"/>
              <a:t>Lukijamäärältään suurimmat aikakauslehdet (printti)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0857DE82-9ED9-D149-9389-1AB7527B651E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2831550" y="5040890"/>
            <a:ext cx="8523432" cy="424458"/>
          </a:xfrm>
        </p:spPr>
        <p:txBody>
          <a:bodyPr anchor="ctr">
            <a:noAutofit/>
          </a:bodyPr>
          <a:lstStyle/>
          <a:p>
            <a:r>
              <a:rPr lang="fi-FI" sz="2000" dirty="0"/>
              <a:t>Digitaaliselta viikkotavoittavuudeltaan suurimmat aikakausmediat</a:t>
            </a:r>
            <a:endParaRPr lang="en-FI" sz="2000" dirty="0"/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6BCACF7A-FC53-33E0-E8FD-5C9FE481809D}"/>
              </a:ext>
            </a:extLst>
          </p:cNvPr>
          <p:cNvSpPr txBox="1">
            <a:spLocks/>
          </p:cNvSpPr>
          <p:nvPr/>
        </p:nvSpPr>
        <p:spPr>
          <a:xfrm>
            <a:off x="1834599" y="2628090"/>
            <a:ext cx="996950" cy="59650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000" b="0" i="0" kern="1200">
                <a:solidFill>
                  <a:schemeClr val="bg1"/>
                </a:solidFill>
                <a:latin typeface="Canela Medium" pitchFamily="2" charset="77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>
                    <a:tint val="75000"/>
                  </a:schemeClr>
                </a:solidFill>
                <a:latin typeface="Neue Haas Unica W1G Light" panose="020B0404030206020203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Neue Haas Unica W1G Light" panose="020B0404030206020203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Neue Haas Unica W1G Light" panose="020B0404030206020203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Neue Haas Unica W1G Light" panose="020B0404030206020203" pitchFamily="34" charset="0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FI" dirty="0"/>
              <a:t>01</a:t>
            </a: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5C66BECD-CE36-6EEF-9E71-AA94FD4610E8}"/>
              </a:ext>
            </a:extLst>
          </p:cNvPr>
          <p:cNvSpPr txBox="1">
            <a:spLocks/>
          </p:cNvSpPr>
          <p:nvPr/>
        </p:nvSpPr>
        <p:spPr>
          <a:xfrm>
            <a:off x="2831550" y="2714112"/>
            <a:ext cx="8523432" cy="4244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000" b="0" i="0" kern="1200">
                <a:solidFill>
                  <a:schemeClr val="bg1"/>
                </a:solidFill>
                <a:latin typeface="Neue Haas Unica W1G Light" panose="020B0404030206020203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>
                    <a:tint val="75000"/>
                  </a:schemeClr>
                </a:solidFill>
                <a:latin typeface="Neue Haas Unica W1G Light" panose="020B0404030206020203" pitchFamily="34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Neue Haas Unica W1G Light" panose="020B0404030206020203" pitchFamily="34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Neue Haas Unica W1G Light" panose="020B0404030206020203" pitchFamily="34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Neue Haas Unica W1G Light" panose="020B0404030206020203" pitchFamily="34" charset="0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2000" dirty="0"/>
              <a:t>Kooste: aikakausmedioiden tavoittavuus</a:t>
            </a:r>
            <a:endParaRPr lang="en-FI" sz="2000" dirty="0"/>
          </a:p>
        </p:txBody>
      </p:sp>
    </p:spTree>
    <p:extLst>
      <p:ext uri="{BB962C8B-B14F-4D97-AF65-F5344CB8AC3E}">
        <p14:creationId xmlns:p14="http://schemas.microsoft.com/office/powerpoint/2010/main" val="18221010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BB382C5-7C60-CEAD-9E7B-E31CD3DA80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FI" dirty="0"/>
              <a:t>Aikakausmediat tavoittavat 3,</a:t>
            </a:r>
            <a:r>
              <a:rPr lang="fi-FI" dirty="0"/>
              <a:t>8</a:t>
            </a:r>
            <a:r>
              <a:rPr lang="en-FI" dirty="0"/>
              <a:t> miljoonaa lukijaa</a:t>
            </a:r>
            <a:endParaRPr lang="fi-FI" dirty="0"/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8289E1D2-75DD-1C71-E50C-7760DC0435D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43448098"/>
              </p:ext>
            </p:extLst>
          </p:nvPr>
        </p:nvGraphicFramePr>
        <p:xfrm>
          <a:off x="7877629" y="1514946"/>
          <a:ext cx="4397828" cy="43618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EFB29D85-55DA-CE78-3CB1-D039882D575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63506790"/>
              </p:ext>
            </p:extLst>
          </p:nvPr>
        </p:nvGraphicFramePr>
        <p:xfrm>
          <a:off x="0" y="1514946"/>
          <a:ext cx="4397828" cy="43618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92B0BA84-70FA-5DA6-E313-F07B99F7EEB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17711285"/>
              </p:ext>
            </p:extLst>
          </p:nvPr>
        </p:nvGraphicFramePr>
        <p:xfrm>
          <a:off x="3938996" y="1536092"/>
          <a:ext cx="4397828" cy="43618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2" name="TextBox 2">
            <a:extLst>
              <a:ext uri="{FF2B5EF4-FFF2-40B4-BE49-F238E27FC236}">
                <a16:creationId xmlns:a16="http://schemas.microsoft.com/office/drawing/2014/main" id="{E8B24402-B327-7D3A-190F-337B01AF7653}"/>
              </a:ext>
            </a:extLst>
          </p:cNvPr>
          <p:cNvSpPr txBox="1"/>
          <p:nvPr/>
        </p:nvSpPr>
        <p:spPr>
          <a:xfrm>
            <a:off x="1143000" y="1514946"/>
            <a:ext cx="99898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fi-FI" sz="1200" b="0" i="0" u="none" strike="noStrike" kern="1200" cap="none" spc="0" normalizeH="0" baseline="0" noProof="0" dirty="0">
                <a:ln>
                  <a:noFill/>
                </a:ln>
                <a:solidFill>
                  <a:srgbClr val="002649"/>
                </a:solidFill>
                <a:effectLst/>
                <a:uLnTx/>
                <a:uFillTx/>
                <a:latin typeface="Neue Haas Unica W1G" panose="020B0504030206020203" pitchFamily="34" charset="0"/>
                <a:ea typeface="+mn-ea"/>
                <a:cs typeface="+mn-cs"/>
              </a:rPr>
              <a:t>15 vuotta täyttäneet ja tätä vanhemmat suomalaiset</a:t>
            </a:r>
            <a:r>
              <a:rPr lang="fi-FI" sz="1200" dirty="0">
                <a:solidFill>
                  <a:srgbClr val="002649"/>
                </a:solidFill>
                <a:latin typeface="Neue Haas Unica W1G" panose="020B0504030206020203" pitchFamily="34" charset="0"/>
              </a:rPr>
              <a:t>. Luvut ovat nettolukuja, eli yksi lukija lasketaan mukaan vain kerran.</a:t>
            </a:r>
            <a:endParaRPr kumimoji="0" lang="fi-FI" sz="1200" b="0" i="0" u="none" strike="noStrike" kern="1200" cap="none" spc="0" normalizeH="0" baseline="0" noProof="0" dirty="0">
              <a:ln>
                <a:noFill/>
              </a:ln>
              <a:solidFill>
                <a:srgbClr val="002649"/>
              </a:solidFill>
              <a:effectLst/>
              <a:uLnTx/>
              <a:uFillTx/>
              <a:latin typeface="Neue Haas Unica W1G" panose="020B0504030206020203" pitchFamily="34" charset="0"/>
              <a:ea typeface="+mn-ea"/>
              <a:cs typeface="+mn-cs"/>
            </a:endParaRPr>
          </a:p>
        </p:txBody>
      </p:sp>
      <p:sp>
        <p:nvSpPr>
          <p:cNvPr id="2" name="TextBox 2">
            <a:extLst>
              <a:ext uri="{FF2B5EF4-FFF2-40B4-BE49-F238E27FC236}">
                <a16:creationId xmlns:a16="http://schemas.microsoft.com/office/drawing/2014/main" id="{AC91E933-FE40-724F-5F68-F67013AAD3C3}"/>
              </a:ext>
            </a:extLst>
          </p:cNvPr>
          <p:cNvSpPr txBox="1"/>
          <p:nvPr/>
        </p:nvSpPr>
        <p:spPr>
          <a:xfrm>
            <a:off x="5081633" y="5621373"/>
            <a:ext cx="21951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i-FI" sz="1200" dirty="0">
                <a:solidFill>
                  <a:srgbClr val="002649"/>
                </a:solidFill>
                <a:latin typeface="Neue Haas Unica W1G" panose="020B0504030206020203" pitchFamily="34" charset="0"/>
              </a:rPr>
              <a:t>Printin lukijamäärä mitattu </a:t>
            </a:r>
            <a:br>
              <a:rPr lang="fi-FI" sz="1200" dirty="0">
                <a:solidFill>
                  <a:srgbClr val="002649"/>
                </a:solidFill>
                <a:latin typeface="Neue Haas Unica W1G" panose="020B0504030206020203" pitchFamily="34" charset="0"/>
              </a:rPr>
            </a:br>
            <a:r>
              <a:rPr lang="fi-FI" sz="1200" dirty="0">
                <a:solidFill>
                  <a:srgbClr val="002649"/>
                </a:solidFill>
                <a:latin typeface="Neue Haas Unica W1G" panose="020B0504030206020203" pitchFamily="34" charset="0"/>
              </a:rPr>
              <a:t>74 aikakausmedialta.</a:t>
            </a:r>
            <a:endParaRPr kumimoji="0" lang="fi-FI" sz="1200" b="0" i="0" u="none" strike="noStrike" kern="1200" cap="none" spc="0" normalizeH="0" baseline="0" noProof="0" dirty="0">
              <a:ln>
                <a:noFill/>
              </a:ln>
              <a:solidFill>
                <a:srgbClr val="002649"/>
              </a:solidFill>
              <a:effectLst/>
              <a:uLnTx/>
              <a:uFillTx/>
              <a:latin typeface="Neue Haas Unica W1G" panose="020B0504030206020203" pitchFamily="34" charset="0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6D08083-7D68-D9FA-62F7-B5289B341E1F}"/>
              </a:ext>
            </a:extLst>
          </p:cNvPr>
          <p:cNvSpPr txBox="1"/>
          <p:nvPr/>
        </p:nvSpPr>
        <p:spPr>
          <a:xfrm>
            <a:off x="1105214" y="5621373"/>
            <a:ext cx="21951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i-FI" sz="1200" dirty="0">
                <a:solidFill>
                  <a:srgbClr val="002649"/>
                </a:solidFill>
                <a:latin typeface="Neue Haas Unica W1G" panose="020B0504030206020203" pitchFamily="34" charset="0"/>
              </a:rPr>
              <a:t>Digiyleisö mitattu 61 aikakausmedialta.</a:t>
            </a:r>
            <a:endParaRPr kumimoji="0" lang="fi-FI" sz="1200" b="0" i="0" u="none" strike="noStrike" kern="1200" cap="none" spc="0" normalizeH="0" baseline="0" noProof="0" dirty="0">
              <a:ln>
                <a:noFill/>
              </a:ln>
              <a:solidFill>
                <a:srgbClr val="002649"/>
              </a:solidFill>
              <a:effectLst/>
              <a:uLnTx/>
              <a:uFillTx/>
              <a:latin typeface="Neue Haas Unica W1G" panose="020B0504030206020203" pitchFamily="34" charset="0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AFEB7D-48F5-902D-5E70-1A595F5AA26C}"/>
              </a:ext>
            </a:extLst>
          </p:cNvPr>
          <p:cNvSpPr txBox="1"/>
          <p:nvPr/>
        </p:nvSpPr>
        <p:spPr>
          <a:xfrm>
            <a:off x="8208160" y="5621373"/>
            <a:ext cx="3983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i-FI" sz="1200" dirty="0">
                <a:solidFill>
                  <a:srgbClr val="002649"/>
                </a:solidFill>
                <a:latin typeface="Neue Haas Unica W1G" panose="020B0504030206020203" pitchFamily="34" charset="0"/>
              </a:rPr>
              <a:t>Kokonaistavoittavuudessa on mukana </a:t>
            </a:r>
            <a:br>
              <a:rPr lang="fi-FI" sz="1200" dirty="0">
                <a:solidFill>
                  <a:srgbClr val="002649"/>
                </a:solidFill>
                <a:latin typeface="Neue Haas Unica W1G" panose="020B0504030206020203" pitchFamily="34" charset="0"/>
              </a:rPr>
            </a:br>
            <a:r>
              <a:rPr lang="fi-FI" sz="1200" dirty="0">
                <a:solidFill>
                  <a:srgbClr val="002649"/>
                </a:solidFill>
                <a:latin typeface="Neue Haas Unica W1G" panose="020B0504030206020203" pitchFamily="34" charset="0"/>
              </a:rPr>
              <a:t>KMT:ssa mukana olevien aikakaumedioiden </a:t>
            </a:r>
            <a:br>
              <a:rPr lang="fi-FI" sz="1200" dirty="0">
                <a:solidFill>
                  <a:srgbClr val="002649"/>
                </a:solidFill>
                <a:latin typeface="Neue Haas Unica W1G" panose="020B0504030206020203" pitchFamily="34" charset="0"/>
              </a:rPr>
            </a:br>
            <a:r>
              <a:rPr lang="fi-FI" sz="1200" dirty="0">
                <a:solidFill>
                  <a:srgbClr val="002649"/>
                </a:solidFill>
                <a:latin typeface="Neue Haas Unica W1G" panose="020B0504030206020203" pitchFamily="34" charset="0"/>
              </a:rPr>
              <a:t>(76 kpl) printin ja digin lukijat nettona.</a:t>
            </a:r>
            <a:endParaRPr kumimoji="0" lang="fi-FI" sz="1200" b="0" i="0" u="none" strike="noStrike" kern="1200" cap="none" spc="0" normalizeH="0" baseline="0" noProof="0" dirty="0">
              <a:ln>
                <a:noFill/>
              </a:ln>
              <a:solidFill>
                <a:srgbClr val="002649"/>
              </a:solidFill>
              <a:effectLst/>
              <a:uLnTx/>
              <a:uFillTx/>
              <a:latin typeface="Neue Haas Unica W1G" panose="020B0504030206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84142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F2F04DE-63E2-4662-8471-15B7993B2C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9931"/>
            <a:ext cx="10515600" cy="814388"/>
          </a:xfrm>
        </p:spPr>
        <p:txBody>
          <a:bodyPr>
            <a:normAutofit fontScale="90000"/>
          </a:bodyPr>
          <a:lstStyle/>
          <a:p>
            <a:r>
              <a:rPr lang="fi-FI" dirty="0" err="1"/>
              <a:t>Aikakausmedioita</a:t>
            </a:r>
            <a:r>
              <a:rPr lang="fi-FI" dirty="0"/>
              <a:t> lukee yli 2 miljoonaa naista ja </a:t>
            </a:r>
            <a:br>
              <a:rPr lang="fi-FI" dirty="0"/>
            </a:br>
            <a:r>
              <a:rPr lang="fi-FI" dirty="0"/>
              <a:t>melkein 1,8 miljoonaa miestä</a:t>
            </a:r>
          </a:p>
        </p:txBody>
      </p:sp>
      <p:graphicFrame>
        <p:nvGraphicFramePr>
          <p:cNvPr id="9" name="Table 4">
            <a:extLst>
              <a:ext uri="{FF2B5EF4-FFF2-40B4-BE49-F238E27FC236}">
                <a16:creationId xmlns:a16="http://schemas.microsoft.com/office/drawing/2014/main" id="{4D82E6F2-B373-B1FB-C79E-C747E672D0FA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3050883218"/>
              </p:ext>
            </p:extLst>
          </p:nvPr>
        </p:nvGraphicFramePr>
        <p:xfrm>
          <a:off x="1790700" y="2073395"/>
          <a:ext cx="8610599" cy="365760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2905478">
                  <a:extLst>
                    <a:ext uri="{9D8B030D-6E8A-4147-A177-3AD203B41FA5}">
                      <a16:colId xmlns:a16="http://schemas.microsoft.com/office/drawing/2014/main" val="2751396997"/>
                    </a:ext>
                  </a:extLst>
                </a:gridCol>
                <a:gridCol w="2427111">
                  <a:extLst>
                    <a:ext uri="{9D8B030D-6E8A-4147-A177-3AD203B41FA5}">
                      <a16:colId xmlns:a16="http://schemas.microsoft.com/office/drawing/2014/main" val="3442766014"/>
                    </a:ext>
                  </a:extLst>
                </a:gridCol>
                <a:gridCol w="1639005">
                  <a:extLst>
                    <a:ext uri="{9D8B030D-6E8A-4147-A177-3AD203B41FA5}">
                      <a16:colId xmlns:a16="http://schemas.microsoft.com/office/drawing/2014/main" val="4259109651"/>
                    </a:ext>
                  </a:extLst>
                </a:gridCol>
                <a:gridCol w="1639005">
                  <a:extLst>
                    <a:ext uri="{9D8B030D-6E8A-4147-A177-3AD203B41FA5}">
                      <a16:colId xmlns:a16="http://schemas.microsoft.com/office/drawing/2014/main" val="65893081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endParaRPr lang="fi-FI" sz="1600" b="1" i="0" dirty="0">
                        <a:solidFill>
                          <a:schemeClr val="bg1"/>
                        </a:solidFill>
                        <a:latin typeface="Neue Haas Unica Pro" panose="020B0504030206020203" pitchFamily="34" charset="77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i-FI" sz="1600" b="1" i="0" dirty="0">
                          <a:solidFill>
                            <a:schemeClr val="bg1"/>
                          </a:solidFill>
                          <a:latin typeface="Neue Haas Unica Pro" panose="020B0504030206020203" pitchFamily="34" charset="77"/>
                        </a:rPr>
                        <a:t>Kaikki 15 vuotta täyttäneet</a:t>
                      </a:r>
                    </a:p>
                    <a:p>
                      <a:pPr algn="l"/>
                      <a:br>
                        <a:rPr lang="en-FI" sz="8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</a:br>
                      <a:r>
                        <a:rPr lang="en-FI" sz="8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(</a:t>
                      </a:r>
                      <a:r>
                        <a:rPr lang="en-FI" sz="12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est. 4 291 </a:t>
                      </a:r>
                      <a:r>
                        <a:rPr lang="fi-FI" sz="12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3</a:t>
                      </a:r>
                      <a:r>
                        <a:rPr lang="en-FI" sz="12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00)</a:t>
                      </a:r>
                      <a:endParaRPr lang="fi-FI" sz="1200" b="1" i="0" dirty="0">
                        <a:solidFill>
                          <a:schemeClr val="bg1"/>
                        </a:solidFill>
                        <a:latin typeface="Neue Haas Unica Pro" panose="020B0504030206020203" pitchFamily="34" charset="77"/>
                      </a:endParaRPr>
                    </a:p>
                  </a:txBody>
                  <a:tcPr marL="10800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i-FI" sz="1600" b="1" i="0" dirty="0">
                          <a:solidFill>
                            <a:schemeClr val="bg1"/>
                          </a:solidFill>
                          <a:latin typeface="Neue Haas Unica Pro" panose="020B0504030206020203" pitchFamily="34" charset="77"/>
                        </a:rPr>
                        <a:t>Naiset</a:t>
                      </a:r>
                    </a:p>
                    <a:p>
                      <a:pPr algn="l"/>
                      <a:br>
                        <a:rPr lang="en-FI" sz="8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</a:br>
                      <a:r>
                        <a:rPr lang="en-FI" sz="12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(est. 2 19</a:t>
                      </a:r>
                      <a:r>
                        <a:rPr lang="fi-FI" sz="12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1</a:t>
                      </a:r>
                      <a:r>
                        <a:rPr lang="en-FI" sz="12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 </a:t>
                      </a:r>
                      <a:r>
                        <a:rPr lang="fi-FI" sz="12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9</a:t>
                      </a:r>
                      <a:r>
                        <a:rPr lang="en-FI" sz="12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00)</a:t>
                      </a:r>
                      <a:endParaRPr lang="fi-FI" sz="1200" b="1" i="0" dirty="0">
                        <a:solidFill>
                          <a:schemeClr val="bg1"/>
                        </a:solidFill>
                        <a:latin typeface="Neue Haas Unica Pro" panose="020B0504030206020203" pitchFamily="34" charset="77"/>
                      </a:endParaRPr>
                    </a:p>
                  </a:txBody>
                  <a:tcPr marL="10800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i-FI" sz="1600" b="1" i="0" dirty="0">
                          <a:solidFill>
                            <a:schemeClr val="bg1"/>
                          </a:solidFill>
                          <a:latin typeface="Neue Haas Unica Pro" panose="020B0504030206020203" pitchFamily="34" charset="77"/>
                        </a:rPr>
                        <a:t>Miehet</a:t>
                      </a:r>
                    </a:p>
                    <a:p>
                      <a:pPr algn="l"/>
                      <a:br>
                        <a:rPr lang="en-FI" sz="8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</a:br>
                      <a:r>
                        <a:rPr lang="en-FI" sz="12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(est. 2 09</a:t>
                      </a:r>
                      <a:r>
                        <a:rPr lang="fi-FI" sz="12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9</a:t>
                      </a:r>
                      <a:r>
                        <a:rPr lang="en-FI" sz="12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 </a:t>
                      </a:r>
                      <a:r>
                        <a:rPr lang="fi-FI" sz="12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4</a:t>
                      </a:r>
                      <a:r>
                        <a:rPr lang="en-FI" sz="12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00)</a:t>
                      </a:r>
                      <a:endParaRPr lang="fi-FI" sz="1200" b="1" i="0" dirty="0">
                        <a:solidFill>
                          <a:schemeClr val="bg1"/>
                        </a:solidFill>
                        <a:latin typeface="Neue Haas Unica Pro" panose="020B0504030206020203" pitchFamily="34" charset="77"/>
                      </a:endParaRPr>
                    </a:p>
                  </a:txBody>
                  <a:tcPr marL="10800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077957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l"/>
                      <a:r>
                        <a:rPr lang="fi-FI" sz="1400" b="0" i="0" u="none" strike="noStrike" kern="120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Nettotavoittavuus (76 lehteä)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i-FI" sz="1400" b="0" i="0" u="none" strike="noStrike" kern="120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3 804 200</a:t>
                      </a: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i-FI" sz="1400" b="1" i="0" u="none" strike="noStrike" kern="1200" dirty="0">
                          <a:solidFill>
                            <a:srgbClr val="002649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2 023 700</a:t>
                      </a:r>
                    </a:p>
                  </a:txBody>
                  <a:tcPr marL="10800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i-FI" sz="1400" b="0" i="0" u="none" strike="noStrike" kern="120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1 780 500</a:t>
                      </a:r>
                    </a:p>
                  </a:txBody>
                  <a:tcPr marL="10800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111175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l"/>
                      <a:r>
                        <a:rPr lang="fi-FI" sz="1400" b="0" i="0" u="none" strike="noStrike" kern="120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Printin lukijamäärä (74 lehteä)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i-FI" sz="1400" b="0" i="0" u="none" strike="noStrike" kern="120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3 236 100</a:t>
                      </a: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i-FI" sz="1400" b="1" i="0" u="none" strike="noStrike" kern="1200" dirty="0">
                          <a:solidFill>
                            <a:srgbClr val="002649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1 822 700</a:t>
                      </a:r>
                    </a:p>
                  </a:txBody>
                  <a:tcPr marL="10800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i-FI" sz="1400" b="0" i="0" u="none" strike="noStrike" kern="120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1 413 300</a:t>
                      </a:r>
                    </a:p>
                  </a:txBody>
                  <a:tcPr marL="10800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1740055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l"/>
                      <a:r>
                        <a:rPr lang="fi-FI" sz="1400" b="0" i="0" u="none" strike="noStrike" kern="120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Digitaalinen </a:t>
                      </a:r>
                    </a:p>
                    <a:p>
                      <a:pPr algn="l"/>
                      <a:r>
                        <a:rPr lang="fi-FI" sz="1400" b="0" i="0" u="none" strike="noStrike" kern="120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viikkotavoittavuus (61 lehteä)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i-FI" sz="1400" b="0" i="0" u="none" strike="noStrike" kern="120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2 476 000</a:t>
                      </a: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i-FI" sz="1400" b="1" i="0" u="none" strike="noStrike" kern="120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1 241 400</a:t>
                      </a:r>
                    </a:p>
                  </a:txBody>
                  <a:tcPr marL="10800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i-FI" sz="1400" b="0" i="1" u="none" strike="noStrike" kern="1200" dirty="0">
                          <a:solidFill>
                            <a:srgbClr val="002649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1 234 600</a:t>
                      </a:r>
                    </a:p>
                  </a:txBody>
                  <a:tcPr marL="10800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972996"/>
                  </a:ext>
                </a:extLst>
              </a:tr>
            </a:tbl>
          </a:graphicData>
        </a:graphic>
      </p:graphicFrame>
      <p:sp>
        <p:nvSpPr>
          <p:cNvPr id="4" name="TextBox 2">
            <a:extLst>
              <a:ext uri="{FF2B5EF4-FFF2-40B4-BE49-F238E27FC236}">
                <a16:creationId xmlns:a16="http://schemas.microsoft.com/office/drawing/2014/main" id="{97CF2B7D-1781-EDD4-0FA9-3D46DD473D75}"/>
              </a:ext>
            </a:extLst>
          </p:cNvPr>
          <p:cNvSpPr txBox="1"/>
          <p:nvPr/>
        </p:nvSpPr>
        <p:spPr>
          <a:xfrm>
            <a:off x="1143000" y="1514946"/>
            <a:ext cx="99898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fi-FI" sz="1200" dirty="0">
                <a:solidFill>
                  <a:srgbClr val="002649"/>
                </a:solidFill>
                <a:latin typeface="Neue Haas Unica W1G" panose="020B0504030206020203" pitchFamily="34" charset="0"/>
              </a:rPr>
              <a:t>Luvut ovat nettolukuja, eli yksi lukija lasketaan mukaan vain kerran.</a:t>
            </a:r>
            <a:endParaRPr kumimoji="0" lang="fi-FI" sz="1200" b="0" i="0" u="none" strike="noStrike" kern="1200" cap="none" spc="0" normalizeH="0" baseline="0" noProof="0" dirty="0">
              <a:ln>
                <a:noFill/>
              </a:ln>
              <a:solidFill>
                <a:srgbClr val="002649"/>
              </a:solidFill>
              <a:effectLst/>
              <a:uLnTx/>
              <a:uFillTx/>
              <a:latin typeface="Neue Haas Unica W1G" panose="020B050403020602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849464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8208F9-4B74-2AC2-E251-6F91D86CE0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8DDA94-CE83-10E3-AB31-5FC769DFAF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9931"/>
            <a:ext cx="10515600" cy="760824"/>
          </a:xfrm>
        </p:spPr>
        <p:txBody>
          <a:bodyPr>
            <a:noAutofit/>
          </a:bodyPr>
          <a:lstStyle/>
          <a:p>
            <a:r>
              <a:rPr lang="fi-FI" sz="3700" dirty="0"/>
              <a:t>Printin lukijoissa on suhteellisesti enemmän naisia kuin miehiä, digissä lähes yhtä paljon molempia</a:t>
            </a:r>
            <a:endParaRPr lang="en-FI" sz="3700" dirty="0">
              <a:solidFill>
                <a:schemeClr val="accent2"/>
              </a:solidFill>
            </a:endParaRPr>
          </a:p>
        </p:txBody>
      </p:sp>
      <p:graphicFrame>
        <p:nvGraphicFramePr>
          <p:cNvPr id="7" name="Content Placeholder 5">
            <a:extLst>
              <a:ext uri="{FF2B5EF4-FFF2-40B4-BE49-F238E27FC236}">
                <a16:creationId xmlns:a16="http://schemas.microsoft.com/office/drawing/2014/main" id="{F1E00889-9B71-7880-ADE1-7FD948775456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1534340872"/>
              </p:ext>
            </p:extLst>
          </p:nvPr>
        </p:nvGraphicFramePr>
        <p:xfrm>
          <a:off x="838201" y="1975756"/>
          <a:ext cx="10515599" cy="41474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8761E80A-4EAD-B6CC-86A7-AEC14C182A4E}"/>
              </a:ext>
            </a:extLst>
          </p:cNvPr>
          <p:cNvSpPr txBox="1"/>
          <p:nvPr/>
        </p:nvSpPr>
        <p:spPr>
          <a:xfrm>
            <a:off x="1143000" y="1514946"/>
            <a:ext cx="99898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fi-FI" sz="1200" b="0" i="0" u="none" strike="noStrike" kern="1200" cap="none" spc="0" normalizeH="0" baseline="0" noProof="0" dirty="0">
                <a:ln>
                  <a:noFill/>
                </a:ln>
                <a:solidFill>
                  <a:srgbClr val="002649"/>
                </a:solidFill>
                <a:effectLst/>
                <a:uLnTx/>
                <a:uFillTx/>
                <a:latin typeface="Neue Haas Unica W1G" panose="020B0504030206020203" pitchFamily="34" charset="0"/>
                <a:ea typeface="+mn-ea"/>
                <a:cs typeface="+mn-cs"/>
              </a:rPr>
              <a:t>15 vuotta täyttäneet suomalaiset</a:t>
            </a:r>
            <a:r>
              <a:rPr lang="fi-FI" sz="1200" dirty="0">
                <a:solidFill>
                  <a:srgbClr val="002649"/>
                </a:solidFill>
                <a:latin typeface="Neue Haas Unica W1G" panose="020B0504030206020203" pitchFamily="34" charset="0"/>
              </a:rPr>
              <a:t>. Luvut ovat nettolukuja, eli yksi lukija lasketaan mukaan vain kerran.</a:t>
            </a:r>
            <a:endParaRPr kumimoji="0" lang="fi-FI" sz="1200" b="0" i="0" u="none" strike="noStrike" kern="1200" cap="none" spc="0" normalizeH="0" baseline="0" noProof="0" dirty="0">
              <a:ln>
                <a:noFill/>
              </a:ln>
              <a:solidFill>
                <a:srgbClr val="002649"/>
              </a:solidFill>
              <a:effectLst/>
              <a:uLnTx/>
              <a:uFillTx/>
              <a:latin typeface="Neue Haas Unica W1G" panose="020B050403020602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76827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9C0161-9455-1782-7782-3DBF3510C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1EEC6-1A27-3065-D9AA-71F2BD84E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9300" y="289931"/>
            <a:ext cx="10769600" cy="760824"/>
          </a:xfrm>
        </p:spPr>
        <p:txBody>
          <a:bodyPr>
            <a:noAutofit/>
          </a:bodyPr>
          <a:lstStyle/>
          <a:p>
            <a:r>
              <a:rPr lang="fi-FI" sz="3400" dirty="0"/>
              <a:t>Vanhemmissa ikäryhmissä printti on suosituin, mutta alle 35-vuotiaissa digin lukijoita on enemmän kuin printin</a:t>
            </a:r>
            <a:endParaRPr lang="en-FI" sz="3400" dirty="0">
              <a:solidFill>
                <a:schemeClr val="accent2"/>
              </a:solidFill>
            </a:endParaRPr>
          </a:p>
        </p:txBody>
      </p:sp>
      <p:graphicFrame>
        <p:nvGraphicFramePr>
          <p:cNvPr id="7" name="Content Placeholder 5">
            <a:extLst>
              <a:ext uri="{FF2B5EF4-FFF2-40B4-BE49-F238E27FC236}">
                <a16:creationId xmlns:a16="http://schemas.microsoft.com/office/drawing/2014/main" id="{68D164A3-3F6C-8E94-3BC1-857BD5715E26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1948148577"/>
              </p:ext>
            </p:extLst>
          </p:nvPr>
        </p:nvGraphicFramePr>
        <p:xfrm>
          <a:off x="838201" y="1975756"/>
          <a:ext cx="10515599" cy="41474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99E1C8BE-3585-8137-8913-8B8E3991637B}"/>
              </a:ext>
            </a:extLst>
          </p:cNvPr>
          <p:cNvSpPr txBox="1"/>
          <p:nvPr/>
        </p:nvSpPr>
        <p:spPr>
          <a:xfrm>
            <a:off x="1143000" y="1514946"/>
            <a:ext cx="99898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fi-FI" sz="1200" b="0" i="0" u="none" strike="noStrike" kern="1200" cap="none" spc="0" normalizeH="0" baseline="0" noProof="0" dirty="0">
                <a:ln>
                  <a:noFill/>
                </a:ln>
                <a:solidFill>
                  <a:srgbClr val="002649"/>
                </a:solidFill>
                <a:effectLst/>
                <a:uLnTx/>
                <a:uFillTx/>
                <a:latin typeface="Neue Haas Unica W1G" panose="020B0504030206020203" pitchFamily="34" charset="0"/>
                <a:ea typeface="+mn-ea"/>
                <a:cs typeface="+mn-cs"/>
              </a:rPr>
              <a:t>15 vuotta täyttäneet suomalaiset</a:t>
            </a:r>
            <a:r>
              <a:rPr lang="fi-FI" sz="1200" dirty="0">
                <a:solidFill>
                  <a:srgbClr val="002649"/>
                </a:solidFill>
                <a:latin typeface="Neue Haas Unica W1G" panose="020B0504030206020203" pitchFamily="34" charset="0"/>
              </a:rPr>
              <a:t>. Luvut ovat nettolukuja, eli yksi lukija lasketaan mukaan vain kerran.</a:t>
            </a:r>
            <a:endParaRPr kumimoji="0" lang="fi-FI" sz="1200" b="0" i="0" u="none" strike="noStrike" kern="1200" cap="none" spc="0" normalizeH="0" baseline="0" noProof="0" dirty="0">
              <a:ln>
                <a:noFill/>
              </a:ln>
              <a:solidFill>
                <a:srgbClr val="002649"/>
              </a:solidFill>
              <a:effectLst/>
              <a:uLnTx/>
              <a:uFillTx/>
              <a:latin typeface="Neue Haas Unica W1G" panose="020B0504030206020203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07730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6B86BD-B0E3-3FFA-6AC8-6FF04B013C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A66D6C9-4DB8-EE36-B6C9-AEBA3CE52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89931"/>
            <a:ext cx="10515600" cy="814388"/>
          </a:xfrm>
        </p:spPr>
        <p:txBody>
          <a:bodyPr>
            <a:normAutofit fontScale="90000"/>
          </a:bodyPr>
          <a:lstStyle/>
          <a:p>
            <a:r>
              <a:rPr lang="fi-FI" dirty="0"/>
              <a:t>KMT-aikakauslehtien tavoittavuus </a:t>
            </a:r>
            <a:r>
              <a:rPr lang="fi-FI" i="1" dirty="0">
                <a:solidFill>
                  <a:srgbClr val="FF6464"/>
                </a:solidFill>
              </a:rPr>
              <a:t>ikäryhmittäin</a:t>
            </a:r>
            <a:endParaRPr lang="fi-FI" dirty="0"/>
          </a:p>
        </p:txBody>
      </p:sp>
      <p:graphicFrame>
        <p:nvGraphicFramePr>
          <p:cNvPr id="8" name="Table 4">
            <a:extLst>
              <a:ext uri="{FF2B5EF4-FFF2-40B4-BE49-F238E27FC236}">
                <a16:creationId xmlns:a16="http://schemas.microsoft.com/office/drawing/2014/main" id="{E94604F9-9A7B-FD56-C10C-D68000150F9F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3247582013"/>
              </p:ext>
            </p:extLst>
          </p:nvPr>
        </p:nvGraphicFramePr>
        <p:xfrm>
          <a:off x="943326" y="1645920"/>
          <a:ext cx="10305347" cy="393324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1961443">
                  <a:extLst>
                    <a:ext uri="{9D8B030D-6E8A-4147-A177-3AD203B41FA5}">
                      <a16:colId xmlns:a16="http://schemas.microsoft.com/office/drawing/2014/main" val="2751396997"/>
                    </a:ext>
                  </a:extLst>
                </a:gridCol>
                <a:gridCol w="1332089">
                  <a:extLst>
                    <a:ext uri="{9D8B030D-6E8A-4147-A177-3AD203B41FA5}">
                      <a16:colId xmlns:a16="http://schemas.microsoft.com/office/drawing/2014/main" val="1133790065"/>
                    </a:ext>
                  </a:extLst>
                </a:gridCol>
                <a:gridCol w="1128890">
                  <a:extLst>
                    <a:ext uri="{9D8B030D-6E8A-4147-A177-3AD203B41FA5}">
                      <a16:colId xmlns:a16="http://schemas.microsoft.com/office/drawing/2014/main" val="3442766014"/>
                    </a:ext>
                  </a:extLst>
                </a:gridCol>
                <a:gridCol w="1128890">
                  <a:extLst>
                    <a:ext uri="{9D8B030D-6E8A-4147-A177-3AD203B41FA5}">
                      <a16:colId xmlns:a16="http://schemas.microsoft.com/office/drawing/2014/main" val="4259109651"/>
                    </a:ext>
                  </a:extLst>
                </a:gridCol>
                <a:gridCol w="1128890">
                  <a:extLst>
                    <a:ext uri="{9D8B030D-6E8A-4147-A177-3AD203B41FA5}">
                      <a16:colId xmlns:a16="http://schemas.microsoft.com/office/drawing/2014/main" val="65893081"/>
                    </a:ext>
                  </a:extLst>
                </a:gridCol>
                <a:gridCol w="1128890">
                  <a:extLst>
                    <a:ext uri="{9D8B030D-6E8A-4147-A177-3AD203B41FA5}">
                      <a16:colId xmlns:a16="http://schemas.microsoft.com/office/drawing/2014/main" val="3823412241"/>
                    </a:ext>
                  </a:extLst>
                </a:gridCol>
                <a:gridCol w="1128890">
                  <a:extLst>
                    <a:ext uri="{9D8B030D-6E8A-4147-A177-3AD203B41FA5}">
                      <a16:colId xmlns:a16="http://schemas.microsoft.com/office/drawing/2014/main" val="1662466371"/>
                    </a:ext>
                  </a:extLst>
                </a:gridCol>
                <a:gridCol w="1367365">
                  <a:extLst>
                    <a:ext uri="{9D8B030D-6E8A-4147-A177-3AD203B41FA5}">
                      <a16:colId xmlns:a16="http://schemas.microsoft.com/office/drawing/2014/main" val="3931857243"/>
                    </a:ext>
                  </a:extLst>
                </a:gridCol>
              </a:tblGrid>
              <a:tr h="318347">
                <a:tc>
                  <a:txBody>
                    <a:bodyPr/>
                    <a:lstStyle/>
                    <a:p>
                      <a:pPr algn="l"/>
                      <a:endParaRPr lang="fi-FI" sz="1600" b="1" i="0" kern="1200" dirty="0">
                        <a:solidFill>
                          <a:schemeClr val="lt1"/>
                        </a:solidFill>
                        <a:latin typeface="Neue Haas Unica W1G" panose="020B0504030206090203" pitchFamily="34" charset="0"/>
                        <a:ea typeface="+mn-ea"/>
                        <a:cs typeface="+mn-cs"/>
                      </a:endParaRPr>
                    </a:p>
                  </a:txBody>
                  <a:tcPr marL="108000" marB="10800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FI" sz="1600" b="1" i="0" kern="1200" dirty="0">
                          <a:solidFill>
                            <a:schemeClr val="lt1"/>
                          </a:solidFill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Kaikki </a:t>
                      </a:r>
                      <a:r>
                        <a:rPr lang="en-GB" sz="1600" b="1" i="0" kern="1200" dirty="0">
                          <a:solidFill>
                            <a:schemeClr val="lt1"/>
                          </a:solidFill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15 </a:t>
                      </a:r>
                      <a:r>
                        <a:rPr lang="en-GB" sz="1600" b="1" i="0" kern="1200" dirty="0" err="1">
                          <a:solidFill>
                            <a:schemeClr val="lt1"/>
                          </a:solidFill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vuotta</a:t>
                      </a:r>
                      <a:r>
                        <a:rPr lang="en-GB" sz="1600" b="1" i="0" kern="1200" dirty="0">
                          <a:solidFill>
                            <a:schemeClr val="lt1"/>
                          </a:solidFill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en-GB" sz="1600" b="1" i="0" kern="1200" dirty="0" err="1">
                          <a:solidFill>
                            <a:schemeClr val="lt1"/>
                          </a:solidFill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täyttäneet</a:t>
                      </a:r>
                      <a:r>
                        <a:rPr lang="en-FI" sz="1600" b="1" i="0" kern="1200" dirty="0">
                          <a:solidFill>
                            <a:schemeClr val="lt1"/>
                          </a:solidFill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 </a:t>
                      </a:r>
                      <a:br>
                        <a:rPr lang="en-FI" sz="12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</a:br>
                      <a:br>
                        <a:rPr lang="en-FI" sz="8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</a:br>
                      <a:r>
                        <a:rPr lang="en-FI" sz="12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(est. 4 291 </a:t>
                      </a:r>
                      <a:r>
                        <a:rPr lang="fi-FI" sz="12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3</a:t>
                      </a:r>
                      <a:r>
                        <a:rPr lang="en-FI" sz="12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00)</a:t>
                      </a:r>
                    </a:p>
                  </a:txBody>
                  <a:tcPr marL="108000" marB="10800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600" b="1" i="0" kern="1200" dirty="0">
                          <a:solidFill>
                            <a:schemeClr val="lt1"/>
                          </a:solidFill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15–24-vuotiaat </a:t>
                      </a:r>
                      <a:br>
                        <a:rPr lang="fi-FI" sz="1600" b="1" i="0" kern="1200" dirty="0">
                          <a:solidFill>
                            <a:schemeClr val="lt1"/>
                          </a:solidFill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</a:br>
                      <a:endParaRPr lang="fi-FI" sz="800" b="1" i="0" kern="1200" dirty="0">
                        <a:solidFill>
                          <a:schemeClr val="lt1"/>
                        </a:solidFill>
                        <a:latin typeface="Neue Haas Unica W1G" panose="020B0504030206090203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2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(est. </a:t>
                      </a:r>
                      <a:r>
                        <a:rPr lang="en-FI" sz="12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55</a:t>
                      </a:r>
                      <a:r>
                        <a:rPr lang="fi-FI" sz="12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6 100)</a:t>
                      </a:r>
                      <a:endParaRPr lang="en-FI" sz="1200" b="0" i="1" u="none" strike="noStrike" kern="1200" dirty="0">
                        <a:solidFill>
                          <a:schemeClr val="bg1"/>
                        </a:solidFill>
                        <a:effectLst/>
                        <a:latin typeface="Neue Haas Unica Pro" panose="020B0504030206020203" pitchFamily="34" charset="77"/>
                        <a:ea typeface="+mn-ea"/>
                        <a:cs typeface="+mn-cs"/>
                      </a:endParaRPr>
                    </a:p>
                  </a:txBody>
                  <a:tcPr marL="108000" marB="10800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600" b="1" i="0" kern="1200" dirty="0">
                          <a:solidFill>
                            <a:schemeClr val="lt1"/>
                          </a:solidFill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25–34-vuotiaat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800" b="1" i="0" u="none" strike="noStrike" kern="1200" dirty="0">
                        <a:solidFill>
                          <a:schemeClr val="lt1"/>
                        </a:solidFill>
                        <a:effectLst/>
                        <a:latin typeface="Neue Haas Unica W1G" panose="020B0504030206090203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2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(est. </a:t>
                      </a:r>
                      <a:r>
                        <a:rPr lang="en-FI" sz="12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5</a:t>
                      </a:r>
                      <a:r>
                        <a:rPr lang="fi-FI" sz="12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85 000)</a:t>
                      </a:r>
                      <a:endParaRPr lang="en-FI" sz="1200" b="0" i="1" u="none" strike="noStrike" kern="1200" dirty="0">
                        <a:solidFill>
                          <a:schemeClr val="bg1"/>
                        </a:solidFill>
                        <a:effectLst/>
                        <a:latin typeface="Neue Haas Unica Pro" panose="020B0504030206020203" pitchFamily="34" charset="77"/>
                        <a:ea typeface="+mn-ea"/>
                        <a:cs typeface="+mn-cs"/>
                      </a:endParaRPr>
                    </a:p>
                  </a:txBody>
                  <a:tcPr marL="108000" marB="10800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600" b="1" i="0" kern="1200" dirty="0">
                          <a:solidFill>
                            <a:schemeClr val="lt1"/>
                          </a:solidFill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35–44-vuotiaat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800" b="1" i="0" u="none" strike="noStrike" kern="1200" dirty="0">
                        <a:solidFill>
                          <a:schemeClr val="lt1"/>
                        </a:solidFill>
                        <a:effectLst/>
                        <a:latin typeface="Neue Haas Unica W1G" panose="020B0504030206090203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2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(est. </a:t>
                      </a:r>
                      <a:r>
                        <a:rPr lang="en-FI" sz="12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60</a:t>
                      </a:r>
                      <a:r>
                        <a:rPr lang="fi-FI" sz="12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8 400)</a:t>
                      </a:r>
                      <a:endParaRPr lang="en-FI" sz="1200" b="0" i="1" u="none" strike="noStrike" kern="1200" dirty="0">
                        <a:solidFill>
                          <a:schemeClr val="bg1"/>
                        </a:solidFill>
                        <a:effectLst/>
                        <a:latin typeface="Neue Haas Unica Pro" panose="020B0504030206020203" pitchFamily="34" charset="77"/>
                        <a:ea typeface="+mn-ea"/>
                        <a:cs typeface="+mn-cs"/>
                      </a:endParaRPr>
                    </a:p>
                  </a:txBody>
                  <a:tcPr marL="108000" marB="10800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600" b="1" i="0" kern="1200" dirty="0">
                          <a:solidFill>
                            <a:schemeClr val="lt1"/>
                          </a:solidFill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45–54-vuotiaat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800" b="1" i="0" u="none" strike="noStrike" kern="1200" dirty="0">
                        <a:solidFill>
                          <a:schemeClr val="lt1"/>
                        </a:solidFill>
                        <a:effectLst/>
                        <a:latin typeface="Neue Haas Unica W1G" panose="020B0504030206090203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2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(est. </a:t>
                      </a:r>
                      <a:r>
                        <a:rPr lang="en-FI" sz="12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58</a:t>
                      </a:r>
                      <a:r>
                        <a:rPr lang="fi-FI" sz="12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5 500)</a:t>
                      </a:r>
                      <a:endParaRPr lang="en-FI" sz="1200" b="0" i="1" u="none" strike="noStrike" kern="1200" dirty="0">
                        <a:solidFill>
                          <a:schemeClr val="bg1"/>
                        </a:solidFill>
                        <a:effectLst/>
                        <a:latin typeface="Neue Haas Unica Pro" panose="020B0504030206020203" pitchFamily="34" charset="77"/>
                        <a:ea typeface="+mn-ea"/>
                        <a:cs typeface="+mn-cs"/>
                      </a:endParaRPr>
                    </a:p>
                  </a:txBody>
                  <a:tcPr marL="108000" marB="10800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600" b="1" i="0" kern="1200" dirty="0">
                          <a:solidFill>
                            <a:schemeClr val="lt1"/>
                          </a:solidFill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55–64-vuotiaat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sz="800" b="1" i="0" u="none" strike="noStrike" kern="1200" dirty="0">
                        <a:solidFill>
                          <a:schemeClr val="lt1"/>
                        </a:solidFill>
                        <a:effectLst/>
                        <a:latin typeface="Neue Haas Unica W1G" panose="020B0504030206090203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2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(est. </a:t>
                      </a:r>
                      <a:r>
                        <a:rPr lang="en-FI" sz="12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6</a:t>
                      </a:r>
                      <a:r>
                        <a:rPr lang="fi-FI" sz="12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49 800)</a:t>
                      </a:r>
                      <a:endParaRPr lang="en-FI" sz="1200" b="0" i="1" u="none" strike="noStrike" kern="1200" dirty="0">
                        <a:solidFill>
                          <a:schemeClr val="bg1"/>
                        </a:solidFill>
                        <a:effectLst/>
                        <a:latin typeface="Neue Haas Unica Pro" panose="020B0504030206020203" pitchFamily="34" charset="77"/>
                        <a:ea typeface="+mn-ea"/>
                        <a:cs typeface="+mn-cs"/>
                      </a:endParaRPr>
                    </a:p>
                  </a:txBody>
                  <a:tcPr marL="108000" marB="10800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600" b="1" i="0" kern="1200" dirty="0">
                          <a:solidFill>
                            <a:schemeClr val="lt1"/>
                          </a:solidFill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Yli 64-vuotiaat </a:t>
                      </a:r>
                      <a:br>
                        <a:rPr lang="fi-FI" sz="1600" b="1" i="0" kern="1200" dirty="0">
                          <a:solidFill>
                            <a:schemeClr val="lt1"/>
                          </a:solidFill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</a:br>
                      <a:endParaRPr lang="fi-FI" sz="800" b="1" i="0" kern="1200" dirty="0">
                        <a:solidFill>
                          <a:schemeClr val="lt1"/>
                        </a:solidFill>
                        <a:latin typeface="Neue Haas Unica W1G" panose="020B0504030206090203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2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(est. </a:t>
                      </a:r>
                      <a:r>
                        <a:rPr lang="en-FI" sz="12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1</a:t>
                      </a:r>
                      <a:r>
                        <a:rPr lang="fi-FI" sz="1200" b="0" i="1" u="none" strike="noStrike" kern="1200" dirty="0">
                          <a:solidFill>
                            <a:schemeClr val="bg1"/>
                          </a:solidFill>
                          <a:effectLst/>
                          <a:latin typeface="Neue Haas Unica Pro" panose="020B0504030206020203" pitchFamily="34" charset="77"/>
                          <a:ea typeface="+mn-ea"/>
                          <a:cs typeface="+mn-cs"/>
                        </a:rPr>
                        <a:t> 306 500)</a:t>
                      </a:r>
                      <a:endParaRPr lang="en-FI" sz="1200" b="0" i="1" u="none" strike="noStrike" kern="1200" dirty="0">
                        <a:solidFill>
                          <a:schemeClr val="bg1"/>
                        </a:solidFill>
                        <a:effectLst/>
                        <a:latin typeface="Neue Haas Unica Pro" panose="020B0504030206020203" pitchFamily="34" charset="77"/>
                        <a:ea typeface="+mn-ea"/>
                        <a:cs typeface="+mn-cs"/>
                      </a:endParaRPr>
                    </a:p>
                  </a:txBody>
                  <a:tcPr marL="108000" marB="10800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077957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l"/>
                      <a:r>
                        <a:rPr lang="fi-FI" sz="1400" b="0" i="0" u="none" strike="noStrike" kern="120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Nettotavoittavuus </a:t>
                      </a:r>
                      <a:br>
                        <a:rPr lang="fi-FI" sz="1400" b="0" i="0" u="none" strike="noStrike" kern="120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</a:br>
                      <a:r>
                        <a:rPr lang="fi-FI" sz="1400" b="0" i="0" u="none" strike="noStrike" kern="120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(76 lehteä)</a:t>
                      </a:r>
                    </a:p>
                  </a:txBody>
                  <a:tcPr marL="10800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i-FI" sz="1400" b="1" i="0" u="none" strike="noStrike" kern="120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3 869 500</a:t>
                      </a: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400 900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479 000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547 1000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543 000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605 900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1 228 200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5097256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l"/>
                      <a:r>
                        <a:rPr lang="fi-FI" sz="1400" b="0" i="0" u="none" strike="noStrike" kern="120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Printin lukijoita </a:t>
                      </a:r>
                      <a:br>
                        <a:rPr lang="fi-FI" sz="1400" b="0" i="0" u="none" strike="noStrike" kern="120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</a:br>
                      <a:r>
                        <a:rPr lang="fi-FI" sz="1400" b="0" i="0" u="none" strike="noStrike" kern="120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(74 lehteä)</a:t>
                      </a:r>
                    </a:p>
                  </a:txBody>
                  <a:tcPr marL="10800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i-FI" sz="1400" b="1" i="0" u="none" strike="noStrike" kern="120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3 337 500</a:t>
                      </a: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253 300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333 100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450 900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471 500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546 500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1 180 700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1740055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pPr algn="l"/>
                      <a:r>
                        <a:rPr lang="fi-FI" sz="1400" b="0" i="0" u="none" strike="noStrike" kern="120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Digin viikkolukijat  </a:t>
                      </a:r>
                      <a:br>
                        <a:rPr lang="fi-FI" sz="1400" b="0" i="0" u="none" strike="noStrike" kern="120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</a:br>
                      <a:r>
                        <a:rPr lang="fi-FI" sz="1400" b="0" i="0" u="none" strike="noStrike" kern="120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(61 lehteä)</a:t>
                      </a:r>
                    </a:p>
                  </a:txBody>
                  <a:tcPr marL="108000"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i-FI" sz="1400" b="1" i="0" u="none" strike="noStrike" kern="1200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  <a:ea typeface="+mn-ea"/>
                          <a:cs typeface="+mn-cs"/>
                        </a:rPr>
                        <a:t>2 544 100</a:t>
                      </a: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321 400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382 800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419 500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387 500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383 700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581 000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9729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719676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1FFAD5-69FD-6D3C-C245-A71A3E4B5B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F4B839E-ECB9-17F3-1C0B-DF499626C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Puolet aikakauslehtien lukijoista lukee sekä painettua lehteä että digisisältöjä</a:t>
            </a:r>
          </a:p>
        </p:txBody>
      </p:sp>
      <p:sp>
        <p:nvSpPr>
          <p:cNvPr id="12" name="TextBox 2">
            <a:extLst>
              <a:ext uri="{FF2B5EF4-FFF2-40B4-BE49-F238E27FC236}">
                <a16:creationId xmlns:a16="http://schemas.microsoft.com/office/drawing/2014/main" id="{1BBCEC3C-A3FB-29DD-1EEF-A383A293CBFC}"/>
              </a:ext>
            </a:extLst>
          </p:cNvPr>
          <p:cNvSpPr txBox="1"/>
          <p:nvPr/>
        </p:nvSpPr>
        <p:spPr>
          <a:xfrm>
            <a:off x="1143000" y="1514946"/>
            <a:ext cx="99898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kumimoji="0" lang="fi-FI" sz="1200" b="0" i="0" u="none" strike="noStrike" kern="1200" cap="none" spc="0" normalizeH="0" baseline="0" noProof="0" dirty="0">
                <a:ln>
                  <a:noFill/>
                </a:ln>
                <a:solidFill>
                  <a:srgbClr val="002649"/>
                </a:solidFill>
                <a:effectLst/>
                <a:uLnTx/>
                <a:uFillTx/>
                <a:latin typeface="Neue Haas Unica W1G" panose="020B0504030206020203" pitchFamily="34" charset="0"/>
                <a:ea typeface="+mn-ea"/>
                <a:cs typeface="+mn-cs"/>
              </a:rPr>
              <a:t>15 vuotta täyttäneet suomalaiset</a:t>
            </a:r>
            <a:r>
              <a:rPr lang="fi-FI" sz="1200" dirty="0">
                <a:solidFill>
                  <a:srgbClr val="002649"/>
                </a:solidFill>
                <a:latin typeface="Neue Haas Unica W1G" panose="020B0504030206020203" pitchFamily="34" charset="0"/>
              </a:rPr>
              <a:t>. </a:t>
            </a:r>
            <a:endParaRPr kumimoji="0" lang="fi-FI" sz="1200" b="0" i="0" u="none" strike="noStrike" kern="1200" cap="none" spc="0" normalizeH="0" baseline="0" noProof="0" dirty="0">
              <a:ln>
                <a:noFill/>
              </a:ln>
              <a:solidFill>
                <a:srgbClr val="002649"/>
              </a:solidFill>
              <a:effectLst/>
              <a:uLnTx/>
              <a:uFillTx/>
              <a:latin typeface="Neue Haas Unica W1G" panose="020B0504030206020203" pitchFamily="34" charset="0"/>
              <a:ea typeface="+mn-ea"/>
              <a:cs typeface="+mn-cs"/>
            </a:endParaRPr>
          </a:p>
        </p:txBody>
      </p:sp>
      <p:graphicFrame>
        <p:nvGraphicFramePr>
          <p:cNvPr id="5" name="Sisällön paikkamerkki 9">
            <a:extLst>
              <a:ext uri="{FF2B5EF4-FFF2-40B4-BE49-F238E27FC236}">
                <a16:creationId xmlns:a16="http://schemas.microsoft.com/office/drawing/2014/main" id="{240A3446-BB18-4FFF-E2C8-BCA2497FB90F}"/>
              </a:ext>
            </a:extLst>
          </p:cNvPr>
          <p:cNvGraphicFramePr>
            <a:graphicFrameLocks noGrp="1"/>
          </p:cNvGraphicFramePr>
          <p:nvPr>
            <p:ph sz="quarter" idx="11"/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22075409"/>
              </p:ext>
            </p:extLst>
          </p:nvPr>
        </p:nvGraphicFramePr>
        <p:xfrm>
          <a:off x="1406024" y="2040446"/>
          <a:ext cx="8873176" cy="37544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534251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A person sitting on a bed reading a magazine and a bowl of strawberries&#10;&#10;Description automatically generated">
            <a:extLst>
              <a:ext uri="{FF2B5EF4-FFF2-40B4-BE49-F238E27FC236}">
                <a16:creationId xmlns:a16="http://schemas.microsoft.com/office/drawing/2014/main" id="{9BEF6F23-5DCA-FCEF-D70F-272A40FFB5D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/>
          <a:stretch>
            <a:fillRect/>
          </a:stretch>
        </p:blipFill>
        <p:spPr/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479DC0A1-8EB7-1B49-8A79-BD0F142870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36267" y="685800"/>
            <a:ext cx="5655733" cy="2387600"/>
          </a:xfrm>
        </p:spPr>
        <p:txBody>
          <a:bodyPr>
            <a:normAutofit/>
          </a:bodyPr>
          <a:lstStyle/>
          <a:p>
            <a:r>
              <a:rPr lang="fi-FI" sz="8000" dirty="0"/>
              <a:t>Kokonais-tavoittavuus</a:t>
            </a:r>
          </a:p>
        </p:txBody>
      </p:sp>
    </p:spTree>
    <p:extLst>
      <p:ext uri="{BB962C8B-B14F-4D97-AF65-F5344CB8AC3E}">
        <p14:creationId xmlns:p14="http://schemas.microsoft.com/office/powerpoint/2010/main" val="20212741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584257-E253-CA49-84EF-3C8D5B08449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348415" y="1589088"/>
            <a:ext cx="5403317" cy="3679825"/>
          </a:xfrm>
        </p:spPr>
        <p:txBody>
          <a:bodyPr anchor="ctr">
            <a:noAutofit/>
          </a:bodyPr>
          <a:lstStyle/>
          <a:p>
            <a:pPr marL="0" indent="0">
              <a:buNone/>
            </a:pPr>
            <a:r>
              <a:rPr lang="fi-FI" sz="3200" dirty="0">
                <a:latin typeface="Canela Medium" pitchFamily="2" charset="77"/>
              </a:rPr>
              <a:t>Kokonaistavoittavuus = printti + digi</a:t>
            </a:r>
          </a:p>
          <a:p>
            <a:pPr marL="0" indent="0">
              <a:buNone/>
            </a:pPr>
            <a:r>
              <a:rPr lang="fi-FI" dirty="0"/>
              <a:t>Lehden </a:t>
            </a:r>
            <a:r>
              <a:rPr lang="fi-FI" dirty="0">
                <a:solidFill>
                  <a:schemeClr val="accent2"/>
                </a:solidFill>
              </a:rPr>
              <a:t>kokonaistavoittavuusluku</a:t>
            </a:r>
            <a:r>
              <a:rPr lang="fi-FI" dirty="0"/>
              <a:t> kertoo lehden keskimääräisen numeron lukijamäärän (printti), johon on lisätty keskimääräisen viikon aikana lehden digisisältöjä lukeneiden nettomäärä.</a:t>
            </a:r>
          </a:p>
          <a:p>
            <a:pPr marL="0" indent="0">
              <a:buNone/>
            </a:pPr>
            <a:endParaRPr lang="fi-FI" sz="500" dirty="0"/>
          </a:p>
          <a:p>
            <a:pPr marL="0" indent="0">
              <a:buNone/>
            </a:pPr>
            <a:r>
              <a:rPr lang="fi-FI" sz="1400" dirty="0"/>
              <a:t>Yksi henkilö lasketaan mukaan kokonaistavoittavuuteen vain kerran riippumatta siitä, lukeeko hän lehteä yhdessä vai useammassa kanavassa.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70AE12A-B0BE-BB47-BD95-CFE3BC18DF36}"/>
              </a:ext>
            </a:extLst>
          </p:cNvPr>
          <p:cNvSpPr txBox="1"/>
          <p:nvPr/>
        </p:nvSpPr>
        <p:spPr>
          <a:xfrm>
            <a:off x="8051180" y="-446049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endParaRPr lang="fi-FI" sz="2000" dirty="0">
              <a:latin typeface="Neue Haas Unica W1G" panose="020B0504030206020203" pitchFamily="34" charset="0"/>
            </a:endParaRPr>
          </a:p>
        </p:txBody>
      </p:sp>
      <p:pic>
        <p:nvPicPr>
          <p:cNvPr id="5" name="Picture 2" descr="MediaAuditFinland">
            <a:extLst>
              <a:ext uri="{FF2B5EF4-FFF2-40B4-BE49-F238E27FC236}">
                <a16:creationId xmlns:a16="http://schemas.microsoft.com/office/drawing/2014/main" id="{23E292F1-096F-EF43-87D4-3CE8F923E4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1773" y="5927702"/>
            <a:ext cx="1542826" cy="745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Placeholder 8" descr="A person holding a phone&#10;&#10;Description automatically generated">
            <a:extLst>
              <a:ext uri="{FF2B5EF4-FFF2-40B4-BE49-F238E27FC236}">
                <a16:creationId xmlns:a16="http://schemas.microsoft.com/office/drawing/2014/main" id="{D1DE2322-107C-687A-7B04-B87442C929E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23199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 descr="A person holding a clipboard&#10;&#10;Description automatically generated with medium confidence">
            <a:extLst>
              <a:ext uri="{FF2B5EF4-FFF2-40B4-BE49-F238E27FC236}">
                <a16:creationId xmlns:a16="http://schemas.microsoft.com/office/drawing/2014/main" id="{94018D5F-566A-1E49-A07E-F243825BBC3B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53202" y="0"/>
            <a:ext cx="5638798" cy="6858000"/>
          </a:xfr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584257-E253-CA49-84EF-3C8D5B08449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838200" y="1589087"/>
            <a:ext cx="4799012" cy="3679825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fi-FI" dirty="0">
                <a:solidFill>
                  <a:schemeClr val="accent2"/>
                </a:solidFill>
              </a:rPr>
              <a:t>Peittoprosentti</a:t>
            </a:r>
            <a:r>
              <a:rPr lang="fi-FI" dirty="0"/>
              <a:t> kertoo, </a:t>
            </a:r>
            <a:br>
              <a:rPr lang="fi-FI" dirty="0"/>
            </a:br>
            <a:r>
              <a:rPr lang="fi-FI" dirty="0"/>
              <a:t>kuinka suuren osan kohderyhmästä  kyseinen media tavoittaa.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70AE12A-B0BE-BB47-BD95-CFE3BC18DF36}"/>
              </a:ext>
            </a:extLst>
          </p:cNvPr>
          <p:cNvSpPr txBox="1"/>
          <p:nvPr/>
        </p:nvSpPr>
        <p:spPr>
          <a:xfrm>
            <a:off x="8051180" y="-446049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endParaRPr lang="fi-FI" sz="2000" dirty="0">
              <a:latin typeface="Neue Haas Unica W1G" panose="020B0504030206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5250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9B79-7B70-5540-BC0F-E7554655B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Kokonaistavoittavuudeltaan suurimmat </a:t>
            </a:r>
            <a:r>
              <a:rPr lang="fi-FI" dirty="0" err="1"/>
              <a:t>aikakausmediat</a:t>
            </a:r>
            <a:r>
              <a:rPr lang="fi-FI" dirty="0"/>
              <a:t> 2026, </a:t>
            </a:r>
            <a:r>
              <a:rPr lang="fi-FI" i="1" dirty="0">
                <a:solidFill>
                  <a:schemeClr val="accent2"/>
                </a:solidFill>
              </a:rPr>
              <a:t>koko väestö</a:t>
            </a:r>
            <a:endParaRPr lang="en-FI" dirty="0">
              <a:solidFill>
                <a:schemeClr val="accent2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E48F555-CEAA-9E48-BCCF-C0A968FDDA58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807161081"/>
              </p:ext>
            </p:extLst>
          </p:nvPr>
        </p:nvGraphicFramePr>
        <p:xfrm>
          <a:off x="1790700" y="1566332"/>
          <a:ext cx="8610600" cy="450411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637653">
                  <a:extLst>
                    <a:ext uri="{9D8B030D-6E8A-4147-A177-3AD203B41FA5}">
                      <a16:colId xmlns:a16="http://schemas.microsoft.com/office/drawing/2014/main" val="2751396997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3442766014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4259109651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65893081"/>
                    </a:ext>
                  </a:extLst>
                </a:gridCol>
              </a:tblGrid>
              <a:tr h="589145">
                <a:tc>
                  <a:txBody>
                    <a:bodyPr/>
                    <a:lstStyle/>
                    <a:p>
                      <a:pPr algn="ctr"/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Lehti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Kokonaistavoittavuus
(printti + digi), 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15 vuotta täyttäneet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Peittoprosentti,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15 vuotta täyttäneet</a:t>
                      </a:r>
                    </a:p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(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est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. 4 291 300)  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077957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Yhteishyvä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2 018 900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47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111175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2.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Pirkka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1 728 500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1740055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3.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Me Naiset*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999 600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972996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4.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Seiska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986 700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1943703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5.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Terveydeksi!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724 500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4586163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6.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Avainapteekit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700 600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752572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7.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Mikrobitti**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672 800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9671826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8.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Kotiliesi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641 500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177549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9.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Tekniikka&amp;Talous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560 400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1584072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10.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Talouselämä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544 600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56301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6931CD2C-C6E7-9540-CDC7-86B1E515B0D8}"/>
              </a:ext>
            </a:extLst>
          </p:cNvPr>
          <p:cNvSpPr txBox="1"/>
          <p:nvPr/>
        </p:nvSpPr>
        <p:spPr>
          <a:xfrm>
            <a:off x="10467975" y="5208668"/>
            <a:ext cx="177165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*) verkkosivusto osa 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Ilta-Sanomien sivustoa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endParaRPr lang="fi-FI" sz="1000" i="1" dirty="0">
              <a:solidFill>
                <a:schemeClr val="accent1"/>
              </a:solidFill>
              <a:latin typeface="Neue Haas Unica W1G" panose="020B0504030206020203" pitchFamily="34" charset="0"/>
            </a:endParaRPr>
          </a:p>
          <a:p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**) verkkosivusto osa 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Iltalehden sivustoa</a:t>
            </a:r>
          </a:p>
        </p:txBody>
      </p:sp>
    </p:spTree>
    <p:extLst>
      <p:ext uri="{BB962C8B-B14F-4D97-AF65-F5344CB8AC3E}">
        <p14:creationId xmlns:p14="http://schemas.microsoft.com/office/powerpoint/2010/main" val="11020617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9B79-7B70-5540-BC0F-E7554655B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Kokonaistavoittavuudeltaan suurimmat </a:t>
            </a:r>
            <a:r>
              <a:rPr lang="fi-FI" dirty="0" err="1"/>
              <a:t>aikakausmediat</a:t>
            </a:r>
            <a:r>
              <a:rPr lang="fi-FI" dirty="0"/>
              <a:t> 2026, </a:t>
            </a:r>
            <a:r>
              <a:rPr lang="fi-FI" i="1" dirty="0">
                <a:solidFill>
                  <a:schemeClr val="accent2"/>
                </a:solidFill>
              </a:rPr>
              <a:t>naiset</a:t>
            </a:r>
            <a:endParaRPr lang="en-FI" dirty="0">
              <a:solidFill>
                <a:schemeClr val="accent2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E48F555-CEAA-9E48-BCCF-C0A968FDDA58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4091428050"/>
              </p:ext>
            </p:extLst>
          </p:nvPr>
        </p:nvGraphicFramePr>
        <p:xfrm>
          <a:off x="1790700" y="1566332"/>
          <a:ext cx="8610600" cy="4531151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637653">
                  <a:extLst>
                    <a:ext uri="{9D8B030D-6E8A-4147-A177-3AD203B41FA5}">
                      <a16:colId xmlns:a16="http://schemas.microsoft.com/office/drawing/2014/main" val="2751396997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3442766014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4259109651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65893081"/>
                    </a:ext>
                  </a:extLst>
                </a:gridCol>
              </a:tblGrid>
              <a:tr h="589145">
                <a:tc>
                  <a:txBody>
                    <a:bodyPr/>
                    <a:lstStyle/>
                    <a:p>
                      <a:pPr algn="ctr"/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Lehti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Kokonaistavoittavuus
(printti + digi), 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naiset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Peittoprosentti,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naiset</a:t>
                      </a:r>
                    </a:p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(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est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. 2 191 900) 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077957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Yhteishyvä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1 335 000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61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111175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2.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Pirkka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1 150 900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53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1740055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3.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Me Naiset*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785 000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972996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4.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Terveydeksi!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546 700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1943703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5.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Kotiliesi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533 600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4586163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6.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Seiska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501 800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752572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7.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Avainapteekit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498 400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9671826"/>
                  </a:ext>
                </a:extLst>
              </a:tr>
              <a:tr h="404300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8.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Avotakka**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413 300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177549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9.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Anna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389 200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1584072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10.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Eeva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317 800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563016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65A07489-0FA7-4345-078E-E94429F04C56}"/>
              </a:ext>
            </a:extLst>
          </p:cNvPr>
          <p:cNvSpPr txBox="1"/>
          <p:nvPr/>
        </p:nvSpPr>
        <p:spPr>
          <a:xfrm>
            <a:off x="10467975" y="5235709"/>
            <a:ext cx="177165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*) verkkosivusto osa 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Ilta-Sanomien sivustoa</a:t>
            </a:r>
          </a:p>
          <a:p>
            <a:pPr algn="l"/>
            <a:endParaRPr lang="fi-FI" sz="1000" i="1" dirty="0">
              <a:solidFill>
                <a:schemeClr val="accent1"/>
              </a:solidFill>
              <a:latin typeface="Neue Haas Unica W1G" panose="020B0504030206020203" pitchFamily="34" charset="0"/>
            </a:endParaRPr>
          </a:p>
          <a:p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***) verkossa Kotona / </a:t>
            </a:r>
            <a:r>
              <a:rPr lang="fi-FI" sz="1000" i="1" dirty="0" err="1">
                <a:solidFill>
                  <a:schemeClr val="accent1"/>
                </a:solidFill>
                <a:latin typeface="Neue Haas Unica W1G" panose="020B0504030206020203" pitchFamily="34" charset="0"/>
              </a:rPr>
              <a:t>meillakotona.fi</a:t>
            </a:r>
            <a:endParaRPr lang="fi-FI" sz="1000" i="1" dirty="0">
              <a:solidFill>
                <a:schemeClr val="accent1"/>
              </a:solidFill>
              <a:latin typeface="Neue Haas Unica W1G" panose="020B0504030206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69225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9B79-7B70-5540-BC0F-E7554655B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Kokonaistavoittavuudeltaan suurimmat </a:t>
            </a:r>
            <a:r>
              <a:rPr lang="fi-FI" dirty="0" err="1"/>
              <a:t>aikakausmediat</a:t>
            </a:r>
            <a:r>
              <a:rPr lang="fi-FI" dirty="0"/>
              <a:t> 2026, </a:t>
            </a:r>
            <a:r>
              <a:rPr lang="fi-FI" i="1" dirty="0">
                <a:solidFill>
                  <a:schemeClr val="accent2"/>
                </a:solidFill>
              </a:rPr>
              <a:t>miehet</a:t>
            </a:r>
            <a:endParaRPr lang="en-FI" dirty="0">
              <a:solidFill>
                <a:schemeClr val="accent2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E48F555-CEAA-9E48-BCCF-C0A968FDDA58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4255905789"/>
              </p:ext>
            </p:extLst>
          </p:nvPr>
        </p:nvGraphicFramePr>
        <p:xfrm>
          <a:off x="1790700" y="1566332"/>
          <a:ext cx="8610600" cy="450411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637653">
                  <a:extLst>
                    <a:ext uri="{9D8B030D-6E8A-4147-A177-3AD203B41FA5}">
                      <a16:colId xmlns:a16="http://schemas.microsoft.com/office/drawing/2014/main" val="2751396997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3442766014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4259109651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65893081"/>
                    </a:ext>
                  </a:extLst>
                </a:gridCol>
              </a:tblGrid>
              <a:tr h="589145">
                <a:tc>
                  <a:txBody>
                    <a:bodyPr/>
                    <a:lstStyle/>
                    <a:p>
                      <a:pPr algn="ctr"/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Lehti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Kokonaistavoittavuus
(printti + digi), 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miehet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Peittoprosentti,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miehet</a:t>
                      </a:r>
                    </a:p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(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est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. 2 099 400 ) 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077957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Yhteishyvä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683 900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33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111175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2.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Mikrobitti*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582 300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28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1740055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3.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Pirkka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577 700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28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972996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4.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Seiska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484 900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1943703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5.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Tekniikka&amp;Talous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446 300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4586163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6.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Tekniikan Maailma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421 900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752572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7.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Talouselämä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358 400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9671826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8.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Taloustaito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297 200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177549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9.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Moottori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293 600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1584072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10.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Katso**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258 800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56301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C3552B0-2939-3CB1-DF11-33F7DBD4E469}"/>
              </a:ext>
            </a:extLst>
          </p:cNvPr>
          <p:cNvSpPr txBox="1"/>
          <p:nvPr/>
        </p:nvSpPr>
        <p:spPr>
          <a:xfrm>
            <a:off x="1790700" y="6275070"/>
            <a:ext cx="17716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*) verkkosivusto osa Iltalehden sivustoa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B1F1C6-FE8B-CA10-593E-FD4508110FD8}"/>
              </a:ext>
            </a:extLst>
          </p:cNvPr>
          <p:cNvSpPr txBox="1"/>
          <p:nvPr/>
        </p:nvSpPr>
        <p:spPr>
          <a:xfrm>
            <a:off x="10467975" y="5208668"/>
            <a:ext cx="177165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*) verkkosivusto osa 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Iltalehden sivustoa</a:t>
            </a:r>
          </a:p>
          <a:p>
            <a:pPr algn="l"/>
            <a:endParaRPr lang="fi-FI" sz="1000" i="1" dirty="0">
              <a:solidFill>
                <a:schemeClr val="accent1"/>
              </a:solidFill>
              <a:latin typeface="Neue Haas Unica W1G" panose="020B0504030206020203" pitchFamily="34" charset="0"/>
            </a:endParaRPr>
          </a:p>
          <a:p>
            <a:pPr algn="l"/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**) verkkosivusto osa Seiskan sivustoa</a:t>
            </a:r>
          </a:p>
        </p:txBody>
      </p:sp>
    </p:spTree>
    <p:extLst>
      <p:ext uri="{BB962C8B-B14F-4D97-AF65-F5344CB8AC3E}">
        <p14:creationId xmlns:p14="http://schemas.microsoft.com/office/powerpoint/2010/main" val="10038204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9B79-7B70-5540-BC0F-E7554655B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Kokonaistavoittavuudeltaan suurimmat </a:t>
            </a:r>
            <a:r>
              <a:rPr lang="fi-FI" dirty="0" err="1"/>
              <a:t>aikakausmediat</a:t>
            </a:r>
            <a:r>
              <a:rPr lang="fi-FI" dirty="0"/>
              <a:t> 2026, </a:t>
            </a:r>
            <a:r>
              <a:rPr lang="fi-FI" i="1" dirty="0">
                <a:solidFill>
                  <a:schemeClr val="accent2"/>
                </a:solidFill>
              </a:rPr>
              <a:t>15–24-vuotiaat</a:t>
            </a:r>
            <a:endParaRPr lang="en-FI" dirty="0">
              <a:solidFill>
                <a:schemeClr val="accent2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E48F555-CEAA-9E48-BCCF-C0A968FDDA58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3804336082"/>
              </p:ext>
            </p:extLst>
          </p:nvPr>
        </p:nvGraphicFramePr>
        <p:xfrm>
          <a:off x="1790700" y="1510294"/>
          <a:ext cx="8610600" cy="450411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637653">
                  <a:extLst>
                    <a:ext uri="{9D8B030D-6E8A-4147-A177-3AD203B41FA5}">
                      <a16:colId xmlns:a16="http://schemas.microsoft.com/office/drawing/2014/main" val="2751396997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3442766014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4259109651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65893081"/>
                    </a:ext>
                  </a:extLst>
                </a:gridCol>
              </a:tblGrid>
              <a:tr h="589145">
                <a:tc>
                  <a:txBody>
                    <a:bodyPr/>
                    <a:lstStyle/>
                    <a:p>
                      <a:pPr algn="ctr"/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Lehti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Kokonaistavoittavuus
(printti + digi), 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15–24-vuotiaat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Peittoprosentti,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15–24-vuotiaat</a:t>
                      </a:r>
                    </a:p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(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est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. 556 100) 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077957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Seiska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163 000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29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111175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2.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Me Naiset*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117 100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1740055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3.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Yhteishyvä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110 200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972996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4.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Pirkka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99 900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1943703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5.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Mikrobitti**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88 700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4586163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6.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Aku Ankka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70 100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752572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7.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Kotiliesi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66 700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9671826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8.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Tekniikka&amp;Talous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55 700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177549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9.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Tekniikan Maailma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51 600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1584072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10.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Tiede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50 100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56301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6F2587CD-2C61-8632-83FB-65EA21D4A2B2}"/>
              </a:ext>
            </a:extLst>
          </p:cNvPr>
          <p:cNvSpPr txBox="1"/>
          <p:nvPr/>
        </p:nvSpPr>
        <p:spPr>
          <a:xfrm>
            <a:off x="10467975" y="5208668"/>
            <a:ext cx="177165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*) verkkosivusto osa 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Ilta-Sanomien sivustoa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endParaRPr lang="fi-FI" sz="1000" i="1" dirty="0">
              <a:solidFill>
                <a:schemeClr val="accent1"/>
              </a:solidFill>
              <a:latin typeface="Neue Haas Unica W1G" panose="020B0504030206020203" pitchFamily="34" charset="0"/>
            </a:endParaRPr>
          </a:p>
          <a:p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**) verkkosivusto osa 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Iltalehden sivustoa</a:t>
            </a:r>
          </a:p>
        </p:txBody>
      </p:sp>
    </p:spTree>
    <p:extLst>
      <p:ext uri="{BB962C8B-B14F-4D97-AF65-F5344CB8AC3E}">
        <p14:creationId xmlns:p14="http://schemas.microsoft.com/office/powerpoint/2010/main" val="21352332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9B79-7B70-5540-BC0F-E7554655B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Kokonaistavoittavuudeltaan suurimmat </a:t>
            </a:r>
            <a:r>
              <a:rPr lang="fi-FI" dirty="0" err="1"/>
              <a:t>aikakausmediat</a:t>
            </a:r>
            <a:r>
              <a:rPr lang="fi-FI" dirty="0"/>
              <a:t> 2026, </a:t>
            </a:r>
            <a:r>
              <a:rPr lang="fi-FI" i="1" dirty="0">
                <a:solidFill>
                  <a:schemeClr val="accent2"/>
                </a:solidFill>
              </a:rPr>
              <a:t>25–34-vuotiaat</a:t>
            </a:r>
            <a:endParaRPr lang="en-FI" dirty="0">
              <a:solidFill>
                <a:schemeClr val="accent2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E48F555-CEAA-9E48-BCCF-C0A968FDDA58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925110295"/>
              </p:ext>
            </p:extLst>
          </p:nvPr>
        </p:nvGraphicFramePr>
        <p:xfrm>
          <a:off x="1790700" y="1566332"/>
          <a:ext cx="8610600" cy="450411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637653">
                  <a:extLst>
                    <a:ext uri="{9D8B030D-6E8A-4147-A177-3AD203B41FA5}">
                      <a16:colId xmlns:a16="http://schemas.microsoft.com/office/drawing/2014/main" val="2751396997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3442766014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4259109651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65893081"/>
                    </a:ext>
                  </a:extLst>
                </a:gridCol>
              </a:tblGrid>
              <a:tr h="589145">
                <a:tc>
                  <a:txBody>
                    <a:bodyPr/>
                    <a:lstStyle/>
                    <a:p>
                      <a:pPr algn="ctr"/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Lehti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Kokonaistavoittavuus
(printti + digi), 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25–34-vuotiaat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Peittoprosentti,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25–34-vuotiaat</a:t>
                      </a:r>
                    </a:p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(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est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. 585 000) 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077957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Yhteishyvä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191 400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33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111175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2.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Seiska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153 200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1740055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3.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Pirkka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152 900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972996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4.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Me Naiset*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140 100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1943703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5.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Mikrobitti**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116 500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4586163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6.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Kotiliesi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90 600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752572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7.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Talouselämä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87 800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9671826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8.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Tekniikka&amp;Talous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87 000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177549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9.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Avotakka***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73 000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1584072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10.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Anna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67 300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56301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FB23ED6D-52B9-B8F4-91F7-0AB92DD9D886}"/>
              </a:ext>
            </a:extLst>
          </p:cNvPr>
          <p:cNvSpPr txBox="1"/>
          <p:nvPr/>
        </p:nvSpPr>
        <p:spPr>
          <a:xfrm>
            <a:off x="10467975" y="4762898"/>
            <a:ext cx="17716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*) verkkosivusto osa 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Ilta-Sanomien sivustoa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endParaRPr lang="fi-FI" sz="1000" i="1" dirty="0">
              <a:solidFill>
                <a:schemeClr val="accent1"/>
              </a:solidFill>
              <a:latin typeface="Neue Haas Unica W1G" panose="020B0504030206020203" pitchFamily="34" charset="0"/>
            </a:endParaRPr>
          </a:p>
          <a:p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**) verkkosivusto osa 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Iltalehden sivustoa</a:t>
            </a:r>
          </a:p>
          <a:p>
            <a:endParaRPr lang="fi-FI" sz="1000" i="1" dirty="0">
              <a:solidFill>
                <a:schemeClr val="accent1"/>
              </a:solidFill>
              <a:latin typeface="Neue Haas Unica W1G" panose="020B0504030206020203" pitchFamily="34" charset="0"/>
            </a:endParaRPr>
          </a:p>
          <a:p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***) verkossa Kotona / </a:t>
            </a:r>
            <a:r>
              <a:rPr lang="fi-FI" sz="1000" i="1" dirty="0" err="1">
                <a:solidFill>
                  <a:schemeClr val="accent1"/>
                </a:solidFill>
                <a:latin typeface="Neue Haas Unica W1G" panose="020B0504030206020203" pitchFamily="34" charset="0"/>
              </a:rPr>
              <a:t>meillakotona.fi</a:t>
            </a:r>
            <a:endParaRPr lang="fi-FI" sz="1000" i="1" dirty="0">
              <a:solidFill>
                <a:schemeClr val="accent1"/>
              </a:solidFill>
              <a:latin typeface="Neue Haas Unica W1G" panose="020B0504030206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42037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9B79-7B70-5540-BC0F-E7554655B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Kokonaistavoittavuudeltaan suurimmat </a:t>
            </a:r>
            <a:r>
              <a:rPr lang="fi-FI" dirty="0" err="1"/>
              <a:t>aikakausmediat</a:t>
            </a:r>
            <a:r>
              <a:rPr lang="fi-FI" dirty="0"/>
              <a:t> 2026, </a:t>
            </a:r>
            <a:r>
              <a:rPr lang="fi-FI" i="1" dirty="0">
                <a:solidFill>
                  <a:schemeClr val="accent2"/>
                </a:solidFill>
              </a:rPr>
              <a:t>35–44-vuotiaat</a:t>
            </a:r>
            <a:endParaRPr lang="en-FI" dirty="0">
              <a:solidFill>
                <a:schemeClr val="accent2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E48F555-CEAA-9E48-BCCF-C0A968FDDA58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1878104790"/>
              </p:ext>
            </p:extLst>
          </p:nvPr>
        </p:nvGraphicFramePr>
        <p:xfrm>
          <a:off x="1790700" y="1566332"/>
          <a:ext cx="8610600" cy="450411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637653">
                  <a:extLst>
                    <a:ext uri="{9D8B030D-6E8A-4147-A177-3AD203B41FA5}">
                      <a16:colId xmlns:a16="http://schemas.microsoft.com/office/drawing/2014/main" val="2751396997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3442766014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4259109651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65893081"/>
                    </a:ext>
                  </a:extLst>
                </a:gridCol>
              </a:tblGrid>
              <a:tr h="589145">
                <a:tc>
                  <a:txBody>
                    <a:bodyPr/>
                    <a:lstStyle/>
                    <a:p>
                      <a:pPr algn="ctr"/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Lehti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Kokonaistavoittavuus
(printti + digi), 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35–44-vuotiaat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Peittoprosentti,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35–44-vuotiaat</a:t>
                      </a:r>
                    </a:p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(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est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. 608 400) 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077957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Yhteishyvä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276 200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111175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2.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Pirkka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214 600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1740055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3.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Me Naiset*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187 000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31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972996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4.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Seiska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176 300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29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1943703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5.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Mikrobitti**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156 200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4586163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6.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Tekniikka&amp;Talous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115 200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752572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7.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Talouselämä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109 400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9671826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8.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Avotakka***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86 100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177549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9.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Kotiliesi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84 500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1584072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10.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Anna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74 900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56301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3FD8AF5D-921F-07FB-929F-D3A9B12038C7}"/>
              </a:ext>
            </a:extLst>
          </p:cNvPr>
          <p:cNvSpPr txBox="1"/>
          <p:nvPr/>
        </p:nvSpPr>
        <p:spPr>
          <a:xfrm>
            <a:off x="10467975" y="4747003"/>
            <a:ext cx="17716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*) verkkosivusto osa 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Ilta-Sanomien sivustoa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endParaRPr lang="fi-FI" sz="1000" i="1" dirty="0">
              <a:solidFill>
                <a:schemeClr val="accent1"/>
              </a:solidFill>
              <a:latin typeface="Neue Haas Unica W1G" panose="020B0504030206020203" pitchFamily="34" charset="0"/>
            </a:endParaRPr>
          </a:p>
          <a:p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**) verkkosivusto osa 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Iltalehden sivustoa</a:t>
            </a:r>
          </a:p>
          <a:p>
            <a:endParaRPr lang="fi-FI" sz="1000" i="1" dirty="0">
              <a:solidFill>
                <a:schemeClr val="accent1"/>
              </a:solidFill>
              <a:latin typeface="Neue Haas Unica W1G" panose="020B0504030206020203" pitchFamily="34" charset="0"/>
            </a:endParaRPr>
          </a:p>
          <a:p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***) verkossa Kotona / </a:t>
            </a:r>
            <a:r>
              <a:rPr lang="fi-FI" sz="1000" i="1" dirty="0" err="1">
                <a:solidFill>
                  <a:schemeClr val="accent1"/>
                </a:solidFill>
                <a:latin typeface="Neue Haas Unica W1G" panose="020B0504030206020203" pitchFamily="34" charset="0"/>
              </a:rPr>
              <a:t>meillakotona.fi</a:t>
            </a:r>
            <a:endParaRPr lang="fi-FI" sz="1000" i="1" dirty="0">
              <a:solidFill>
                <a:schemeClr val="accent1"/>
              </a:solidFill>
              <a:latin typeface="Neue Haas Unica W1G" panose="020B0504030206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45458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9B79-7B70-5540-BC0F-E7554655B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Kokonaistavoittavuudeltaan suurimmat </a:t>
            </a:r>
            <a:r>
              <a:rPr lang="fi-FI" dirty="0" err="1"/>
              <a:t>aikakausmediat</a:t>
            </a:r>
            <a:r>
              <a:rPr lang="fi-FI" dirty="0"/>
              <a:t> 2026, </a:t>
            </a:r>
            <a:r>
              <a:rPr lang="fi-FI" i="1" dirty="0">
                <a:solidFill>
                  <a:schemeClr val="accent2"/>
                </a:solidFill>
              </a:rPr>
              <a:t>45–54-vuotiaat</a:t>
            </a:r>
            <a:endParaRPr lang="en-FI" dirty="0">
              <a:solidFill>
                <a:schemeClr val="accent2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E48F555-CEAA-9E48-BCCF-C0A968FDDA58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1846705129"/>
              </p:ext>
            </p:extLst>
          </p:nvPr>
        </p:nvGraphicFramePr>
        <p:xfrm>
          <a:off x="1790700" y="1566332"/>
          <a:ext cx="8610600" cy="4431651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637653">
                  <a:extLst>
                    <a:ext uri="{9D8B030D-6E8A-4147-A177-3AD203B41FA5}">
                      <a16:colId xmlns:a16="http://schemas.microsoft.com/office/drawing/2014/main" val="2751396997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3442766014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4259109651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65893081"/>
                    </a:ext>
                  </a:extLst>
                </a:gridCol>
              </a:tblGrid>
              <a:tr h="589145">
                <a:tc>
                  <a:txBody>
                    <a:bodyPr/>
                    <a:lstStyle/>
                    <a:p>
                      <a:pPr algn="ctr"/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Lehti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Kokonaistavoittavuus
(printti + digi), 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45–54-vuotiaat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Peittoprosentti,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45–54-vuotiaat</a:t>
                      </a:r>
                    </a:p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(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est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. 585 500)  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077957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Yhteishyvä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297 500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51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111175"/>
                  </a:ext>
                </a:extLst>
              </a:tr>
              <a:tr h="29668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2.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Pirkka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234 600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1740055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3.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Me Naiset*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193 600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33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972996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4.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Seiska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162 000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28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1943703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5.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Mikrobitti**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108 500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4586163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6.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Tekniikka&amp;Talous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102 500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752572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7.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Kotiliesi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100 800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9671826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8.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Talouselämä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99 800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177549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9.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Taloustaito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92 900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1584072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10.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Avainapteekit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92 800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56301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58CE358-DB8F-8AF9-A831-8069BDC9FA6D}"/>
              </a:ext>
            </a:extLst>
          </p:cNvPr>
          <p:cNvSpPr txBox="1"/>
          <p:nvPr/>
        </p:nvSpPr>
        <p:spPr>
          <a:xfrm>
            <a:off x="10467975" y="5208668"/>
            <a:ext cx="177165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*) verkkosivusto osa 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Ilta-Sanomien sivustoa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endParaRPr lang="fi-FI" sz="1000" i="1" dirty="0">
              <a:solidFill>
                <a:schemeClr val="accent1"/>
              </a:solidFill>
              <a:latin typeface="Neue Haas Unica W1G" panose="020B0504030206020203" pitchFamily="34" charset="0"/>
            </a:endParaRPr>
          </a:p>
          <a:p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**) verkkosivusto osa 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Iltalehden sivustoa</a:t>
            </a:r>
          </a:p>
        </p:txBody>
      </p:sp>
    </p:spTree>
    <p:extLst>
      <p:ext uri="{BB962C8B-B14F-4D97-AF65-F5344CB8AC3E}">
        <p14:creationId xmlns:p14="http://schemas.microsoft.com/office/powerpoint/2010/main" val="178835379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9B79-7B70-5540-BC0F-E7554655B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Kokonaistavoittavuudeltaan suurimmat </a:t>
            </a:r>
            <a:r>
              <a:rPr lang="fi-FI" dirty="0" err="1"/>
              <a:t>aikakausmediat</a:t>
            </a:r>
            <a:r>
              <a:rPr lang="fi-FI" dirty="0"/>
              <a:t> 2026, </a:t>
            </a:r>
            <a:r>
              <a:rPr lang="fi-FI" i="1" dirty="0">
                <a:solidFill>
                  <a:schemeClr val="accent2"/>
                </a:solidFill>
              </a:rPr>
              <a:t>55–64-vuotiaat</a:t>
            </a:r>
            <a:endParaRPr lang="en-FI" dirty="0">
              <a:solidFill>
                <a:schemeClr val="accent2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E48F555-CEAA-9E48-BCCF-C0A968FDDA58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3502924137"/>
              </p:ext>
            </p:extLst>
          </p:nvPr>
        </p:nvGraphicFramePr>
        <p:xfrm>
          <a:off x="1790700" y="1566332"/>
          <a:ext cx="8610600" cy="450411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637653">
                  <a:extLst>
                    <a:ext uri="{9D8B030D-6E8A-4147-A177-3AD203B41FA5}">
                      <a16:colId xmlns:a16="http://schemas.microsoft.com/office/drawing/2014/main" val="2751396997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3442766014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4259109651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65893081"/>
                    </a:ext>
                  </a:extLst>
                </a:gridCol>
              </a:tblGrid>
              <a:tr h="589145">
                <a:tc>
                  <a:txBody>
                    <a:bodyPr/>
                    <a:lstStyle/>
                    <a:p>
                      <a:pPr algn="ctr"/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Lehti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Kokonaistavoittavuus
(printti + digi), 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55–64-vuotiaat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Peittoprosentti,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55–64-vuotiaat</a:t>
                      </a:r>
                    </a:p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(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est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. 649 800)  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077957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Yhteishyvä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351 100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54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111175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2.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Pirkka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306 400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47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1740055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3.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Me Naiset*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168 500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972996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4.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Seiska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152 000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23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1943703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5.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Terveydeksi!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138 400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4586163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6.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Avainapteekit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133 100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752572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7.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Taloustaito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115 800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9671826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8.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Mikrobitti**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96 500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177549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9.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Kotiliesi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95 700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1584072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10.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Talouselämä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88 400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56301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84E5DD86-81C7-7DB2-FEF2-62D17B9130F6}"/>
              </a:ext>
            </a:extLst>
          </p:cNvPr>
          <p:cNvSpPr txBox="1"/>
          <p:nvPr/>
        </p:nvSpPr>
        <p:spPr>
          <a:xfrm>
            <a:off x="10467975" y="5208668"/>
            <a:ext cx="177165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*) verkkosivusto osa 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Ilta-Sanomien sivustoa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endParaRPr lang="fi-FI" sz="1000" i="1" dirty="0">
              <a:solidFill>
                <a:schemeClr val="accent1"/>
              </a:solidFill>
              <a:latin typeface="Neue Haas Unica W1G" panose="020B0504030206020203" pitchFamily="34" charset="0"/>
            </a:endParaRPr>
          </a:p>
          <a:p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**) verkkosivusto osa 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Iltalehden sivustoa</a:t>
            </a:r>
          </a:p>
        </p:txBody>
      </p:sp>
    </p:spTree>
    <p:extLst>
      <p:ext uri="{BB962C8B-B14F-4D97-AF65-F5344CB8AC3E}">
        <p14:creationId xmlns:p14="http://schemas.microsoft.com/office/powerpoint/2010/main" val="25743117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9B79-7B70-5540-BC0F-E7554655B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Kokonaistavoittavuudeltaan suurimmat aikakausmediat 2026, </a:t>
            </a:r>
            <a:r>
              <a:rPr lang="fi-FI" i="1" dirty="0">
                <a:solidFill>
                  <a:schemeClr val="accent2"/>
                </a:solidFill>
              </a:rPr>
              <a:t>yli 65-vuotiaat</a:t>
            </a:r>
            <a:endParaRPr lang="en-FI" i="1" dirty="0">
              <a:solidFill>
                <a:schemeClr val="accent2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E48F555-CEAA-9E48-BCCF-C0A968FDDA58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1963758214"/>
              </p:ext>
            </p:extLst>
          </p:nvPr>
        </p:nvGraphicFramePr>
        <p:xfrm>
          <a:off x="1790700" y="1566332"/>
          <a:ext cx="8610600" cy="450411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637653">
                  <a:extLst>
                    <a:ext uri="{9D8B030D-6E8A-4147-A177-3AD203B41FA5}">
                      <a16:colId xmlns:a16="http://schemas.microsoft.com/office/drawing/2014/main" val="2751396997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3442766014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4259109651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65893081"/>
                    </a:ext>
                  </a:extLst>
                </a:gridCol>
              </a:tblGrid>
              <a:tr h="589145">
                <a:tc>
                  <a:txBody>
                    <a:bodyPr/>
                    <a:lstStyle/>
                    <a:p>
                      <a:pPr algn="ctr"/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Lehti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Kokonaistavoittavuus
(printti + digi), 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yli 65-vuotiaat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Peittoprosentti,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yli 64-vuotiaat</a:t>
                      </a:r>
                    </a:p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(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est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. 1 306 500)  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077957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Yhteishyvä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792 400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61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111175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2.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Pirkka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720 000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1740055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3.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Terveydeksi!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382 200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29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972996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4.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Avainapteekit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344 500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1943703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5.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Kotiliesi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203 100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4586163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6.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Taloustaito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202 400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752572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7.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Me Naiset*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193 400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9671826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8.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ET-lehti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190 200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177549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9.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Eeva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181 900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1584072"/>
                  </a:ext>
                </a:extLst>
              </a:tr>
              <a:tr h="37725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10.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Apu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181 700</a:t>
                      </a:r>
                      <a:endParaRPr lang="fi-FI" sz="1400" b="0" i="0" u="none" strike="noStrike" dirty="0">
                        <a:solidFill>
                          <a:srgbClr val="002649"/>
                        </a:solidFill>
                        <a:effectLst/>
                        <a:latin typeface="Neue Haas Unica W1G" panose="020B0504030206090203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56301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46A963B6-6FAD-D3E4-CE18-AE9A73E94271}"/>
              </a:ext>
            </a:extLst>
          </p:cNvPr>
          <p:cNvSpPr txBox="1"/>
          <p:nvPr/>
        </p:nvSpPr>
        <p:spPr>
          <a:xfrm>
            <a:off x="10467975" y="5670332"/>
            <a:ext cx="17716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*) verkkosivusto osa 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Ilta-Sanomien sivustoa</a:t>
            </a:r>
          </a:p>
        </p:txBody>
      </p:sp>
    </p:spTree>
    <p:extLst>
      <p:ext uri="{BB962C8B-B14F-4D97-AF65-F5344CB8AC3E}">
        <p14:creationId xmlns:p14="http://schemas.microsoft.com/office/powerpoint/2010/main" val="29434725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holding a dog&#10;&#10;Description automatically generated">
            <a:extLst>
              <a:ext uri="{FF2B5EF4-FFF2-40B4-BE49-F238E27FC236}">
                <a16:creationId xmlns:a16="http://schemas.microsoft.com/office/drawing/2014/main" id="{2F0BE017-EAAC-8108-3F1A-1E55A8FBB6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228E576A-F99F-4748-AF24-58DDB12C855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40386" y="3089275"/>
            <a:ext cx="4446588" cy="679450"/>
          </a:xfrm>
        </p:spPr>
        <p:txBody>
          <a:bodyPr>
            <a:noAutofit/>
          </a:bodyPr>
          <a:lstStyle/>
          <a:p>
            <a:r>
              <a:rPr lang="en-FI" sz="8000" dirty="0">
                <a:solidFill>
                  <a:schemeClr val="bg1"/>
                </a:solidFill>
                <a:latin typeface="Clattering" pitchFamily="2" charset="0"/>
              </a:rPr>
              <a:t>Lukijamäärät (printti)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E1BFB52-7413-70C9-488E-697E3619B9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44529" y="6390396"/>
            <a:ext cx="1829365" cy="13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0721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584257-E253-CA49-84EF-3C8D5B08449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551616" y="1589088"/>
            <a:ext cx="4799012" cy="3679825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fi-FI" sz="2600" dirty="0"/>
              <a:t>Lehden </a:t>
            </a:r>
            <a:r>
              <a:rPr lang="fi-FI" sz="2600" dirty="0">
                <a:solidFill>
                  <a:schemeClr val="accent2"/>
                </a:solidFill>
              </a:rPr>
              <a:t>lukijamäärä</a:t>
            </a:r>
            <a:r>
              <a:rPr lang="fi-FI" sz="2600" dirty="0"/>
              <a:t> (lukijaestimaatti) kertoo, kuinka monta lukijaa kunkin </a:t>
            </a:r>
            <a:r>
              <a:rPr lang="fi-FI" sz="2600" i="1" dirty="0"/>
              <a:t>painetun lehden </a:t>
            </a:r>
            <a:r>
              <a:rPr lang="fi-FI" sz="2600" dirty="0"/>
              <a:t>keskimääräisellä numerolla on.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70AE12A-B0BE-BB47-BD95-CFE3BC18DF36}"/>
              </a:ext>
            </a:extLst>
          </p:cNvPr>
          <p:cNvSpPr txBox="1"/>
          <p:nvPr/>
        </p:nvSpPr>
        <p:spPr>
          <a:xfrm>
            <a:off x="8051180" y="-446049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endParaRPr lang="fi-FI" sz="2000" dirty="0">
              <a:latin typeface="Neue Haas Unica W1G" panose="020B0504030206020203" pitchFamily="34" charset="0"/>
            </a:endParaRPr>
          </a:p>
        </p:txBody>
      </p:sp>
      <p:pic>
        <p:nvPicPr>
          <p:cNvPr id="5" name="Picture 2" descr="MediaAuditFinland">
            <a:extLst>
              <a:ext uri="{FF2B5EF4-FFF2-40B4-BE49-F238E27FC236}">
                <a16:creationId xmlns:a16="http://schemas.microsoft.com/office/drawing/2014/main" id="{8D44F185-ECF9-5740-A854-B8DA0B573F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1773" y="5927702"/>
            <a:ext cx="1542826" cy="745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Placeholder 7" descr="A person holding a dog&#10;&#10;Description automatically generated">
            <a:extLst>
              <a:ext uri="{FF2B5EF4-FFF2-40B4-BE49-F238E27FC236}">
                <a16:creationId xmlns:a16="http://schemas.microsoft.com/office/drawing/2014/main" id="{EEB7543B-CBDD-0AF4-8B28-58E2789A5457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300468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9B79-7B70-5540-BC0F-E7554655B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Lukijamäärältään suurimmat painetut aikakauslehdet 2026, </a:t>
            </a:r>
            <a:r>
              <a:rPr lang="fi-FI" i="1" dirty="0">
                <a:solidFill>
                  <a:schemeClr val="accent2"/>
                </a:solidFill>
              </a:rPr>
              <a:t>koko väestö</a:t>
            </a:r>
            <a:endParaRPr lang="en-FI" dirty="0">
              <a:solidFill>
                <a:schemeClr val="accent2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E48F555-CEAA-9E48-BCCF-C0A968FDDA58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3169641622"/>
              </p:ext>
            </p:extLst>
          </p:nvPr>
        </p:nvGraphicFramePr>
        <p:xfrm>
          <a:off x="1790700" y="1583266"/>
          <a:ext cx="8610600" cy="4513128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637653">
                  <a:extLst>
                    <a:ext uri="{9D8B030D-6E8A-4147-A177-3AD203B41FA5}">
                      <a16:colId xmlns:a16="http://schemas.microsoft.com/office/drawing/2014/main" val="2751396997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3442766014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4259109651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65893081"/>
                    </a:ext>
                  </a:extLst>
                </a:gridCol>
              </a:tblGrid>
              <a:tr h="712967">
                <a:tc>
                  <a:txBody>
                    <a:bodyPr/>
                    <a:lstStyle/>
                    <a:p>
                      <a:pPr algn="ctr"/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Lehti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Lukijamäärä, 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15 vuotta täyttäneet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Peittoprosentti,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15 vuotta täyttäneet 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(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est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. 4 291 300)  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077957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Yhteishyvä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1 814 300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42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111175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2.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Pirkka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1 631 400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38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1740055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3.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Terveydeksi!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700 700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972996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4.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Avainapteekit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668 500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1943703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5.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Taloustaito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484 100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4586163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6.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Aku Ankka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262 800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752572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7.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Moottori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255 900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9671826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8.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Tiede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251 800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177549"/>
                  </a:ext>
                </a:extLst>
              </a:tr>
              <a:tr h="39690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9.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Suomen Kuvalehti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249 700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1584072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10.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Tekniikan Maailma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234 800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563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56967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9B79-7B70-5540-BC0F-E7554655B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Lukijamäärältään suurimmat painetut aikakauslehdet 2026, </a:t>
            </a:r>
            <a:r>
              <a:rPr lang="fi-FI" i="1" dirty="0">
                <a:solidFill>
                  <a:schemeClr val="accent2"/>
                </a:solidFill>
              </a:rPr>
              <a:t>naiset</a:t>
            </a:r>
            <a:endParaRPr lang="en-FI" dirty="0">
              <a:solidFill>
                <a:schemeClr val="accent2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E48F555-CEAA-9E48-BCCF-C0A968FDDA58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1561050798"/>
              </p:ext>
            </p:extLst>
          </p:nvPr>
        </p:nvGraphicFramePr>
        <p:xfrm>
          <a:off x="1790700" y="1583266"/>
          <a:ext cx="8610600" cy="4421022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637653">
                  <a:extLst>
                    <a:ext uri="{9D8B030D-6E8A-4147-A177-3AD203B41FA5}">
                      <a16:colId xmlns:a16="http://schemas.microsoft.com/office/drawing/2014/main" val="2751396997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3442766014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4259109651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65893081"/>
                    </a:ext>
                  </a:extLst>
                </a:gridCol>
              </a:tblGrid>
              <a:tr h="712967">
                <a:tc>
                  <a:txBody>
                    <a:bodyPr/>
                    <a:lstStyle/>
                    <a:p>
                      <a:pPr algn="ctr"/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Lehti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Lukijamäärä, 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naiset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Peittoprosentti,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naiset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(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est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. 2 191 900) 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077957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Yhteishyvä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1 204 900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111175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2.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Pirkka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1 093 100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1740055"/>
                  </a:ext>
                </a:extLst>
              </a:tr>
              <a:tr h="28046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3.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Terveydeksi!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537 900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972996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4.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Avainapteekit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483 900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1943703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5.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Taloustaito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215 900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4586163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6.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Eeva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210 000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752572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7.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Kodin Kuvalehti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196 700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9671826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8.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Suuri Käsityö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183 900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177549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9.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Kotiliesi Käsityö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179 300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1584072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10.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ET-lehti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176 400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563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10192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9B79-7B70-5540-BC0F-E7554655B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Lukijamäärältään suurimmat painetut aikakauslehdet 2026, </a:t>
            </a:r>
            <a:r>
              <a:rPr lang="fi-FI" i="1" dirty="0">
                <a:solidFill>
                  <a:schemeClr val="accent2"/>
                </a:solidFill>
              </a:rPr>
              <a:t>miehet</a:t>
            </a:r>
            <a:endParaRPr lang="en-FI" dirty="0">
              <a:solidFill>
                <a:schemeClr val="accent2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E48F555-CEAA-9E48-BCCF-C0A968FDDA58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1231827982"/>
              </p:ext>
            </p:extLst>
          </p:nvPr>
        </p:nvGraphicFramePr>
        <p:xfrm>
          <a:off x="1790700" y="1583266"/>
          <a:ext cx="8610600" cy="449230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637653">
                  <a:extLst>
                    <a:ext uri="{9D8B030D-6E8A-4147-A177-3AD203B41FA5}">
                      <a16:colId xmlns:a16="http://schemas.microsoft.com/office/drawing/2014/main" val="2751396997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3442766014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4259109651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65893081"/>
                    </a:ext>
                  </a:extLst>
                </a:gridCol>
              </a:tblGrid>
              <a:tr h="712967">
                <a:tc>
                  <a:txBody>
                    <a:bodyPr/>
                    <a:lstStyle/>
                    <a:p>
                      <a:pPr algn="ctr"/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Lehti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Lukijamäärä, 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miehet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Peittoprosentti,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miehet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(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est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. 2 099 400) 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077957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Yhteishyvä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609 300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29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111175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2.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Pirkka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538 300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1740055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3.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Taloustaito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268 100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972996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4.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Moottori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224 200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1943703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5.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Tekniikan Maailma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204 200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4586163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6.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Avainapteekit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184 700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752572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7.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Terveydeksi!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162 800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9671826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8.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Aku Ankka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146 200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177549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9.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Tiede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143 800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1584072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10.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Suomen Kuvalehti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134 200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563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5783198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9B79-7B70-5540-BC0F-E7554655B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Lukijamäärältään suurimmat painetut aikakauslehdet 2026, </a:t>
            </a:r>
            <a:r>
              <a:rPr lang="fi-FI" i="1" dirty="0">
                <a:solidFill>
                  <a:schemeClr val="accent2"/>
                </a:solidFill>
              </a:rPr>
              <a:t>15–24-vuotiaat</a:t>
            </a:r>
            <a:endParaRPr lang="en-FI" dirty="0">
              <a:solidFill>
                <a:schemeClr val="accent2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E48F555-CEAA-9E48-BCCF-C0A968FDDA58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2419075537"/>
              </p:ext>
            </p:extLst>
          </p:nvPr>
        </p:nvGraphicFramePr>
        <p:xfrm>
          <a:off x="1790700" y="1583266"/>
          <a:ext cx="8610600" cy="449230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637653">
                  <a:extLst>
                    <a:ext uri="{9D8B030D-6E8A-4147-A177-3AD203B41FA5}">
                      <a16:colId xmlns:a16="http://schemas.microsoft.com/office/drawing/2014/main" val="2751396997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3442766014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4259109651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65893081"/>
                    </a:ext>
                  </a:extLst>
                </a:gridCol>
              </a:tblGrid>
              <a:tr h="712967">
                <a:tc>
                  <a:txBody>
                    <a:bodyPr/>
                    <a:lstStyle/>
                    <a:p>
                      <a:pPr algn="ctr"/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Lehti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Lukijamäärä, 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15–24-vuotiaat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Peittoprosentti,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15–24-vuotiaat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(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est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. 556 100) 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077957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Pirkka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80 300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111175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2.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Yhteishyvä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74 100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1740055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3.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Aku Ankka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60 600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972996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4.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Tiede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26 800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1943703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5.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Avainapteekit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19 800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4586163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6.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Terveydeksi!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19 300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752572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7.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Tiede Luonto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19 300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9671826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8.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Moottori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16 600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177549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9.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Tekniikan Maailma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16 500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1584072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10.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Metsästys ja Kalastus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16 000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563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540503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9B79-7B70-5540-BC0F-E7554655B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Lukijamäärältään suurimmat painetut aikakauslehdet 2026, </a:t>
            </a:r>
            <a:r>
              <a:rPr lang="fi-FI" i="1" dirty="0">
                <a:solidFill>
                  <a:schemeClr val="accent2"/>
                </a:solidFill>
              </a:rPr>
              <a:t>25–34-vuotiaat</a:t>
            </a:r>
            <a:endParaRPr lang="en-FI" dirty="0">
              <a:solidFill>
                <a:schemeClr val="accent2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E48F555-CEAA-9E48-BCCF-C0A968FDDA58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871879948"/>
              </p:ext>
            </p:extLst>
          </p:nvPr>
        </p:nvGraphicFramePr>
        <p:xfrm>
          <a:off x="1790700" y="1583266"/>
          <a:ext cx="8610600" cy="4506434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637653">
                  <a:extLst>
                    <a:ext uri="{9D8B030D-6E8A-4147-A177-3AD203B41FA5}">
                      <a16:colId xmlns:a16="http://schemas.microsoft.com/office/drawing/2014/main" val="2751396997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3442766014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4259109651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65893081"/>
                    </a:ext>
                  </a:extLst>
                </a:gridCol>
              </a:tblGrid>
              <a:tr h="712967">
                <a:tc>
                  <a:txBody>
                    <a:bodyPr/>
                    <a:lstStyle/>
                    <a:p>
                      <a:pPr algn="ctr"/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Lehti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Lukijamäärä, 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25–34-vuotiaat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Peittoprosentti,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25–34-vuotiaat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(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est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. 585 000) 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077957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Yhteishyvä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148 500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111175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2.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Pirkka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129 900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1740055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3.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Avainapteekit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35 100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972996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4.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Taloustaito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33 400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1943703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5.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Aku Ankka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32 300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4586163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6.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Terveydeksi!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30 400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752572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7.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Tiede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23 800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9671826"/>
                  </a:ext>
                </a:extLst>
              </a:tr>
              <a:tr h="390212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8.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Opettaja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20 100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177549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9.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Tekniikan Maailma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17 500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1584072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10.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Suuri Käsityö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17 400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563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38958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9B79-7B70-5540-BC0F-E7554655B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Lukijamäärältään suurimmat painetut aikakauslehdet 2026, </a:t>
            </a:r>
            <a:r>
              <a:rPr lang="fi-FI" i="1" dirty="0">
                <a:solidFill>
                  <a:schemeClr val="accent2"/>
                </a:solidFill>
              </a:rPr>
              <a:t>35–44-vuotiaat</a:t>
            </a:r>
            <a:endParaRPr lang="en-FI" dirty="0">
              <a:solidFill>
                <a:schemeClr val="accent2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E48F555-CEAA-9E48-BCCF-C0A968FDDA58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3035233256"/>
              </p:ext>
            </p:extLst>
          </p:nvPr>
        </p:nvGraphicFramePr>
        <p:xfrm>
          <a:off x="1790700" y="1583266"/>
          <a:ext cx="8610600" cy="4421022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637653">
                  <a:extLst>
                    <a:ext uri="{9D8B030D-6E8A-4147-A177-3AD203B41FA5}">
                      <a16:colId xmlns:a16="http://schemas.microsoft.com/office/drawing/2014/main" val="2751396997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3442766014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4259109651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65893081"/>
                    </a:ext>
                  </a:extLst>
                </a:gridCol>
              </a:tblGrid>
              <a:tr h="712967">
                <a:tc>
                  <a:txBody>
                    <a:bodyPr/>
                    <a:lstStyle/>
                    <a:p>
                      <a:pPr algn="ctr"/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Lehti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Lukijamäärä, 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35–44-vuotiaat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Peittoprosentti,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35–44-vuotiaat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(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est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. 608 400) 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077957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Yhteishyvä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232 200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38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111175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2.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Pirkka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192 300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32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1740055"/>
                  </a:ext>
                </a:extLst>
              </a:tr>
              <a:tr h="225322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3.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Avainapteekit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61 200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972996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4.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Aku Ankka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59 600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1943703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5.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Taloustaito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56 500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4586163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6.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Terveydeksi!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53 900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752572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7.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Tiede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30 900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9671826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8.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Moottori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30 600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177549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9.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Opettaja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26 000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1584072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10.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Tekniikan Maailma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24 500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563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95863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9B79-7B70-5540-BC0F-E7554655B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Lukijamäärältään suurimmat painetut aikakauslehdet 2026, </a:t>
            </a:r>
            <a:r>
              <a:rPr lang="fi-FI" i="1" dirty="0">
                <a:solidFill>
                  <a:schemeClr val="accent2"/>
                </a:solidFill>
              </a:rPr>
              <a:t>45–54-vuotiaat</a:t>
            </a:r>
            <a:endParaRPr lang="en-FI" dirty="0">
              <a:solidFill>
                <a:schemeClr val="accent2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E48F555-CEAA-9E48-BCCF-C0A968FDDA58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1240987535"/>
              </p:ext>
            </p:extLst>
          </p:nvPr>
        </p:nvGraphicFramePr>
        <p:xfrm>
          <a:off x="1790700" y="1583266"/>
          <a:ext cx="8610600" cy="449230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637653">
                  <a:extLst>
                    <a:ext uri="{9D8B030D-6E8A-4147-A177-3AD203B41FA5}">
                      <a16:colId xmlns:a16="http://schemas.microsoft.com/office/drawing/2014/main" val="2751396997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3442766014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4259109651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65893081"/>
                    </a:ext>
                  </a:extLst>
                </a:gridCol>
              </a:tblGrid>
              <a:tr h="712967">
                <a:tc>
                  <a:txBody>
                    <a:bodyPr/>
                    <a:lstStyle/>
                    <a:p>
                      <a:pPr algn="ctr"/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Lehti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Lukijamäärä, 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45–54-vuotiaat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Peittoprosentti,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45–54-vuotiaat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(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est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. 585 500)  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077957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Yhteishyvä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263 400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111175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2.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Pirkka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222 200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38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1740055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3.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Avainapteekit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89 800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972996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4.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Terveydeksi!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85 500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1943703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5.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Taloustaito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85 200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4586163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6.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Moottori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44 400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752572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7.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Aku Ankka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40 000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9671826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8.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Tekniikan Maailma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35 800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177549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9.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Opettaja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35 400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1584072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10.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Tiede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34 700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563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322791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9B79-7B70-5540-BC0F-E7554655B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Lukijamäärältään suurimmat painetut aikakauslehdet 2026, </a:t>
            </a:r>
            <a:r>
              <a:rPr lang="fi-FI" i="1" dirty="0">
                <a:solidFill>
                  <a:schemeClr val="accent2"/>
                </a:solidFill>
              </a:rPr>
              <a:t>55–64-vuotiaat</a:t>
            </a:r>
            <a:endParaRPr lang="en-FI" dirty="0">
              <a:solidFill>
                <a:schemeClr val="accent2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E48F555-CEAA-9E48-BCCF-C0A968FDDA58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2392826572"/>
              </p:ext>
            </p:extLst>
          </p:nvPr>
        </p:nvGraphicFramePr>
        <p:xfrm>
          <a:off x="1790700" y="1583266"/>
          <a:ext cx="8610600" cy="449230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637653">
                  <a:extLst>
                    <a:ext uri="{9D8B030D-6E8A-4147-A177-3AD203B41FA5}">
                      <a16:colId xmlns:a16="http://schemas.microsoft.com/office/drawing/2014/main" val="2751396997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3442766014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4259109651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65893081"/>
                    </a:ext>
                  </a:extLst>
                </a:gridCol>
              </a:tblGrid>
              <a:tr h="712967">
                <a:tc>
                  <a:txBody>
                    <a:bodyPr/>
                    <a:lstStyle/>
                    <a:p>
                      <a:pPr algn="ctr"/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Lehti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Lukijamäärä, 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55–64-vuotiaat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Peittoprosentti,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55–64-vuotiaat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(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est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. 649 800)  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077957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Yhteishyvä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328 000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111175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2.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Pirkka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297 100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1740055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3.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Terveydeksi!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134 700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972996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4.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Avainapteekit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128 600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1943703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5.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Taloustaito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109 100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4586163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6.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Moottori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54 500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752572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7.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Kodin Kuvalehti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44 100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9671826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8.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Eeva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39 800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177549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9.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Tekniikan Maailma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38 300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1584072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10.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Tiede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38 000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563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36531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9B79-7B70-5540-BC0F-E7554655B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Lukijamäärältään suurimmat painetut aikakauslehdet 2026, </a:t>
            </a:r>
            <a:r>
              <a:rPr lang="fi-FI" i="1" dirty="0">
                <a:solidFill>
                  <a:schemeClr val="accent2"/>
                </a:solidFill>
              </a:rPr>
              <a:t>yli 65-vuotiaat</a:t>
            </a:r>
            <a:endParaRPr lang="en-FI" dirty="0">
              <a:solidFill>
                <a:schemeClr val="accent2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E48F555-CEAA-9E48-BCCF-C0A968FDDA58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2410551524"/>
              </p:ext>
            </p:extLst>
          </p:nvPr>
        </p:nvGraphicFramePr>
        <p:xfrm>
          <a:off x="1790700" y="1583266"/>
          <a:ext cx="8610600" cy="4492300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637653">
                  <a:extLst>
                    <a:ext uri="{9D8B030D-6E8A-4147-A177-3AD203B41FA5}">
                      <a16:colId xmlns:a16="http://schemas.microsoft.com/office/drawing/2014/main" val="2751396997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3442766014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4259109651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65893081"/>
                    </a:ext>
                  </a:extLst>
                </a:gridCol>
              </a:tblGrid>
              <a:tr h="712967">
                <a:tc>
                  <a:txBody>
                    <a:bodyPr/>
                    <a:lstStyle/>
                    <a:p>
                      <a:pPr algn="ctr"/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Lehti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Lukijamäärä, 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yli 65-vuotiaat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Peittoprosentti,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yli 64-vuotiaat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(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est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. 1 306 500)  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077957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Yhteishyvä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768,2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59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111175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2.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Pirkka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709,7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54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1740055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3.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Terveydeksi!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376,9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29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972996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4.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Avainapteekit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334,1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1943703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5.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Taloustaito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187,9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4586163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6.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ET-lehti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182,3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752572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7.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Eeva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153,6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9671826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8.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Suomen Kuvalehti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152,8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177549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9.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Apu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144,8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1584072"/>
                  </a:ext>
                </a:extLst>
              </a:tr>
              <a:tr h="376078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10.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Kodin Kuvalehti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114,4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563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20031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A person sitting in a chair looking at a phone&#10;&#10;Description automatically generated">
            <a:extLst>
              <a:ext uri="{FF2B5EF4-FFF2-40B4-BE49-F238E27FC236}">
                <a16:creationId xmlns:a16="http://schemas.microsoft.com/office/drawing/2014/main" id="{AB9A1EA9-943B-85C3-FCC1-DE1E079E5D4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/>
          <a:stretch>
            <a:fillRect/>
          </a:stretch>
        </p:blipFill>
        <p:spPr/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479DC0A1-8EB7-1B49-8A79-BD0F142870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14534" y="821266"/>
            <a:ext cx="5655733" cy="2387600"/>
          </a:xfrm>
        </p:spPr>
        <p:txBody>
          <a:bodyPr>
            <a:normAutofit/>
          </a:bodyPr>
          <a:lstStyle/>
          <a:p>
            <a:r>
              <a:rPr lang="fi-FI" sz="8000" dirty="0">
                <a:solidFill>
                  <a:schemeClr val="accent1"/>
                </a:solidFill>
              </a:rPr>
              <a:t>Digitaalinen viikkotavoittavuus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7B80491-AC4E-CDDB-085D-2D1A0F82F7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429" y="6390396"/>
            <a:ext cx="1829365" cy="1378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2750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584257-E253-CA49-84EF-3C8D5B08449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348415" y="1589088"/>
            <a:ext cx="5403317" cy="3679825"/>
          </a:xfrm>
        </p:spPr>
        <p:txBody>
          <a:bodyPr lIns="90000" anchor="ctr">
            <a:normAutofit fontScale="85000" lnSpcReduction="10000"/>
          </a:bodyPr>
          <a:lstStyle/>
          <a:p>
            <a:pPr marL="0" indent="0">
              <a:buNone/>
            </a:pPr>
            <a:r>
              <a:rPr lang="fi-FI" sz="3000" dirty="0">
                <a:solidFill>
                  <a:schemeClr val="accent2"/>
                </a:solidFill>
              </a:rPr>
              <a:t>Digitaalinen viikkotavoittavuusluku</a:t>
            </a:r>
            <a:r>
              <a:rPr lang="fi-FI" sz="3000" dirty="0"/>
              <a:t> on keskimääräisen viikon aikana lehden eri digitaalisia versioita käyttäneiden nettomäärä.</a:t>
            </a:r>
          </a:p>
          <a:p>
            <a:pPr marL="0" indent="0">
              <a:buNone/>
            </a:pPr>
            <a:endParaRPr lang="fi-FI" sz="1300" dirty="0"/>
          </a:p>
          <a:p>
            <a:pPr marL="0" indent="0">
              <a:buNone/>
            </a:pPr>
            <a:r>
              <a:rPr lang="fi-FI" sz="1900" dirty="0"/>
              <a:t>Nettoluvulla tarkoitetaan sitä, että yksi henkilö lasketaan mukaan vain kerran riippumatta siitä, lukeeko hän lehteä yhdessä vai useammassa kanavassa.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70AE12A-B0BE-BB47-BD95-CFE3BC18DF36}"/>
              </a:ext>
            </a:extLst>
          </p:cNvPr>
          <p:cNvSpPr txBox="1"/>
          <p:nvPr/>
        </p:nvSpPr>
        <p:spPr>
          <a:xfrm>
            <a:off x="8051180" y="-446049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endParaRPr lang="fi-FI" sz="2000" dirty="0">
              <a:latin typeface="Neue Haas Unica W1G" panose="020B0504030206020203" pitchFamily="34" charset="0"/>
            </a:endParaRPr>
          </a:p>
        </p:txBody>
      </p:sp>
      <p:pic>
        <p:nvPicPr>
          <p:cNvPr id="5" name="Picture 2" descr="MediaAuditFinland">
            <a:extLst>
              <a:ext uri="{FF2B5EF4-FFF2-40B4-BE49-F238E27FC236}">
                <a16:creationId xmlns:a16="http://schemas.microsoft.com/office/drawing/2014/main" id="{6A4027AF-4700-9B49-A317-D0E4BB6FDD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1773" y="5927702"/>
            <a:ext cx="1542826" cy="745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Placeholder 8" descr="A person sitting on a chair looking at his phone&#10;&#10;Description automatically generated">
            <a:extLst>
              <a:ext uri="{FF2B5EF4-FFF2-40B4-BE49-F238E27FC236}">
                <a16:creationId xmlns:a16="http://schemas.microsoft.com/office/drawing/2014/main" id="{DC1CFA31-F8AF-4F7B-3926-A9E59FD161C4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2133558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9B79-7B70-5540-BC0F-E7554655B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Digitaaliselta tavoittavuudeltaan suurimmat </a:t>
            </a:r>
            <a:r>
              <a:rPr lang="fi-FI" dirty="0" err="1"/>
              <a:t>aikakausmediat</a:t>
            </a:r>
            <a:r>
              <a:rPr lang="fi-FI" dirty="0"/>
              <a:t> 2026, </a:t>
            </a:r>
            <a:r>
              <a:rPr lang="fi-FI" i="1" dirty="0">
                <a:solidFill>
                  <a:schemeClr val="accent2"/>
                </a:solidFill>
              </a:rPr>
              <a:t>koko väestö</a:t>
            </a:r>
            <a:endParaRPr lang="en-FI" i="1" dirty="0">
              <a:solidFill>
                <a:schemeClr val="accent2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E48F555-CEAA-9E48-BCCF-C0A968FDDA58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3705981536"/>
              </p:ext>
            </p:extLst>
          </p:nvPr>
        </p:nvGraphicFramePr>
        <p:xfrm>
          <a:off x="1790700" y="1634066"/>
          <a:ext cx="8610600" cy="4528322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637653">
                  <a:extLst>
                    <a:ext uri="{9D8B030D-6E8A-4147-A177-3AD203B41FA5}">
                      <a16:colId xmlns:a16="http://schemas.microsoft.com/office/drawing/2014/main" val="2751396997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3442766014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4259109651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65893081"/>
                    </a:ext>
                  </a:extLst>
                </a:gridCol>
              </a:tblGrid>
              <a:tr h="577709">
                <a:tc>
                  <a:txBody>
                    <a:bodyPr/>
                    <a:lstStyle/>
                    <a:p>
                      <a:pPr algn="ctr"/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Lehti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Digitaalinen viikkotavoittavuus, </a:t>
                      </a:r>
                      <a:b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</a:br>
                      <a: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15 vuotta täyttäneet</a:t>
                      </a: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Peittoprosentti,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15 vuotta täyttäneet</a:t>
                      </a:r>
                    </a:p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 (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est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. 4 291 300) 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077957"/>
                  </a:ext>
                </a:extLst>
              </a:tr>
              <a:tr h="466514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Me Naiset*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956 000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111175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2.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Seiska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884 100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1740055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3.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Mikrobitti**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672 900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972996"/>
                  </a:ext>
                </a:extLst>
              </a:tr>
              <a:tr h="370800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4.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Tekniikka&amp;Talous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504 200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1943703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5.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Kotiliesi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486 900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4586163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6.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Katso***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445 200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752572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7.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Talouselämä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444 000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9671826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8.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Yhteishyvä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421 400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177549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9.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Kotona (meillakotona.fi)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378 200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1584072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10.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Anna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376 100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56301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6470EB5C-6968-57D4-6A44-BD4831C70005}"/>
              </a:ext>
            </a:extLst>
          </p:cNvPr>
          <p:cNvSpPr txBox="1"/>
          <p:nvPr/>
        </p:nvSpPr>
        <p:spPr>
          <a:xfrm>
            <a:off x="10467975" y="4838949"/>
            <a:ext cx="17716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*) verkkosivusto osa 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Ilta-Sanomien sivustoa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endParaRPr lang="fi-FI" sz="1000" i="1" dirty="0">
              <a:solidFill>
                <a:schemeClr val="accent1"/>
              </a:solidFill>
              <a:latin typeface="Neue Haas Unica W1G" panose="020B0504030206020203" pitchFamily="34" charset="0"/>
            </a:endParaRPr>
          </a:p>
          <a:p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**) verkkosivusto osa 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Iltalehden sivustoa</a:t>
            </a:r>
          </a:p>
          <a:p>
            <a:endParaRPr lang="fi-FI" sz="1000" i="1" dirty="0">
              <a:solidFill>
                <a:schemeClr val="accent1"/>
              </a:solidFill>
              <a:latin typeface="Neue Haas Unica W1G" panose="020B0504030206020203" pitchFamily="34" charset="0"/>
            </a:endParaRPr>
          </a:p>
          <a:p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***) verkkosivusto osa Seiskan sivustoa</a:t>
            </a:r>
          </a:p>
        </p:txBody>
      </p:sp>
    </p:spTree>
    <p:extLst>
      <p:ext uri="{BB962C8B-B14F-4D97-AF65-F5344CB8AC3E}">
        <p14:creationId xmlns:p14="http://schemas.microsoft.com/office/powerpoint/2010/main" val="386561720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9B79-7B70-5540-BC0F-E7554655B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Digitaaliselta tavoittavuudeltaan suurimmat </a:t>
            </a:r>
            <a:r>
              <a:rPr lang="fi-FI" dirty="0" err="1"/>
              <a:t>aikakausmediat</a:t>
            </a:r>
            <a:r>
              <a:rPr lang="fi-FI" dirty="0"/>
              <a:t> 2026, </a:t>
            </a:r>
            <a:r>
              <a:rPr lang="fi-FI" i="1" dirty="0">
                <a:solidFill>
                  <a:schemeClr val="accent2"/>
                </a:solidFill>
              </a:rPr>
              <a:t>naiset</a:t>
            </a:r>
            <a:endParaRPr lang="en-FI" i="1" dirty="0">
              <a:solidFill>
                <a:schemeClr val="accent2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E48F555-CEAA-9E48-BCCF-C0A968FDDA58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2943552015"/>
              </p:ext>
            </p:extLst>
          </p:nvPr>
        </p:nvGraphicFramePr>
        <p:xfrm>
          <a:off x="1790700" y="1634066"/>
          <a:ext cx="8610600" cy="4277933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637653">
                  <a:extLst>
                    <a:ext uri="{9D8B030D-6E8A-4147-A177-3AD203B41FA5}">
                      <a16:colId xmlns:a16="http://schemas.microsoft.com/office/drawing/2014/main" val="2751396997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3442766014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4259109651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65893081"/>
                    </a:ext>
                  </a:extLst>
                </a:gridCol>
              </a:tblGrid>
              <a:tr h="577709">
                <a:tc>
                  <a:txBody>
                    <a:bodyPr/>
                    <a:lstStyle/>
                    <a:p>
                      <a:pPr algn="ctr"/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Lehti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Digitaalinen viikkotavoittavuus, </a:t>
                      </a:r>
                      <a:b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</a:br>
                      <a: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naiset</a:t>
                      </a: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Peittoprosentti,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naiset (est. 2 191 900)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077957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Me Naiset*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741 900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34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111175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2.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Seiska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440 100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1740055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3.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Kotiliesi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398 400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972996"/>
                  </a:ext>
                </a:extLst>
              </a:tr>
              <a:tr h="370800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4.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Kotona (meillakotona.fi)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333 500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1943703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5.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Anna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316 700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4586163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6.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Yhteishyvä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295 500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752572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7.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Katso**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157 900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9671826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8.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Talouselämä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142 800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177549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9.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Seura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133 600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1584072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10.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Apu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129 000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56301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D643FAC6-1B7C-4D0F-9898-21609C729D7E}"/>
              </a:ext>
            </a:extLst>
          </p:cNvPr>
          <p:cNvSpPr txBox="1"/>
          <p:nvPr/>
        </p:nvSpPr>
        <p:spPr>
          <a:xfrm>
            <a:off x="10467975" y="5050225"/>
            <a:ext cx="177165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*) verkkosivusto osa 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Ilta-Sanomien sivustoa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endParaRPr lang="fi-FI" sz="1000" i="1" dirty="0">
              <a:solidFill>
                <a:schemeClr val="accent1"/>
              </a:solidFill>
              <a:latin typeface="Neue Haas Unica W1G" panose="020B0504030206020203" pitchFamily="34" charset="0"/>
            </a:endParaRPr>
          </a:p>
          <a:p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**) verkkosivusto osa Seiskan sivustoa</a:t>
            </a:r>
          </a:p>
        </p:txBody>
      </p:sp>
    </p:spTree>
    <p:extLst>
      <p:ext uri="{BB962C8B-B14F-4D97-AF65-F5344CB8AC3E}">
        <p14:creationId xmlns:p14="http://schemas.microsoft.com/office/powerpoint/2010/main" val="416839786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9B79-7B70-5540-BC0F-E7554655B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Digitaaliselta tavoittavuudeltaan suurimmat </a:t>
            </a:r>
            <a:r>
              <a:rPr lang="fi-FI" dirty="0" err="1"/>
              <a:t>aikakausmediat</a:t>
            </a:r>
            <a:r>
              <a:rPr lang="fi-FI" dirty="0"/>
              <a:t> 2026, </a:t>
            </a:r>
            <a:r>
              <a:rPr lang="fi-FI" i="1" dirty="0">
                <a:solidFill>
                  <a:schemeClr val="accent2"/>
                </a:solidFill>
              </a:rPr>
              <a:t>miehet</a:t>
            </a:r>
            <a:endParaRPr lang="en-FI" i="1" dirty="0">
              <a:solidFill>
                <a:schemeClr val="accent2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E48F555-CEAA-9E48-BCCF-C0A968FDDA58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3571975127"/>
              </p:ext>
            </p:extLst>
          </p:nvPr>
        </p:nvGraphicFramePr>
        <p:xfrm>
          <a:off x="1790700" y="1634066"/>
          <a:ext cx="8610600" cy="4277933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637653">
                  <a:extLst>
                    <a:ext uri="{9D8B030D-6E8A-4147-A177-3AD203B41FA5}">
                      <a16:colId xmlns:a16="http://schemas.microsoft.com/office/drawing/2014/main" val="2751396997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3442766014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4259109651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65893081"/>
                    </a:ext>
                  </a:extLst>
                </a:gridCol>
              </a:tblGrid>
              <a:tr h="577709">
                <a:tc>
                  <a:txBody>
                    <a:bodyPr/>
                    <a:lstStyle/>
                    <a:p>
                      <a:pPr algn="ctr"/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Lehti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Digitaalinen viikkotavoittavuus, </a:t>
                      </a:r>
                      <a:b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</a:br>
                      <a: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miehet</a:t>
                      </a: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Peittoprosentti,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miehet (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est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. 2 099 400)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077957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Mikrobitti*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587 700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28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111175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2.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Seiska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444 000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1740055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3.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Tekniikka&amp;Talous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403 600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19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972996"/>
                  </a:ext>
                </a:extLst>
              </a:tr>
              <a:tr h="370800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4.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Talouselämä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301 200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1943703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5.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Katso**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288 000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4586163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6.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Tekniikan Maailma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267 200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752572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7.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Me Naiset***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214 300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9671826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8.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Tiede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126 900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177549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9.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Yhteishyvä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126 000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1584072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10.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 err="1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Tivi</a:t>
                      </a: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121 300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56301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D563EB12-F3C1-4953-D403-49BF953DB980}"/>
              </a:ext>
            </a:extLst>
          </p:cNvPr>
          <p:cNvSpPr txBox="1"/>
          <p:nvPr/>
        </p:nvSpPr>
        <p:spPr>
          <a:xfrm>
            <a:off x="10467975" y="4588560"/>
            <a:ext cx="17716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*) verkkosivusto osa 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Iltalehden sivustoa</a:t>
            </a:r>
          </a:p>
          <a:p>
            <a:endParaRPr lang="fi-FI" sz="1000" i="1" dirty="0">
              <a:solidFill>
                <a:schemeClr val="accent1"/>
              </a:solidFill>
              <a:latin typeface="Neue Haas Unica W1G" panose="020B0504030206020203" pitchFamily="34" charset="0"/>
            </a:endParaRPr>
          </a:p>
          <a:p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**) verkkosivusto osa Seiskan sivustoa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endParaRPr lang="fi-FI" sz="1000" i="1" dirty="0">
              <a:solidFill>
                <a:schemeClr val="accent1"/>
              </a:solidFill>
              <a:latin typeface="Neue Haas Unica W1G" panose="020B0504030206020203" pitchFamily="34" charset="0"/>
            </a:endParaRPr>
          </a:p>
          <a:p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***) verkkosivusto osa 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Ilta-Sanomien sivustoa</a:t>
            </a:r>
          </a:p>
        </p:txBody>
      </p:sp>
    </p:spTree>
    <p:extLst>
      <p:ext uri="{BB962C8B-B14F-4D97-AF65-F5344CB8AC3E}">
        <p14:creationId xmlns:p14="http://schemas.microsoft.com/office/powerpoint/2010/main" val="424188061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9B79-7B70-5540-BC0F-E7554655B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Digitaaliselta tavoittavuudeltaan suurimmat </a:t>
            </a:r>
            <a:r>
              <a:rPr lang="fi-FI" dirty="0" err="1"/>
              <a:t>aikakausmediat</a:t>
            </a:r>
            <a:r>
              <a:rPr lang="fi-FI" dirty="0"/>
              <a:t> 2026, </a:t>
            </a:r>
            <a:r>
              <a:rPr lang="fi-FI" i="1" dirty="0">
                <a:solidFill>
                  <a:schemeClr val="accent2"/>
                </a:solidFill>
              </a:rPr>
              <a:t>15–24-vuotiaat</a:t>
            </a:r>
            <a:endParaRPr lang="en-FI" i="1" dirty="0">
              <a:solidFill>
                <a:schemeClr val="accent2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E48F555-CEAA-9E48-BCCF-C0A968FDDA58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863016794"/>
              </p:ext>
            </p:extLst>
          </p:nvPr>
        </p:nvGraphicFramePr>
        <p:xfrm>
          <a:off x="1790700" y="1634066"/>
          <a:ext cx="8610600" cy="4277933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637653">
                  <a:extLst>
                    <a:ext uri="{9D8B030D-6E8A-4147-A177-3AD203B41FA5}">
                      <a16:colId xmlns:a16="http://schemas.microsoft.com/office/drawing/2014/main" val="2751396997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3442766014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4259109651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65893081"/>
                    </a:ext>
                  </a:extLst>
                </a:gridCol>
              </a:tblGrid>
              <a:tr h="577709">
                <a:tc>
                  <a:txBody>
                    <a:bodyPr/>
                    <a:lstStyle/>
                    <a:p>
                      <a:pPr algn="ctr"/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Lehti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Digitaalinen viikkotavoittavuus, </a:t>
                      </a:r>
                      <a:b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</a:br>
                      <a: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15–24-vuotiaat</a:t>
                      </a: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Peittoprosentti,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15–24-vuotiaat (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est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. 556 100)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077957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Seiska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155 000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28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111175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2.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Me Naiset*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119 700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22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1740055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3.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Mikrobitti**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83 200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972996"/>
                  </a:ext>
                </a:extLst>
              </a:tr>
              <a:tr h="370800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4.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Kotiliesi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60 700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1943703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5.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Tekniikka&amp;Talous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52 100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4586163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6.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Yhteishyvä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48 900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752572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7.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Katso***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45 000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9671826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8.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Anna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43 900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177549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9.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Tekniikan Maailma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40 300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1584072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10.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Kotona (</a:t>
                      </a:r>
                      <a:r>
                        <a:rPr lang="fi-FI" sz="1400" b="0" i="0" u="none" strike="noStrike" dirty="0" err="1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meillakotona.fi</a:t>
                      </a: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)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39 200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563016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73F18296-1B6B-9401-C54C-0DF89E3226D2}"/>
              </a:ext>
            </a:extLst>
          </p:cNvPr>
          <p:cNvSpPr txBox="1"/>
          <p:nvPr/>
        </p:nvSpPr>
        <p:spPr>
          <a:xfrm>
            <a:off x="10467975" y="4588560"/>
            <a:ext cx="17716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*) verkkosivusto osa 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Ilta-Sanomien sivustoa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endParaRPr lang="fi-FI" sz="1000" i="1" dirty="0">
              <a:solidFill>
                <a:schemeClr val="accent1"/>
              </a:solidFill>
              <a:latin typeface="Neue Haas Unica W1G" panose="020B0504030206020203" pitchFamily="34" charset="0"/>
            </a:endParaRPr>
          </a:p>
          <a:p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**) verkkosivusto osa 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Iltalehden sivustoa</a:t>
            </a:r>
          </a:p>
          <a:p>
            <a:endParaRPr lang="fi-FI" sz="1000" i="1" dirty="0">
              <a:solidFill>
                <a:schemeClr val="accent1"/>
              </a:solidFill>
              <a:latin typeface="Neue Haas Unica W1G" panose="020B0504030206020203" pitchFamily="34" charset="0"/>
            </a:endParaRPr>
          </a:p>
          <a:p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***) verkkosivusto osa Seiskan sivustoa</a:t>
            </a:r>
          </a:p>
        </p:txBody>
      </p:sp>
    </p:spTree>
    <p:extLst>
      <p:ext uri="{BB962C8B-B14F-4D97-AF65-F5344CB8AC3E}">
        <p14:creationId xmlns:p14="http://schemas.microsoft.com/office/powerpoint/2010/main" val="104544607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9B79-7B70-5540-BC0F-E7554655B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Digitaaliselta tavoittavuudeltaan suurimmat </a:t>
            </a:r>
            <a:r>
              <a:rPr lang="fi-FI" dirty="0" err="1"/>
              <a:t>aikakausmediat</a:t>
            </a:r>
            <a:r>
              <a:rPr lang="fi-FI" dirty="0"/>
              <a:t> 2026, </a:t>
            </a:r>
            <a:r>
              <a:rPr lang="fi-FI" i="1" dirty="0">
                <a:solidFill>
                  <a:schemeClr val="accent2"/>
                </a:solidFill>
              </a:rPr>
              <a:t>25–34-vuotiaat</a:t>
            </a:r>
            <a:endParaRPr lang="en-FI" i="1" dirty="0">
              <a:solidFill>
                <a:schemeClr val="accent2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E48F555-CEAA-9E48-BCCF-C0A968FDDA58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2530052108"/>
              </p:ext>
            </p:extLst>
          </p:nvPr>
        </p:nvGraphicFramePr>
        <p:xfrm>
          <a:off x="1790700" y="1634066"/>
          <a:ext cx="8610600" cy="4277933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637653">
                  <a:extLst>
                    <a:ext uri="{9D8B030D-6E8A-4147-A177-3AD203B41FA5}">
                      <a16:colId xmlns:a16="http://schemas.microsoft.com/office/drawing/2014/main" val="2751396997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3442766014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4259109651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65893081"/>
                    </a:ext>
                  </a:extLst>
                </a:gridCol>
              </a:tblGrid>
              <a:tr h="577709">
                <a:tc>
                  <a:txBody>
                    <a:bodyPr/>
                    <a:lstStyle/>
                    <a:p>
                      <a:pPr algn="ctr"/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Lehti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Digitaalinen viikkotavoittavuus, </a:t>
                      </a:r>
                      <a:b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</a:br>
                      <a: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25–34-vuotiaat</a:t>
                      </a: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Peittoprosentti,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25–34-vuotiaat (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est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. 585 000)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077957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Seiska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145 600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111175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2.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Me Naiset*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142 900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1740055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3.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Mikrobitti**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123 700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21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972996"/>
                  </a:ext>
                </a:extLst>
              </a:tr>
              <a:tr h="370800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4.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Kotiliesi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86 000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1943703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5.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Tekniikka&amp;Talous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83 400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4586163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6.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Talouselämä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82 000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752572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7.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Yhteishyvä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72 000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9671826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8.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Kotona (meillakotona.fi )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68 700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177549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9.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Anna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64 000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1584072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10.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kaksplus.fi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57 000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56301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06AE455-8B13-C6AF-0786-205B65C2A76B}"/>
              </a:ext>
            </a:extLst>
          </p:cNvPr>
          <p:cNvSpPr txBox="1"/>
          <p:nvPr/>
        </p:nvSpPr>
        <p:spPr>
          <a:xfrm>
            <a:off x="10467975" y="5050225"/>
            <a:ext cx="177165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*) verkkosivusto osa 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Ilta-Sanomien sivustoa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endParaRPr lang="fi-FI" sz="1000" i="1" dirty="0">
              <a:solidFill>
                <a:schemeClr val="accent1"/>
              </a:solidFill>
              <a:latin typeface="Neue Haas Unica W1G" panose="020B0504030206020203" pitchFamily="34" charset="0"/>
            </a:endParaRPr>
          </a:p>
          <a:p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**) verkkosivusto osa 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Iltalehden sivustoa</a:t>
            </a:r>
          </a:p>
        </p:txBody>
      </p:sp>
    </p:spTree>
    <p:extLst>
      <p:ext uri="{BB962C8B-B14F-4D97-AF65-F5344CB8AC3E}">
        <p14:creationId xmlns:p14="http://schemas.microsoft.com/office/powerpoint/2010/main" val="243388241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9B79-7B70-5540-BC0F-E7554655B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Digitaaliselta tavoittavuudeltaan suurimmat </a:t>
            </a:r>
            <a:r>
              <a:rPr lang="fi-FI" dirty="0" err="1"/>
              <a:t>aikakausmediat</a:t>
            </a:r>
            <a:r>
              <a:rPr lang="fi-FI" dirty="0"/>
              <a:t> 2026, </a:t>
            </a:r>
            <a:r>
              <a:rPr lang="fi-FI" i="1" dirty="0">
                <a:solidFill>
                  <a:schemeClr val="accent2"/>
                </a:solidFill>
              </a:rPr>
              <a:t>35–44-vuotiaat</a:t>
            </a:r>
            <a:endParaRPr lang="en-FI" i="1" dirty="0">
              <a:solidFill>
                <a:schemeClr val="accent2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E48F555-CEAA-9E48-BCCF-C0A968FDDA58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249229911"/>
              </p:ext>
            </p:extLst>
          </p:nvPr>
        </p:nvGraphicFramePr>
        <p:xfrm>
          <a:off x="1790700" y="1634066"/>
          <a:ext cx="8610600" cy="4277933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637653">
                  <a:extLst>
                    <a:ext uri="{9D8B030D-6E8A-4147-A177-3AD203B41FA5}">
                      <a16:colId xmlns:a16="http://schemas.microsoft.com/office/drawing/2014/main" val="2751396997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3442766014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4259109651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65893081"/>
                    </a:ext>
                  </a:extLst>
                </a:gridCol>
              </a:tblGrid>
              <a:tr h="577709">
                <a:tc>
                  <a:txBody>
                    <a:bodyPr/>
                    <a:lstStyle/>
                    <a:p>
                      <a:pPr algn="ctr"/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Lehti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Digitaalinen viikkotavoittavuus, </a:t>
                      </a:r>
                      <a:b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</a:br>
                      <a: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35–44-vuotiaat</a:t>
                      </a: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Peittoprosentti,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35–44-vuotiaat (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est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. 608 400)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077957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Me Naiset*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189 600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31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111175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2.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Seiska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167 000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27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1740055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3.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Mikrobitti**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158 800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972996"/>
                  </a:ext>
                </a:extLst>
              </a:tr>
              <a:tr h="370800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4.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Tekniikka&amp;Talous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101 000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17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1943703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5.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Talouselämä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96 300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4586163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6.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Yhteishyvä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90 000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752572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7.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Katso***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77 900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9671826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8.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Kotiliesi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76 500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177549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9.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Kotona (meillakotona.fi)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75 900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1584072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10.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Anna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69 400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56301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A527CA28-F970-0F63-F26C-C1E02CF22697}"/>
              </a:ext>
            </a:extLst>
          </p:cNvPr>
          <p:cNvSpPr txBox="1"/>
          <p:nvPr/>
        </p:nvSpPr>
        <p:spPr>
          <a:xfrm>
            <a:off x="10467975" y="4588560"/>
            <a:ext cx="17716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*) verkkosivusto osa 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Ilta-Sanomien sivustoa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endParaRPr lang="fi-FI" sz="1000" i="1" dirty="0">
              <a:solidFill>
                <a:schemeClr val="accent1"/>
              </a:solidFill>
              <a:latin typeface="Neue Haas Unica W1G" panose="020B0504030206020203" pitchFamily="34" charset="0"/>
            </a:endParaRPr>
          </a:p>
          <a:p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**) verkkosivusto osa 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Iltalehden sivustoa</a:t>
            </a:r>
          </a:p>
          <a:p>
            <a:endParaRPr lang="fi-FI" sz="1000" i="1" dirty="0">
              <a:solidFill>
                <a:schemeClr val="accent1"/>
              </a:solidFill>
              <a:latin typeface="Neue Haas Unica W1G" panose="020B0504030206020203" pitchFamily="34" charset="0"/>
            </a:endParaRPr>
          </a:p>
          <a:p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***) verkkosivusto osa Seiskan sivustoa</a:t>
            </a:r>
          </a:p>
        </p:txBody>
      </p:sp>
    </p:spTree>
    <p:extLst>
      <p:ext uri="{BB962C8B-B14F-4D97-AF65-F5344CB8AC3E}">
        <p14:creationId xmlns:p14="http://schemas.microsoft.com/office/powerpoint/2010/main" val="193371136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9B79-7B70-5540-BC0F-E7554655B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Digitaaliselta tavoittavuudeltaan suurimmat </a:t>
            </a:r>
            <a:r>
              <a:rPr lang="fi-FI" dirty="0" err="1"/>
              <a:t>aikakausmediat</a:t>
            </a:r>
            <a:r>
              <a:rPr lang="fi-FI" dirty="0"/>
              <a:t> 2026, </a:t>
            </a:r>
            <a:r>
              <a:rPr lang="fi-FI" i="1" dirty="0">
                <a:solidFill>
                  <a:schemeClr val="accent2"/>
                </a:solidFill>
              </a:rPr>
              <a:t>45–54-vuotiaat</a:t>
            </a:r>
            <a:endParaRPr lang="en-FI" i="1" dirty="0">
              <a:solidFill>
                <a:schemeClr val="accent2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E48F555-CEAA-9E48-BCCF-C0A968FDDA58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3694795127"/>
              </p:ext>
            </p:extLst>
          </p:nvPr>
        </p:nvGraphicFramePr>
        <p:xfrm>
          <a:off x="1790700" y="1634066"/>
          <a:ext cx="8610600" cy="4277933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637653">
                  <a:extLst>
                    <a:ext uri="{9D8B030D-6E8A-4147-A177-3AD203B41FA5}">
                      <a16:colId xmlns:a16="http://schemas.microsoft.com/office/drawing/2014/main" val="2751396997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3442766014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4259109651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65893081"/>
                    </a:ext>
                  </a:extLst>
                </a:gridCol>
              </a:tblGrid>
              <a:tr h="577709">
                <a:tc>
                  <a:txBody>
                    <a:bodyPr/>
                    <a:lstStyle/>
                    <a:p>
                      <a:pPr algn="ctr"/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Lehti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Digitaalinen viikkotavoittavuus, </a:t>
                      </a:r>
                      <a:b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</a:br>
                      <a: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45–54-vuotiaat</a:t>
                      </a: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Peittoprosentti,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45–54-vuotiaat (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est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. 585 500) 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077957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Me Naiset*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188 500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32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111175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2.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Seiska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149 800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1740055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3.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Mikrobitti**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107 300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18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972996"/>
                  </a:ext>
                </a:extLst>
              </a:tr>
              <a:tr h="370800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4.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Katso***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92 900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1943703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5.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Tekniikka&amp;Talous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90 900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4586163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6.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Kotiliesi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89 200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752572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7.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Talouselämä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84 000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9671826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8.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Anna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81 700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14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177549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9.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Yhteishyvä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73 900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1584072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10.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Kotona (</a:t>
                      </a:r>
                      <a:r>
                        <a:rPr lang="fi-FI" sz="1400" b="0" i="0" u="none" strike="noStrike" dirty="0" err="1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meillakotona.fi</a:t>
                      </a: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)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69 400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56301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62B37A81-74B5-ECAF-9FAC-F678208E84C7}"/>
              </a:ext>
            </a:extLst>
          </p:cNvPr>
          <p:cNvSpPr txBox="1"/>
          <p:nvPr/>
        </p:nvSpPr>
        <p:spPr>
          <a:xfrm>
            <a:off x="10467975" y="4588560"/>
            <a:ext cx="17716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*) verkkosivusto osa 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Ilta-Sanomien sivustoa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endParaRPr lang="fi-FI" sz="1000" i="1" dirty="0">
              <a:solidFill>
                <a:schemeClr val="accent1"/>
              </a:solidFill>
              <a:latin typeface="Neue Haas Unica W1G" panose="020B0504030206020203" pitchFamily="34" charset="0"/>
            </a:endParaRPr>
          </a:p>
          <a:p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**) verkkosivusto osa 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Iltalehden sivustoa</a:t>
            </a:r>
          </a:p>
          <a:p>
            <a:endParaRPr lang="fi-FI" sz="1000" i="1" dirty="0">
              <a:solidFill>
                <a:schemeClr val="accent1"/>
              </a:solidFill>
              <a:latin typeface="Neue Haas Unica W1G" panose="020B0504030206020203" pitchFamily="34" charset="0"/>
            </a:endParaRPr>
          </a:p>
          <a:p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***) verkkosivusto osa Seiskan sivustoa</a:t>
            </a:r>
          </a:p>
        </p:txBody>
      </p:sp>
    </p:spTree>
    <p:extLst>
      <p:ext uri="{BB962C8B-B14F-4D97-AF65-F5344CB8AC3E}">
        <p14:creationId xmlns:p14="http://schemas.microsoft.com/office/powerpoint/2010/main" val="128497374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9B79-7B70-5540-BC0F-E7554655B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Digitaaliselta tavoittavuudeltaan suurimmat </a:t>
            </a:r>
            <a:r>
              <a:rPr lang="fi-FI" dirty="0" err="1"/>
              <a:t>aikakausmediat</a:t>
            </a:r>
            <a:r>
              <a:rPr lang="fi-FI" dirty="0"/>
              <a:t> 2026, </a:t>
            </a:r>
            <a:r>
              <a:rPr lang="fi-FI" i="1" dirty="0">
                <a:solidFill>
                  <a:schemeClr val="accent2"/>
                </a:solidFill>
              </a:rPr>
              <a:t>55–64-vuotiaat</a:t>
            </a:r>
            <a:endParaRPr lang="en-FI" i="1" dirty="0">
              <a:solidFill>
                <a:schemeClr val="accent2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E48F555-CEAA-9E48-BCCF-C0A968FDDA58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3807350212"/>
              </p:ext>
            </p:extLst>
          </p:nvPr>
        </p:nvGraphicFramePr>
        <p:xfrm>
          <a:off x="1790700" y="1634066"/>
          <a:ext cx="8610600" cy="4212797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637653">
                  <a:extLst>
                    <a:ext uri="{9D8B030D-6E8A-4147-A177-3AD203B41FA5}">
                      <a16:colId xmlns:a16="http://schemas.microsoft.com/office/drawing/2014/main" val="2751396997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3442766014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4259109651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65893081"/>
                    </a:ext>
                  </a:extLst>
                </a:gridCol>
              </a:tblGrid>
              <a:tr h="577709">
                <a:tc>
                  <a:txBody>
                    <a:bodyPr/>
                    <a:lstStyle/>
                    <a:p>
                      <a:pPr algn="ctr"/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Lehti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Digitaalinen viikkotavoittavuus, </a:t>
                      </a:r>
                      <a:b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</a:br>
                      <a: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55–64-vuotiaat</a:t>
                      </a: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Peittoprosentti,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55–64-vuotiaat (</a:t>
                      </a:r>
                      <a:r>
                        <a:rPr lang="fi-FI" sz="1400" b="0" dirty="0" err="1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est</a:t>
                      </a: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. 649 800) 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077957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Me Naiset*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156 100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24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111175"/>
                  </a:ext>
                </a:extLst>
              </a:tr>
              <a:tr h="275789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2.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Seiska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130 300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20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1740055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3.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Mikrobitti**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97 200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972996"/>
                  </a:ext>
                </a:extLst>
              </a:tr>
              <a:tr h="370800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4.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Katso***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82 200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13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1943703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5.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Kotiliesi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74 600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4586163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6.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Tekniikka&amp;Talous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74 200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752572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7.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Talouselämä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69 300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11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9671826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8.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Kotona (meillakotona.fi)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63 900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177549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9.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Anna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61 200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1584072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10.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Yhteishyvä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60 800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9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56301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4CBB7122-B45F-8C2E-94A8-B2C6A4496429}"/>
              </a:ext>
            </a:extLst>
          </p:cNvPr>
          <p:cNvSpPr txBox="1"/>
          <p:nvPr/>
        </p:nvSpPr>
        <p:spPr>
          <a:xfrm>
            <a:off x="10467975" y="4523424"/>
            <a:ext cx="17716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*) verkkosivusto osa 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Ilta-Sanomien sivustoa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endParaRPr lang="fi-FI" sz="1000" i="1" dirty="0">
              <a:solidFill>
                <a:schemeClr val="accent1"/>
              </a:solidFill>
              <a:latin typeface="Neue Haas Unica W1G" panose="020B0504030206020203" pitchFamily="34" charset="0"/>
            </a:endParaRPr>
          </a:p>
          <a:p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**) verkkosivusto osa 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Iltalehden sivustoa</a:t>
            </a:r>
          </a:p>
          <a:p>
            <a:endParaRPr lang="fi-FI" sz="1000" i="1" dirty="0">
              <a:solidFill>
                <a:schemeClr val="accent1"/>
              </a:solidFill>
              <a:latin typeface="Neue Haas Unica W1G" panose="020B0504030206020203" pitchFamily="34" charset="0"/>
            </a:endParaRPr>
          </a:p>
          <a:p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***) verkkosivusto osa Seiskan sivustoa</a:t>
            </a:r>
          </a:p>
        </p:txBody>
      </p:sp>
    </p:spTree>
    <p:extLst>
      <p:ext uri="{BB962C8B-B14F-4D97-AF65-F5344CB8AC3E}">
        <p14:creationId xmlns:p14="http://schemas.microsoft.com/office/powerpoint/2010/main" val="354319966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39B79-7B70-5540-BC0F-E7554655BE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i-FI" dirty="0"/>
              <a:t>Digitaaliselta tavoittavuudeltaan suurimmat aikakausmediat 2025, </a:t>
            </a:r>
            <a:r>
              <a:rPr lang="fi-FI" i="1" dirty="0">
                <a:solidFill>
                  <a:schemeClr val="accent2"/>
                </a:solidFill>
              </a:rPr>
              <a:t>yli 65-vuotiaat</a:t>
            </a:r>
            <a:endParaRPr lang="en-FI" i="1" dirty="0">
              <a:solidFill>
                <a:schemeClr val="accent2"/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E48F555-CEAA-9E48-BCCF-C0A968FDDA58}"/>
              </a:ext>
            </a:extLst>
          </p:cNvPr>
          <p:cNvGraphicFramePr>
            <a:graphicFrameLocks noGrp="1"/>
          </p:cNvGraphicFramePr>
          <p:nvPr>
            <p:ph sz="quarter" idx="11"/>
            <p:extLst>
              <p:ext uri="{D42A27DB-BD31-4B8C-83A1-F6EECF244321}">
                <p14:modId xmlns:p14="http://schemas.microsoft.com/office/powerpoint/2010/main" val="1667458222"/>
              </p:ext>
            </p:extLst>
          </p:nvPr>
        </p:nvGraphicFramePr>
        <p:xfrm>
          <a:off x="1790700" y="1634066"/>
          <a:ext cx="8610600" cy="4277933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637653">
                  <a:extLst>
                    <a:ext uri="{9D8B030D-6E8A-4147-A177-3AD203B41FA5}">
                      <a16:colId xmlns:a16="http://schemas.microsoft.com/office/drawing/2014/main" val="2751396997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3442766014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4259109651"/>
                    </a:ext>
                  </a:extLst>
                </a:gridCol>
                <a:gridCol w="2657649">
                  <a:extLst>
                    <a:ext uri="{9D8B030D-6E8A-4147-A177-3AD203B41FA5}">
                      <a16:colId xmlns:a16="http://schemas.microsoft.com/office/drawing/2014/main" val="65893081"/>
                    </a:ext>
                  </a:extLst>
                </a:gridCol>
              </a:tblGrid>
              <a:tr h="577709">
                <a:tc>
                  <a:txBody>
                    <a:bodyPr/>
                    <a:lstStyle/>
                    <a:p>
                      <a:pPr algn="ctr"/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Lehti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Digitaalinen viikkotavoittavuus, </a:t>
                      </a:r>
                      <a:b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</a:br>
                      <a:r>
                        <a:rPr lang="fi-FI" sz="1400" b="0" kern="120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  <a:ea typeface="+mn-ea"/>
                          <a:cs typeface="+mn-cs"/>
                        </a:rPr>
                        <a:t>yli 65-vuotiaat</a:t>
                      </a: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Peittoprosentti,</a:t>
                      </a:r>
                      <a:b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</a:br>
                      <a:r>
                        <a:rPr lang="fi-FI" sz="1400" b="0" dirty="0">
                          <a:solidFill>
                            <a:schemeClr val="bg1"/>
                          </a:solidFill>
                          <a:latin typeface="Neue Haas Unica W1G" panose="020B0504030206020203" pitchFamily="34" charset="0"/>
                        </a:rPr>
                        <a:t>yli 65-vuotiaat (est. 1 306 500) </a:t>
                      </a:r>
                      <a:endParaRPr lang="fi-FI" sz="1400" b="0" i="0" dirty="0">
                        <a:solidFill>
                          <a:schemeClr val="bg1"/>
                        </a:solidFill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077957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 dirty="0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Me Naiset*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159 300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12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6111175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2.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Seiska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136 500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1740055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3.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Mikrobitti**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102 700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972996"/>
                  </a:ext>
                </a:extLst>
              </a:tr>
              <a:tr h="370800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4.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Tekniikka&amp;Talous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102 600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1943703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5.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Kotiliesi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99 900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8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4586163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6.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Katso***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95 700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7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752572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7.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Talouselämä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81 600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9671826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8.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Yhteishyvä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75 800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177549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9.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Tekniikan Maailma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63 000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1584072"/>
                  </a:ext>
                </a:extLst>
              </a:tr>
              <a:tr h="369936">
                <a:tc>
                  <a:txBody>
                    <a:bodyPr/>
                    <a:lstStyle/>
                    <a:p>
                      <a:pPr algn="ctr" fontAlgn="ctr"/>
                      <a:r>
                        <a:rPr lang="fi-FI" sz="1400" b="0" u="none" strike="noStrike">
                          <a:solidFill>
                            <a:schemeClr val="tx2"/>
                          </a:solidFill>
                          <a:effectLst/>
                          <a:latin typeface="Neue Haas Unica W1G" panose="020B0504030206020203" pitchFamily="34" charset="0"/>
                        </a:rPr>
                        <a:t>10.</a:t>
                      </a:r>
                      <a:endParaRPr lang="fi-FI" sz="1400" b="0" i="0" u="none" strike="noStrike" dirty="0">
                        <a:solidFill>
                          <a:schemeClr val="tx2"/>
                        </a:solidFill>
                        <a:effectLst/>
                        <a:latin typeface="Neue Haas Unica W1G" panose="020B0504030206020203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Kotona (meillakotona.fi)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61 100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fi-FI" sz="1400" b="0" i="0" u="none" strike="noStrike" dirty="0">
                          <a:solidFill>
                            <a:srgbClr val="002649"/>
                          </a:solidFill>
                          <a:effectLst/>
                          <a:latin typeface="Neue Haas Unica W1G" panose="020B0504030206090203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>
                          <a:lumMod val="20000"/>
                          <a:lumOff val="80000"/>
                        </a:schemeClr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156301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E5C47A52-AE3C-D7F3-2FB4-24574F3450C7}"/>
              </a:ext>
            </a:extLst>
          </p:cNvPr>
          <p:cNvSpPr txBox="1"/>
          <p:nvPr/>
        </p:nvSpPr>
        <p:spPr>
          <a:xfrm>
            <a:off x="10467975" y="4588560"/>
            <a:ext cx="17716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*) verkkosivusto osa 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Ilta-Sanomien sivustoa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endParaRPr lang="fi-FI" sz="1000" i="1" dirty="0">
              <a:solidFill>
                <a:schemeClr val="accent1"/>
              </a:solidFill>
              <a:latin typeface="Neue Haas Unica W1G" panose="020B0504030206020203" pitchFamily="34" charset="0"/>
            </a:endParaRPr>
          </a:p>
          <a:p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**) verkkosivusto osa </a:t>
            </a:r>
            <a:b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</a:br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Iltalehden sivustoa</a:t>
            </a:r>
          </a:p>
          <a:p>
            <a:endParaRPr lang="fi-FI" sz="1000" i="1" dirty="0">
              <a:solidFill>
                <a:schemeClr val="accent1"/>
              </a:solidFill>
              <a:latin typeface="Neue Haas Unica W1G" panose="020B0504030206020203" pitchFamily="34" charset="0"/>
            </a:endParaRPr>
          </a:p>
          <a:p>
            <a:r>
              <a:rPr lang="fi-FI" sz="1000" i="1" dirty="0">
                <a:solidFill>
                  <a:schemeClr val="accent1"/>
                </a:solidFill>
                <a:latin typeface="Neue Haas Unica W1G" panose="020B0504030206020203" pitchFamily="34" charset="0"/>
              </a:rPr>
              <a:t>***) verkkosivusto osa Seiskan sivustoa</a:t>
            </a:r>
          </a:p>
        </p:txBody>
      </p:sp>
    </p:spTree>
    <p:extLst>
      <p:ext uri="{BB962C8B-B14F-4D97-AF65-F5344CB8AC3E}">
        <p14:creationId xmlns:p14="http://schemas.microsoft.com/office/powerpoint/2010/main" val="116657606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8BDEE15D-E4B0-A04D-837F-BB8184875420}"/>
              </a:ext>
            </a:extLst>
          </p:cNvPr>
          <p:cNvSpPr>
            <a:spLocks noGrp="1"/>
          </p:cNvSpPr>
          <p:nvPr>
            <p:ph idx="11"/>
          </p:nvPr>
        </p:nvSpPr>
        <p:spPr/>
        <p:txBody>
          <a:bodyPr anchor="ctr">
            <a:normAutofit/>
          </a:bodyPr>
          <a:lstStyle/>
          <a:p>
            <a:r>
              <a:rPr lang="fi-FI" sz="1600" dirty="0"/>
              <a:t>Yksittäisten </a:t>
            </a:r>
            <a:r>
              <a:rPr lang="fi-FI" sz="1600" dirty="0" err="1"/>
              <a:t>aikakausmedioiden</a:t>
            </a:r>
            <a:r>
              <a:rPr lang="fi-FI" sz="1600" dirty="0"/>
              <a:t> KMT-tulokset saat ilman tunnuksia Mediakorttipalvelusta: </a:t>
            </a:r>
            <a:r>
              <a:rPr lang="fi-FI" sz="1600" dirty="0">
                <a:solidFill>
                  <a:schemeClr val="accent4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www.mediakortit.fi</a:t>
            </a:r>
            <a:endParaRPr lang="fi-FI" sz="1600" dirty="0">
              <a:solidFill>
                <a:schemeClr val="accent4"/>
              </a:solidFill>
            </a:endParaRPr>
          </a:p>
          <a:p>
            <a:br>
              <a:rPr lang="fi-FI" sz="1600" dirty="0">
                <a:solidFill>
                  <a:schemeClr val="accent4"/>
                </a:solidFill>
              </a:rPr>
            </a:br>
            <a:r>
              <a:rPr lang="fi-FI" sz="1600" dirty="0"/>
              <a:t>Samalla sivustolla on myös runsaasti dynaamisia KMT-raportteja, jossa voit lajitella </a:t>
            </a:r>
            <a:br>
              <a:rPr lang="fi-FI" sz="1600" dirty="0"/>
            </a:br>
            <a:r>
              <a:rPr lang="fi-FI" sz="1600" dirty="0"/>
              <a:t>lehtiä erilaisten kriteerien mukaan: </a:t>
            </a:r>
            <a:r>
              <a:rPr lang="fi-FI" sz="1600" dirty="0" err="1">
                <a:solidFill>
                  <a:schemeClr val="accent4"/>
                </a:solidFill>
              </a:rPr>
              <a:t>www.mediakortit.fi</a:t>
            </a:r>
            <a:r>
              <a:rPr lang="fi-FI" sz="1600" dirty="0">
                <a:solidFill>
                  <a:schemeClr val="accent4"/>
                </a:solidFill>
              </a:rPr>
              <a:t>/raportit</a:t>
            </a:r>
          </a:p>
        </p:txBody>
      </p:sp>
    </p:spTree>
    <p:extLst>
      <p:ext uri="{BB962C8B-B14F-4D97-AF65-F5344CB8AC3E}">
        <p14:creationId xmlns:p14="http://schemas.microsoft.com/office/powerpoint/2010/main" val="76694905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6950699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TTP://WWW.FORGETDATA.COM/SLIDES/4" val="&lt;?xml version=&quot;1.0&quot; encoding=&quot;utf-16&quot;?&gt;&lt;ShapeLink xmlns:i=&quot;http://www.w3.org/2001/XMLSchema-instance&quot; xmlns=&quot;http://www.forgetdata.com/Slides&quot;&gt;&lt;FillerProperties i:type=&quot;GenericChartFillerSettings&quot;&gt;&lt;CreateDataSeries&gt;true&lt;/CreateDataSeries&gt;&lt;DataItem&gt;0&lt;/DataItem&gt;&lt;HeaderLabelDepth&gt;1&lt;/HeaderLabelDepth&gt;&lt;IncludeColumnGroupHeadings&gt;false&lt;/IncludeColumnGroupHeadings&gt;&lt;IncludeRowGroupHeadings&gt;false&lt;/IncludeRowGroupHeadings&gt;&lt;RowLabelDepth&gt;1&lt;/RowLabelDepth&gt;&lt;TTestResultSettings&gt;&lt;HeadingPrefix&gt;&lt;/HeadingPrefix&gt;&lt;HeadingSuffix&gt;&lt;/HeadingSuffix&gt;&lt;ResultPrefix&gt;&lt;/ResultPrefix&gt;&lt;ResultSuffix&gt;&lt;/ResultSuffix&gt;&lt;/TTestResultSettings&gt;&lt;/FillerProperties&gt;&lt;Query xmlns:d2p1=&quot;http://www.forgetdata.com/ReportingSuite&quot;&gt;&lt;d2p1:Column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/d2p1:ColumnCombinationSettings&gt;&lt;d2p1:Items&gt;&lt;d2p1:DataQueryItem&gt;&lt;d2p1:ColumnSelection&gt;/&lt;/d2p1:ColumnSelection&gt;&lt;d2p1:ConnectionName&gt;Item0&lt;/d2p1:ConnectionName&gt;&lt;d2p1:DataQueryType&gt;SelectMatrix&lt;/d2p1:DataQueryType&gt;&lt;d2p1:RowSelection&gt;/&lt;/d2p1:RowSelection&gt;&lt;d2p1:TableName&gt;XXXXX&lt;/d2p1:TableName&gt;&lt;/d2p1:DataQueryItem&gt;&lt;/d2p1:Items&gt;&lt;d2p1:RowCombinationSettings&gt;&lt;d2p1:IgnoredTypes xmlns:d4p1=&quot;http://schemas.microsoft.com/2003/10/Serialization/Arrays&quot;&gt;&lt;d4p1:string&gt;Base&lt;/d4p1:string&gt;&lt;d4p1:string&gt;UnweightedBase&lt;/d4p1:string&gt;&lt;d4p1:string&gt;TableStatistic&lt;/d4p1:string&gt;&lt;d4p1:string&gt;SumWeightsSquared&lt;/d4p1:string&gt;&lt;d4p1:string&gt;SumN&lt;/d4p1:string&gt;&lt;d4p1:string&gt;SumX&lt;/d4p1:string&gt;&lt;d4p1:string&gt;SumXSquared&lt;/d4p1:string&gt;&lt;d4p1:string&gt;SumUnweightedN&lt;/d4p1:string&gt;&lt;d4p1:string&gt;StdDev&lt;/d4p1:string&gt;&lt;d4p1:string&gt;StdErr&lt;/d4p1:string&gt;&lt;d4p1:string&gt;SampleVar&lt;/d4p1:string&gt;&lt;d4p1:string&gt;Total&lt;/d4p1:string&gt;&lt;d4p1:string&gt;SubTotal&lt;/d4p1:string&gt;&lt;d4p1:string&gt;Text&lt;/d4p1:string&gt;&lt;d4p1:string&gt;NetDiffs&lt;/d4p1:string&gt;&lt;d4p1:string&gt;PairedPref&lt;/d4p1:string&gt;&lt;d4p1:string&gt;Profile&lt;/d4p1:string&gt;&lt;d4p1:string&gt;ProfileResult&lt;/d4p1:string&gt;&lt;d4p1:string&gt;TValue&lt;/d4p1:string&gt;&lt;d4p1:string&gt;TProb&lt;/d4p1:string&gt;&lt;d4p1:string&gt;Base unweighted&lt;/d4p1:string&gt;&lt;d4p1:string&gt;Base weighted&lt;/d4p1:string&gt;&lt;/d2p1:IgnoredTypes&gt;&lt;d2p1:MergeGroupsByName&gt;true&lt;/d2p1:MergeGroupsByName&gt;&lt;d2p1:MergeMembersByName&gt;true&lt;/d2p1:MergeMembersByName&gt;&lt;/d2p1:RowCombinationSettings&gt;&lt;/Query&gt;&lt;Version&gt;4.2.0.0&lt;/Version&gt;&lt;/ShapeLink&gt;"/>
</p:tagLst>
</file>

<file path=ppt/theme/theme1.xml><?xml version="1.0" encoding="utf-8"?>
<a:theme xmlns:a="http://schemas.openxmlformats.org/drawingml/2006/main" name="Aikakausmedia-presentaatiopohja-v2">
  <a:themeElements>
    <a:clrScheme name="Aikakausmedia värit">
      <a:dk1>
        <a:srgbClr val="000000"/>
      </a:dk1>
      <a:lt1>
        <a:srgbClr val="FFFFFF"/>
      </a:lt1>
      <a:dk2>
        <a:srgbClr val="002649"/>
      </a:dk2>
      <a:lt2>
        <a:srgbClr val="FEFCFF"/>
      </a:lt2>
      <a:accent1>
        <a:srgbClr val="002649"/>
      </a:accent1>
      <a:accent2>
        <a:srgbClr val="FF6464"/>
      </a:accent2>
      <a:accent3>
        <a:srgbClr val="F3CF67"/>
      </a:accent3>
      <a:accent4>
        <a:srgbClr val="43FFED"/>
      </a:accent4>
      <a:accent5>
        <a:srgbClr val="00599E"/>
      </a:accent5>
      <a:accent6>
        <a:srgbClr val="B2B2B2"/>
      </a:accent6>
      <a:hlink>
        <a:srgbClr val="FF6464"/>
      </a:hlink>
      <a:folHlink>
        <a:srgbClr val="FF6464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z="2000" dirty="0" smtClean="0">
            <a:latin typeface="Neue Haas Unica W1G" panose="020B0504030206020203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Aikakausmedia_Lukijamaarat_Kokonaistavoittavuudet_KMT_2021_pohja" id="{E010BA23-EDC4-CD43-B32E-ACB9D9102F7C}" vid="{84DFCDA6-0004-6E41-9403-C590A743DF3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C4458EC40896444B91DD79CC67A8CBDA" ma:contentTypeVersion="11" ma:contentTypeDescription="Luo uusi asiakirja." ma:contentTypeScope="" ma:versionID="520b75055269cc103c3f82b6bc97ae6b">
  <xsd:schema xmlns:xsd="http://www.w3.org/2001/XMLSchema" xmlns:xs="http://www.w3.org/2001/XMLSchema" xmlns:p="http://schemas.microsoft.com/office/2006/metadata/properties" xmlns:ns2="9c8e2388-80bc-4e26-8bd7-285ba7b96066" xmlns:ns3="7307a6f1-d1b8-45fb-8b71-24600e49cf7d" targetNamespace="http://schemas.microsoft.com/office/2006/metadata/properties" ma:root="true" ma:fieldsID="52d2b204b9ba386a2a5afb3cefe56752" ns2:_="" ns3:_="">
    <xsd:import namespace="9c8e2388-80bc-4e26-8bd7-285ba7b96066"/>
    <xsd:import namespace="7307a6f1-d1b8-45fb-8b71-24600e49cf7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8e2388-80bc-4e26-8bd7-285ba7b9606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Kuvien tunnisteet" ma:readOnly="false" ma:fieldId="{5cf76f15-5ced-4ddc-b409-7134ff3c332f}" ma:taxonomyMulti="true" ma:sspId="049cb80c-414b-4034-bc32-8653f2d16c2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07a6f1-d1b8-45fb-8b71-24600e49cf7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fe78300-3df7-44ec-aa93-bab488ea5903}" ma:internalName="TaxCatchAll" ma:showField="CatchAllData" ma:web="7307a6f1-d1b8-45fb-8b71-24600e49cf7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c8e2388-80bc-4e26-8bd7-285ba7b96066">
      <Terms xmlns="http://schemas.microsoft.com/office/infopath/2007/PartnerControls"/>
    </lcf76f155ced4ddcb4097134ff3c332f>
    <TaxCatchAll xmlns="7307a6f1-d1b8-45fb-8b71-24600e49cf7d" xsi:nil="true"/>
  </documentManagement>
</p:properties>
</file>

<file path=customXml/itemProps1.xml><?xml version="1.0" encoding="utf-8"?>
<ds:datastoreItem xmlns:ds="http://schemas.openxmlformats.org/officeDocument/2006/customXml" ds:itemID="{25E0F10E-E048-473E-8B52-A54E085661D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c8e2388-80bc-4e26-8bd7-285ba7b96066"/>
    <ds:schemaRef ds:uri="7307a6f1-d1b8-45fb-8b71-24600e49cf7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0524A87-39EE-48D2-BA68-1637604F562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C4DA53A-5335-44D1-9A3B-A9543DBAE551}">
  <ds:schemaRefs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purl.org/dc/elements/1.1/"/>
    <ds:schemaRef ds:uri="http://www.w3.org/XML/1998/namespace"/>
    <ds:schemaRef ds:uri="9c8e2388-80bc-4e26-8bd7-285ba7b96066"/>
    <ds:schemaRef ds:uri="http://purl.org/dc/terms/"/>
    <ds:schemaRef ds:uri="http://schemas.microsoft.com/office/infopath/2007/PartnerControls"/>
    <ds:schemaRef ds:uri="7307a6f1-d1b8-45fb-8b71-24600e49cf7d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15510</TotalTime>
  <Words>3384</Words>
  <Application>Microsoft Macintosh PowerPoint</Application>
  <PresentationFormat>Widescreen</PresentationFormat>
  <Paragraphs>1386</Paragraphs>
  <Slides>44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52" baseType="lpstr">
      <vt:lpstr>Neue Haas Unica W1G</vt:lpstr>
      <vt:lpstr>Neue Haas Unica W1G Light</vt:lpstr>
      <vt:lpstr>Canela Medium</vt:lpstr>
      <vt:lpstr>Neue Haas Unica W1G Medium</vt:lpstr>
      <vt:lpstr>Neue Haas Unica Pro</vt:lpstr>
      <vt:lpstr>Clattering</vt:lpstr>
      <vt:lpstr>Arial</vt:lpstr>
      <vt:lpstr>Aikakausmedia-presentaatiopohja-v2</vt:lpstr>
      <vt:lpstr>Kokonaistavoittavuus, Lukijamäärät &amp; digitavoittavuus</vt:lpstr>
      <vt:lpstr>Sisältö</vt:lpstr>
      <vt:lpstr>Aikakausmediat tavoittavat 3,8 miljoonaa lukijaa</vt:lpstr>
      <vt:lpstr>Aikakausmedioita lukee yli 2 miljoonaa naista ja  melkein 1,8 miljoonaa miestä</vt:lpstr>
      <vt:lpstr>Printin lukijoissa on suhteellisesti enemmän naisia kuin miehiä, digissä lähes yhtä paljon molempia</vt:lpstr>
      <vt:lpstr>Vanhemmissa ikäryhmissä printti on suosituin, mutta alle 35-vuotiaissa digin lukijoita on enemmän kuin printin</vt:lpstr>
      <vt:lpstr>KMT-aikakauslehtien tavoittavuus ikäryhmittäin</vt:lpstr>
      <vt:lpstr>Puolet aikakauslehtien lukijoista lukee sekä painettua lehteä että digisisältöjä</vt:lpstr>
      <vt:lpstr>Kokonais-tavoittavuus</vt:lpstr>
      <vt:lpstr>PowerPoint Presentation</vt:lpstr>
      <vt:lpstr>PowerPoint Presentation</vt:lpstr>
      <vt:lpstr>Kokonaistavoittavuudeltaan suurimmat aikakausmediat 2026, koko väestö</vt:lpstr>
      <vt:lpstr>Kokonaistavoittavuudeltaan suurimmat aikakausmediat 2026, naiset</vt:lpstr>
      <vt:lpstr>Kokonaistavoittavuudeltaan suurimmat aikakausmediat 2026, miehet</vt:lpstr>
      <vt:lpstr>Kokonaistavoittavuudeltaan suurimmat aikakausmediat 2026, 15–24-vuotiaat</vt:lpstr>
      <vt:lpstr>Kokonaistavoittavuudeltaan suurimmat aikakausmediat 2026, 25–34-vuotiaat</vt:lpstr>
      <vt:lpstr>Kokonaistavoittavuudeltaan suurimmat aikakausmediat 2026, 35–44-vuotiaat</vt:lpstr>
      <vt:lpstr>Kokonaistavoittavuudeltaan suurimmat aikakausmediat 2026, 45–54-vuotiaat</vt:lpstr>
      <vt:lpstr>Kokonaistavoittavuudeltaan suurimmat aikakausmediat 2026, 55–64-vuotiaat</vt:lpstr>
      <vt:lpstr>Kokonaistavoittavuudeltaan suurimmat aikakausmediat 2026, yli 65-vuotiaat</vt:lpstr>
      <vt:lpstr>Lukijamäärät (printti)</vt:lpstr>
      <vt:lpstr>PowerPoint Presentation</vt:lpstr>
      <vt:lpstr>Lukijamäärältään suurimmat painetut aikakauslehdet 2026, koko väestö</vt:lpstr>
      <vt:lpstr>Lukijamäärältään suurimmat painetut aikakauslehdet 2026, naiset</vt:lpstr>
      <vt:lpstr>Lukijamäärältään suurimmat painetut aikakauslehdet 2026, miehet</vt:lpstr>
      <vt:lpstr>Lukijamäärältään suurimmat painetut aikakauslehdet 2026, 15–24-vuotiaat</vt:lpstr>
      <vt:lpstr>Lukijamäärältään suurimmat painetut aikakauslehdet 2026, 25–34-vuotiaat</vt:lpstr>
      <vt:lpstr>Lukijamäärältään suurimmat painetut aikakauslehdet 2026, 35–44-vuotiaat</vt:lpstr>
      <vt:lpstr>Lukijamäärältään suurimmat painetut aikakauslehdet 2026, 45–54-vuotiaat</vt:lpstr>
      <vt:lpstr>Lukijamäärältään suurimmat painetut aikakauslehdet 2026, 55–64-vuotiaat</vt:lpstr>
      <vt:lpstr>Lukijamäärältään suurimmat painetut aikakauslehdet 2026, yli 65-vuotiaat</vt:lpstr>
      <vt:lpstr>Digitaalinen viikkotavoittavuus</vt:lpstr>
      <vt:lpstr>PowerPoint Presentation</vt:lpstr>
      <vt:lpstr>Digitaaliselta tavoittavuudeltaan suurimmat aikakausmediat 2026, koko väestö</vt:lpstr>
      <vt:lpstr>Digitaaliselta tavoittavuudeltaan suurimmat aikakausmediat 2026, naiset</vt:lpstr>
      <vt:lpstr>Digitaaliselta tavoittavuudeltaan suurimmat aikakausmediat 2026, miehet</vt:lpstr>
      <vt:lpstr>Digitaaliselta tavoittavuudeltaan suurimmat aikakausmediat 2026, 15–24-vuotiaat</vt:lpstr>
      <vt:lpstr>Digitaaliselta tavoittavuudeltaan suurimmat aikakausmediat 2026, 25–34-vuotiaat</vt:lpstr>
      <vt:lpstr>Digitaaliselta tavoittavuudeltaan suurimmat aikakausmediat 2026, 35–44-vuotiaat</vt:lpstr>
      <vt:lpstr>Digitaaliselta tavoittavuudeltaan suurimmat aikakausmediat 2026, 45–54-vuotiaat</vt:lpstr>
      <vt:lpstr>Digitaaliselta tavoittavuudeltaan suurimmat aikakausmediat 2026, 55–64-vuotiaat</vt:lpstr>
      <vt:lpstr>Digitaaliselta tavoittavuudeltaan suurimmat aikakausmediat 2025, yli 65-vuotiaat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Otsikko tulee tähän</dc:title>
  <dc:creator>Katja Pietilä-Seppä</dc:creator>
  <cp:lastModifiedBy>Outi Itävuo</cp:lastModifiedBy>
  <cp:revision>258</cp:revision>
  <dcterms:created xsi:type="dcterms:W3CDTF">2020-11-20T10:03:58Z</dcterms:created>
  <dcterms:modified xsi:type="dcterms:W3CDTF">2026-10-12T00:01:05Z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0x010100C4458EC40896444B91DD79CC67A8CBDA</vt:lpwstr>
  </property>
  <property fmtid="{D5CDD505-2E9C-101B-9397-08002B2CF9AE}" pid="3" name="MediaServiceImageTags">
    <vt:lpwstr/>
  </property>
</Properties>
</file>