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3"/>
  </p:notesMasterIdLst>
  <p:sldIdLst>
    <p:sldId id="257" r:id="rId2"/>
    <p:sldId id="260" r:id="rId3"/>
    <p:sldId id="262" r:id="rId4"/>
    <p:sldId id="259" r:id="rId5"/>
    <p:sldId id="261" r:id="rId6"/>
    <p:sldId id="265" r:id="rId7"/>
    <p:sldId id="264" r:id="rId8"/>
    <p:sldId id="274" r:id="rId9"/>
    <p:sldId id="266" r:id="rId10"/>
    <p:sldId id="267" r:id="rId11"/>
    <p:sldId id="258" r:id="rId12"/>
    <p:sldId id="268" r:id="rId13"/>
    <p:sldId id="272" r:id="rId14"/>
    <p:sldId id="278" r:id="rId15"/>
    <p:sldId id="273" r:id="rId16"/>
    <p:sldId id="269" r:id="rId17"/>
    <p:sldId id="270" r:id="rId18"/>
    <p:sldId id="279" r:id="rId19"/>
    <p:sldId id="280" r:id="rId20"/>
    <p:sldId id="281" r:id="rId21"/>
    <p:sldId id="271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558" autoAdjust="0"/>
  </p:normalViewPr>
  <p:slideViewPr>
    <p:cSldViewPr snapToGrid="0" snapToObjects="1">
      <p:cViewPr varScale="1">
        <p:scale>
          <a:sx n="161" d="100"/>
          <a:sy n="161" d="100"/>
        </p:scale>
        <p:origin x="1016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523</c:v>
                </c:pt>
                <c:pt idx="1">
                  <c:v>262</c:v>
                </c:pt>
                <c:pt idx="2">
                  <c:v>173</c:v>
                </c:pt>
                <c:pt idx="3">
                  <c:v>28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01/2019</c:v>
                </c:pt>
                <c:pt idx="1">
                  <c:v>02/2019</c:v>
                </c:pt>
                <c:pt idx="2">
                  <c:v>03/2019</c:v>
                </c:pt>
                <c:pt idx="3">
                  <c:v>04/2019</c:v>
                </c:pt>
                <c:pt idx="4">
                  <c:v>05/2019</c:v>
                </c:pt>
                <c:pt idx="5">
                  <c:v>06/2019</c:v>
                </c:pt>
                <c:pt idx="6">
                  <c:v>07/2019</c:v>
                </c:pt>
                <c:pt idx="7">
                  <c:v>08/2019</c:v>
                </c:pt>
                <c:pt idx="8">
                  <c:v>09/2019</c:v>
                </c:pt>
                <c:pt idx="9">
                  <c:v>10/2019</c:v>
                </c:pt>
                <c:pt idx="10">
                  <c:v>11/2019</c:v>
                </c:pt>
                <c:pt idx="11">
                  <c:v>12/2019</c:v>
                </c:pt>
                <c:pt idx="12">
                  <c:v>1/2020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3569028</c:v>
                </c:pt>
                <c:pt idx="1">
                  <c:v>3605810</c:v>
                </c:pt>
                <c:pt idx="2">
                  <c:v>3649259</c:v>
                </c:pt>
                <c:pt idx="3">
                  <c:v>3689658</c:v>
                </c:pt>
                <c:pt idx="4">
                  <c:v>3724154</c:v>
                </c:pt>
                <c:pt idx="5">
                  <c:v>3762273</c:v>
                </c:pt>
                <c:pt idx="6">
                  <c:v>3795519</c:v>
                </c:pt>
                <c:pt idx="7">
                  <c:v>3834470</c:v>
                </c:pt>
                <c:pt idx="8">
                  <c:v>3871250</c:v>
                </c:pt>
                <c:pt idx="9">
                  <c:v>3915990</c:v>
                </c:pt>
                <c:pt idx="10">
                  <c:v>3956052</c:v>
                </c:pt>
                <c:pt idx="11">
                  <c:v>3992044</c:v>
                </c:pt>
                <c:pt idx="12">
                  <c:v>4033350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01/2019</c:v>
                </c:pt>
                <c:pt idx="1">
                  <c:v>02/2019</c:v>
                </c:pt>
                <c:pt idx="2">
                  <c:v>03/2019</c:v>
                </c:pt>
                <c:pt idx="3">
                  <c:v>04/2019</c:v>
                </c:pt>
                <c:pt idx="4">
                  <c:v>05/2019</c:v>
                </c:pt>
                <c:pt idx="5">
                  <c:v>06/2019</c:v>
                </c:pt>
                <c:pt idx="6">
                  <c:v>07/2019</c:v>
                </c:pt>
                <c:pt idx="7">
                  <c:v>08/2019</c:v>
                </c:pt>
                <c:pt idx="8">
                  <c:v>09/2019</c:v>
                </c:pt>
                <c:pt idx="9">
                  <c:v>10/2019</c:v>
                </c:pt>
                <c:pt idx="10">
                  <c:v>11/2019</c:v>
                </c:pt>
                <c:pt idx="11">
                  <c:v>12/2019</c:v>
                </c:pt>
                <c:pt idx="12">
                  <c:v>1/2020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1963062</c:v>
                </c:pt>
                <c:pt idx="1">
                  <c:v>1974001</c:v>
                </c:pt>
                <c:pt idx="2">
                  <c:v>1987077</c:v>
                </c:pt>
                <c:pt idx="3">
                  <c:v>1999879</c:v>
                </c:pt>
                <c:pt idx="4">
                  <c:v>2008859</c:v>
                </c:pt>
                <c:pt idx="5">
                  <c:v>2023216</c:v>
                </c:pt>
                <c:pt idx="6">
                  <c:v>2035110</c:v>
                </c:pt>
                <c:pt idx="7">
                  <c:v>2046836</c:v>
                </c:pt>
                <c:pt idx="8">
                  <c:v>2057072</c:v>
                </c:pt>
                <c:pt idx="9">
                  <c:v>2072340</c:v>
                </c:pt>
                <c:pt idx="10">
                  <c:v>2085525</c:v>
                </c:pt>
                <c:pt idx="11">
                  <c:v>2096346</c:v>
                </c:pt>
                <c:pt idx="12">
                  <c:v>2111007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01/2019</c:v>
                </c:pt>
                <c:pt idx="1">
                  <c:v>02/2019</c:v>
                </c:pt>
                <c:pt idx="2">
                  <c:v>03/2019</c:v>
                </c:pt>
                <c:pt idx="3">
                  <c:v>04/2019</c:v>
                </c:pt>
                <c:pt idx="4">
                  <c:v>05/2019</c:v>
                </c:pt>
                <c:pt idx="5">
                  <c:v>06/2019</c:v>
                </c:pt>
                <c:pt idx="6">
                  <c:v>07/2019</c:v>
                </c:pt>
                <c:pt idx="7">
                  <c:v>08/2019</c:v>
                </c:pt>
                <c:pt idx="8">
                  <c:v>09/2019</c:v>
                </c:pt>
                <c:pt idx="9">
                  <c:v>10/2019</c:v>
                </c:pt>
                <c:pt idx="10">
                  <c:v>11/2019</c:v>
                </c:pt>
                <c:pt idx="11">
                  <c:v>12/2019</c:v>
                </c:pt>
                <c:pt idx="12">
                  <c:v>1/2020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677932</c:v>
                </c:pt>
                <c:pt idx="1">
                  <c:v>680645</c:v>
                </c:pt>
                <c:pt idx="2">
                  <c:v>683709</c:v>
                </c:pt>
                <c:pt idx="3">
                  <c:v>686041</c:v>
                </c:pt>
                <c:pt idx="4">
                  <c:v>688386</c:v>
                </c:pt>
                <c:pt idx="5">
                  <c:v>690200</c:v>
                </c:pt>
                <c:pt idx="6">
                  <c:v>691333</c:v>
                </c:pt>
                <c:pt idx="7">
                  <c:v>693840</c:v>
                </c:pt>
                <c:pt idx="8">
                  <c:v>696228</c:v>
                </c:pt>
                <c:pt idx="9">
                  <c:v>698511</c:v>
                </c:pt>
                <c:pt idx="10">
                  <c:v>700548</c:v>
                </c:pt>
                <c:pt idx="11">
                  <c:v>702638</c:v>
                </c:pt>
                <c:pt idx="12">
                  <c:v>697180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01/2019</c:v>
                </c:pt>
                <c:pt idx="1">
                  <c:v>02/2019</c:v>
                </c:pt>
                <c:pt idx="2">
                  <c:v>03/2019</c:v>
                </c:pt>
                <c:pt idx="3">
                  <c:v>04/2019</c:v>
                </c:pt>
                <c:pt idx="4">
                  <c:v>05/2019</c:v>
                </c:pt>
                <c:pt idx="5">
                  <c:v>06/2019</c:v>
                </c:pt>
                <c:pt idx="6">
                  <c:v>07/2019</c:v>
                </c:pt>
                <c:pt idx="7">
                  <c:v>08/2019</c:v>
                </c:pt>
                <c:pt idx="8">
                  <c:v>09/2019</c:v>
                </c:pt>
                <c:pt idx="9">
                  <c:v>10/2019</c:v>
                </c:pt>
                <c:pt idx="10">
                  <c:v>11/2019</c:v>
                </c:pt>
                <c:pt idx="11">
                  <c:v>12/2019</c:v>
                </c:pt>
                <c:pt idx="12">
                  <c:v>1/2020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797116</c:v>
                </c:pt>
                <c:pt idx="1">
                  <c:v>817347</c:v>
                </c:pt>
                <c:pt idx="2">
                  <c:v>841550</c:v>
                </c:pt>
                <c:pt idx="3">
                  <c:v>862096</c:v>
                </c:pt>
                <c:pt idx="4">
                  <c:v>883118</c:v>
                </c:pt>
                <c:pt idx="5">
                  <c:v>902233</c:v>
                </c:pt>
                <c:pt idx="6">
                  <c:v>919167</c:v>
                </c:pt>
                <c:pt idx="7">
                  <c:v>941688</c:v>
                </c:pt>
                <c:pt idx="8">
                  <c:v>963448</c:v>
                </c:pt>
                <c:pt idx="9">
                  <c:v>987346</c:v>
                </c:pt>
                <c:pt idx="10">
                  <c:v>1008864</c:v>
                </c:pt>
                <c:pt idx="11">
                  <c:v>1028925</c:v>
                </c:pt>
                <c:pt idx="12">
                  <c:v>1057081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fi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Tammikuu 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41306</c:v>
                </c:pt>
                <c:pt idx="1">
                  <c:v>14661</c:v>
                </c:pt>
                <c:pt idx="2">
                  <c:v>28156</c:v>
                </c:pt>
                <c:pt idx="3">
                  <c:v>-5458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45108.583333333336</c:v>
                </c:pt>
                <c:pt idx="1">
                  <c:v>19482.625</c:v>
                </c:pt>
                <c:pt idx="2">
                  <c:v>17335.583333333332</c:v>
                </c:pt>
                <c:pt idx="3">
                  <c:v>5739.125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fi-FI"/>
          </a:p>
        </c:txPr>
      </c:legendEntry>
      <c:overlay val="0"/>
      <c:txPr>
        <a:bodyPr/>
        <a:lstStyle/>
        <a:p>
          <a:pPr>
            <a:defRPr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4.2.2020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9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5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1/2020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aikakauslehtimainonnan-tietopank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lasten-ja-nuorten-mediankaeyttoetutkim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674686"/>
              </p:ext>
            </p:extLst>
          </p:nvPr>
        </p:nvGraphicFramePr>
        <p:xfrm>
          <a:off x="4570379" y="993097"/>
          <a:ext cx="4156872" cy="343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tammikuu 2020,</a:t>
                      </a:r>
                    </a:p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%-osuus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yleisöstä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muutos %-osuudessa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vrt. tammikuu 2019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52,3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-2,7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26,2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+3,9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17,3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-1,7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+0,3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tammikuu 2020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095541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4 033 350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1/2020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223186"/>
              </p:ext>
            </p:extLst>
          </p:nvPr>
        </p:nvGraphicFramePr>
        <p:xfrm>
          <a:off x="3254011" y="917625"/>
          <a:ext cx="2642910" cy="3630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noProof="0" dirty="0"/>
                        <a:t>INSTAGRAM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uusia</a:t>
                      </a:r>
                      <a:br>
                        <a:rPr lang="fi-FI" sz="1100" b="0" noProof="0" dirty="0"/>
                      </a:b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2 285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48313" y="1002759"/>
            <a:ext cx="184773" cy="184773"/>
            <a:chOff x="2537512" y="1646882"/>
            <a:chExt cx="597802" cy="597802"/>
          </a:xfrm>
        </p:grpSpPr>
        <p:sp>
          <p:nvSpPr>
            <p:cNvPr id="25" name="Oval 2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5421"/>
              </p:ext>
            </p:extLst>
          </p:nvPr>
        </p:nvGraphicFramePr>
        <p:xfrm>
          <a:off x="6179379" y="917624"/>
          <a:ext cx="2642910" cy="36305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4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uusia seuraajia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  <a:endParaRPr lang="fi-FI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2558019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Sairaanhoitaja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218445" y="1011641"/>
            <a:ext cx="184773" cy="184773"/>
            <a:chOff x="1893980" y="1646882"/>
            <a:chExt cx="597802" cy="597802"/>
          </a:xfrm>
        </p:grpSpPr>
        <p:sp>
          <p:nvSpPr>
            <p:cNvPr id="21" name="Oval 20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Twitterissä ja Instagramissa / tammikuu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89905"/>
              </p:ext>
            </p:extLst>
          </p:nvPr>
        </p:nvGraphicFramePr>
        <p:xfrm>
          <a:off x="302882" y="917626"/>
          <a:ext cx="2642910" cy="36817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FACEBOOK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/>
                        <a:t>uusia</a:t>
                      </a:r>
                      <a:br>
                        <a:rPr lang="fi-FI" sz="1100" b="0" noProof="0"/>
                      </a:br>
                      <a:r>
                        <a:rPr lang="fi-FI" sz="1100" b="0" noProof="0"/>
                        <a:t>seuraajia </a:t>
                      </a: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1727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528446" y="1005187"/>
            <a:ext cx="184773" cy="184773"/>
            <a:chOff x="1227668" y="1646882"/>
            <a:chExt cx="597802" cy="597802"/>
          </a:xfrm>
        </p:grpSpPr>
        <p:sp>
          <p:nvSpPr>
            <p:cNvPr id="53" name="Oval 52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</a:t>
            </a:r>
            <a:r>
              <a:rPr lang="fi-FI" sz="3200">
                <a:solidFill>
                  <a:schemeClr val="accent6">
                    <a:lumMod val="85000"/>
                    <a:lumOff val="15000"/>
                  </a:schemeClr>
                </a:solidFill>
              </a:rPr>
              <a:t>(213 </a:t>
            </a:r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kpl) / tammikuu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1681"/>
            <a:ext cx="8519407" cy="395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Askel      Auto Bild Suomi      Automaatioväylä      Avotakka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Kaikkien aikojen Joulu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Kotiliesi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Linja      Lumo      Maailman Kuvalehti      Maalla      Maku      Markkinointi &amp; Mainonta     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Metsästys ja Kalastus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(213 kpl) / tammikuu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4773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Oma Piha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Urakointi Uutiset      Urheilulehti      Uusiouutiset      V8-Magazine      Valitut Palat - Reader's Digest      Vapaa-ajan Kalastaja      Vapaussoturi      Vauhdin Maailma      Vauva      Vegaanikeittiö      Vene      Verotus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ViherPiha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Viini      Vinkki      VIVA      Voi hyvin      X      Yhteishyvä      Yliopisto      Ylioppilaslehti      Ylioppilaslehti Aino      Ympäristö ja Terveys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Uudet kanavat seurannassa / tammikuu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35366"/>
              </p:ext>
            </p:extLst>
          </p:nvPr>
        </p:nvGraphicFramePr>
        <p:xfrm>
          <a:off x="302882" y="957744"/>
          <a:ext cx="8519406" cy="3718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19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Facebook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Instagram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Twitter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YouTube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Pinterest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Kameralehti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45220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Kippari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60651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Kolmiokirjan Ristikot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22869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 err="1"/>
                        <a:t>Kommuntorget</a:t>
                      </a:r>
                      <a:r>
                        <a:rPr lang="fi-FI" sz="1000" dirty="0"/>
                        <a:t> - </a:t>
                      </a:r>
                      <a:r>
                        <a:rPr lang="fi-FI" sz="1000" dirty="0" err="1"/>
                        <a:t>Finlands</a:t>
                      </a:r>
                      <a:r>
                        <a:rPr lang="fi-FI" sz="1000" dirty="0"/>
                        <a:t> </a:t>
                      </a:r>
                      <a:r>
                        <a:rPr lang="fi-FI" sz="1000" dirty="0" err="1"/>
                        <a:t>kommuntidning</a:t>
                      </a:r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99898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Konekuriiri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61752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Kuntalehti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63426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Kunto Plus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34604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Lapsen Maailma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55057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Metsälehti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602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Metsästys ja Kalastus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02890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Mikrobitti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7620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Oma Aika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32533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Polemiikki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643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99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Uudet kanavat seurannassa / tammikuu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43744"/>
              </p:ext>
            </p:extLst>
          </p:nvPr>
        </p:nvGraphicFramePr>
        <p:xfrm>
          <a:off x="302882" y="957744"/>
          <a:ext cx="8519406" cy="28881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19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Facebook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Instagram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Twitter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YouTube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Pinterest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 err="1"/>
                        <a:t>Prointerior</a:t>
                      </a:r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45220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 err="1"/>
                        <a:t>Promaint</a:t>
                      </a:r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60651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Sanansaattaja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22869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Systeri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998985"/>
                  </a:ext>
                </a:extLst>
              </a:tr>
              <a:tr h="297315">
                <a:tc>
                  <a:txBody>
                    <a:bodyPr/>
                    <a:lstStyle/>
                    <a:p>
                      <a:r>
                        <a:rPr lang="fi-FI" sz="1000" dirty="0"/>
                        <a:t>Sähköala.fi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61752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Työ Terveys Turvallisuus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63426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Urheilulehti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34604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V8-Magazine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55057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Vauhdin Maailma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602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Yliopisto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028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84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Seurannasta poistuneet kanavat / tammikuu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30596"/>
              </p:ext>
            </p:extLst>
          </p:nvPr>
        </p:nvGraphicFramePr>
        <p:xfrm>
          <a:off x="302882" y="957744"/>
          <a:ext cx="8519406" cy="113079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19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51">
                <a:tc>
                  <a:txBody>
                    <a:bodyPr/>
                    <a:lstStyle/>
                    <a:p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Facebook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Instagram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Twitter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YouTube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Pinterest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51">
                <a:tc>
                  <a:txBody>
                    <a:bodyPr/>
                    <a:lstStyle/>
                    <a:p>
                      <a:r>
                        <a:rPr lang="fi-FI" sz="1000" dirty="0"/>
                        <a:t>KITA Kiinteistö &amp; Talotekniikka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5408211"/>
                  </a:ext>
                </a:extLst>
              </a:tr>
              <a:tr h="244851">
                <a:tc>
                  <a:txBody>
                    <a:bodyPr/>
                    <a:lstStyle/>
                    <a:p>
                      <a:r>
                        <a:rPr lang="fi-FI" sz="1000" dirty="0"/>
                        <a:t>Pikkukaupunki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6214629"/>
                  </a:ext>
                </a:extLst>
              </a:tr>
              <a:tr h="244851">
                <a:tc>
                  <a:txBody>
                    <a:bodyPr/>
                    <a:lstStyle/>
                    <a:p>
                      <a:r>
                        <a:rPr lang="fi-FI" sz="1000" dirty="0"/>
                        <a:t>Vihreä Lanka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2412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587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5452" y="1682412"/>
            <a:ext cx="69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</a:t>
            </a:r>
          </a:p>
        </p:txBody>
      </p: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8592" y="1815630"/>
            <a:ext cx="6491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Someseurannan tulokset päivittyvät jokaisen kuukauden alussa: </a:t>
            </a:r>
            <a:br>
              <a:rPr lang="fi-FI" dirty="0"/>
            </a:br>
            <a:r>
              <a:rPr lang="fi-FI" b="1" dirty="0"/>
              <a:t>www.aikakausmedia.fi/some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Seuraamalla Aikakausmediaa SlideSharessa saat ilmoituksen aina uuden raportin ilmestyttyä.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Kaikki raportit ovat ladattavissa PowerPointina ja </a:t>
            </a:r>
            <a:r>
              <a:rPr lang="fi-FI" dirty="0" err="1"/>
              <a:t>Pdf:nä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312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586594"/>
            <a:ext cx="3465808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Aikakauslehtimainonnan tietopankki päivittyy maaliskuussa 2020</a:t>
            </a:r>
          </a:p>
          <a:p>
            <a:endParaRPr lang="fi-FI" sz="1600" dirty="0"/>
          </a:p>
          <a:p>
            <a:r>
              <a:rPr lang="fi-FI" sz="1600" dirty="0"/>
              <a:t>Uusi raportti tarjoaa tietoa ja tunnuslukuja aikakauslehtimainonnan toimivuudesta sekä esimerkkejä toimivista crossmedia-kampanjoista.</a:t>
            </a:r>
          </a:p>
          <a:p>
            <a:endParaRPr lang="fi-FI" sz="1600" dirty="0"/>
          </a:p>
          <a:p>
            <a:r>
              <a:rPr lang="fi-FI" sz="1600" dirty="0"/>
              <a:t>Voit tutustua aiempaan raporttiin sivuillamme: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www.aikakausmedia.fi/tietoa-tutkimuksia/aikakauslehtimainonnan-tietopankki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62A49-2744-0549-974F-53DA0B267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64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40479"/>
            <a:ext cx="3465808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Tutustu </a:t>
            </a:r>
            <a:r>
              <a:rPr lang="fi-FI" sz="2000" b="1" dirty="0" err="1"/>
              <a:t>natiivimainos</a:t>
            </a:r>
            <a:r>
              <a:rPr lang="fi-FI" sz="2000" b="1" dirty="0"/>
              <a:t>-tutkimukseemme! </a:t>
            </a:r>
          </a:p>
          <a:p>
            <a:endParaRPr lang="fi-FI" sz="1600" dirty="0"/>
          </a:p>
          <a:p>
            <a:r>
              <a:rPr lang="fi-FI" sz="1600" dirty="0"/>
              <a:t>Tutkimuksessa </a:t>
            </a:r>
            <a:r>
              <a:rPr lang="fi-FI" sz="1600" dirty="0" err="1"/>
              <a:t>syvähaastateltiin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25–65-vuotiaita naisia ja selvitettiin, millaisia asioita mainostajan tulee ottaa huomioon suunnitellessaan </a:t>
            </a:r>
            <a:r>
              <a:rPr lang="fi-FI" sz="1600" dirty="0" err="1"/>
              <a:t>natiivimainontaa</a:t>
            </a:r>
            <a:r>
              <a:rPr lang="fi-FI" sz="1600" dirty="0"/>
              <a:t> painettuihin aikakauslehtiin ja niiden digitaalisiin kanaviin.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448038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+ 259 965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33 %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+ 19 248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3 %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1/2019 – 1/2020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1/2020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971388299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573509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69079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898538" y="1365500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91689" y="1659370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660238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399083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081165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4 033 350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29490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2 111 007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95265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1 057 081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67837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697 180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37468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3 569 028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36933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1 963 062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10632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797 116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67012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677 932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+ 147 945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8 %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+ 464 322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13 %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236919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370271"/>
            <a:ext cx="3465808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Miten 7–15-vuotiaat käyttävät mediaa?</a:t>
            </a:r>
          </a:p>
          <a:p>
            <a:endParaRPr lang="fi-FI" sz="1600" dirty="0"/>
          </a:p>
          <a:p>
            <a:r>
              <a:rPr lang="fi-FI" sz="1600" dirty="0" err="1"/>
              <a:t>Snäppi</a:t>
            </a:r>
            <a:r>
              <a:rPr lang="fi-FI" sz="1600" dirty="0"/>
              <a:t>, </a:t>
            </a:r>
            <a:r>
              <a:rPr lang="fi-FI" sz="1600" dirty="0" err="1"/>
              <a:t>Insta</a:t>
            </a:r>
            <a:r>
              <a:rPr lang="fi-FI" sz="1600" dirty="0"/>
              <a:t>, </a:t>
            </a:r>
            <a:r>
              <a:rPr lang="fi-FI" sz="1600" dirty="0" err="1"/>
              <a:t>Tube</a:t>
            </a:r>
            <a:r>
              <a:rPr lang="fi-FI" sz="1600" dirty="0"/>
              <a:t>… Mitä kanavia suositaan ja millaiset sisällöt kiinnostavat?</a:t>
            </a:r>
          </a:p>
          <a:p>
            <a:endParaRPr lang="fi-FI" sz="1600" dirty="0"/>
          </a:p>
          <a:p>
            <a:r>
              <a:rPr lang="fi-FI" sz="1600" dirty="0"/>
              <a:t>Aikakausmedia selvitti yhdessä </a:t>
            </a:r>
            <a:r>
              <a:rPr lang="fi-FI" sz="1600" dirty="0" err="1"/>
              <a:t>Inspiransin</a:t>
            </a:r>
            <a:r>
              <a:rPr lang="fi-FI" sz="1600" dirty="0"/>
              <a:t> ja Taloustutkimuksen kanssa 7–15-vuotiaiden mediankäyttötottumuksia sekä vanhempien asennoitumista siihen.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www.aikakausmedia.fi/tietoa-tutkimuksia/lasten-ja-nuorten-mediankaeyttoetutkimus/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E61B1-12A9-2448-940E-AA02CD15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3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kasvu / tammikuu 2020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3325622283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tammikuu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86594"/>
              </p:ext>
            </p:extLst>
          </p:nvPr>
        </p:nvGraphicFramePr>
        <p:xfrm>
          <a:off x="4737616" y="994032"/>
          <a:ext cx="4175764" cy="35932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/>
                        <a:t>seuraajia* 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95 258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79 127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77 895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76 794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66 912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56 053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54 977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53 823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53 822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266161"/>
              </p:ext>
            </p:extLst>
          </p:nvPr>
        </p:nvGraphicFramePr>
        <p:xfrm>
          <a:off x="302882" y="994031"/>
          <a:ext cx="4175764" cy="35932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215 240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212 945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178 920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154 555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145 040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132 098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113 411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106 290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103 227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100 585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371730"/>
              </p:ext>
            </p:extLst>
          </p:nvPr>
        </p:nvGraphicFramePr>
        <p:xfrm>
          <a:off x="302882" y="994031"/>
          <a:ext cx="4175764" cy="3580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147 416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98 863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85 043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83 845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66 394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59 754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51 550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50 190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49 405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tammikuu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281682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38 762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37 916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32 490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31 081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30 819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27 677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26 651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71927" y="621708"/>
            <a:ext cx="452383" cy="452383"/>
            <a:chOff x="1227668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0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417572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4025788239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65 852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53 052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46 115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43 535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42 355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32 630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2"/>
                </a:solidFill>
              </a:rPr>
              <a:t> 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TOP 20 / tammikuu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107953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712887561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30 543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25 354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22 687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20 079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18 198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17 835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7762" y="630590"/>
            <a:ext cx="452383" cy="452383"/>
            <a:chOff x="2537512" y="1646882"/>
            <a:chExt cx="597802" cy="597802"/>
          </a:xfrm>
        </p:grpSpPr>
        <p:sp>
          <p:nvSpPr>
            <p:cNvPr id="14" name="Oval 13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4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631161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71467880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172 828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123 153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74 637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49 433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20 267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12 285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11 676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9 541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tammikuu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72304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90878918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8 849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8 727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6 495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5 961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5 753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4 485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Rakennuslehti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4 418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359542" y="630590"/>
            <a:ext cx="452383" cy="452383"/>
            <a:chOff x="1893980" y="1646882"/>
            <a:chExt cx="597802" cy="597802"/>
          </a:xfrm>
        </p:grpSpPr>
        <p:sp>
          <p:nvSpPr>
            <p:cNvPr id="15" name="Oval 1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00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49411" y="1009622"/>
            <a:ext cx="173991" cy="173991"/>
            <a:chOff x="4787029" y="686141"/>
            <a:chExt cx="343540" cy="343540"/>
          </a:xfrm>
        </p:grpSpPr>
        <p:sp>
          <p:nvSpPr>
            <p:cNvPr id="30" name="Oval 29"/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91256" y="1004526"/>
            <a:ext cx="191888" cy="191888"/>
            <a:chOff x="5324534" y="838541"/>
            <a:chExt cx="343540" cy="343540"/>
          </a:xfrm>
        </p:grpSpPr>
        <p:sp>
          <p:nvSpPr>
            <p:cNvPr id="28" name="Oval 27"/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635740"/>
              </p:ext>
            </p:extLst>
          </p:nvPr>
        </p:nvGraphicFramePr>
        <p:xfrm>
          <a:off x="4758347" y="917625"/>
          <a:ext cx="4063941" cy="36305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6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383768888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noProof="0" dirty="0"/>
                        <a:t>PINTEREST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noProof="0" dirty="0"/>
                    </a:p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14 615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1 187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tammikuu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436682"/>
              </p:ext>
            </p:extLst>
          </p:nvPr>
        </p:nvGraphicFramePr>
        <p:xfrm>
          <a:off x="353029" y="917626"/>
          <a:ext cx="4097100" cy="36305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780231987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YOUTUBE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kanavan</a:t>
                      </a:r>
                      <a:r>
                        <a:rPr lang="fi-FI" sz="1100" b="0" baseline="0" noProof="0" dirty="0"/>
                        <a:t> </a:t>
                      </a:r>
                      <a:br>
                        <a:rPr lang="fi-FI" sz="1100" b="0" baseline="0" noProof="0" dirty="0"/>
                      </a:br>
                      <a:r>
                        <a:rPr lang="fi-FI" sz="1100" b="0" baseline="0" noProof="0" dirty="0"/>
                        <a:t>tilaajia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36 900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9 800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5 660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4 890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2 880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Ammattiautot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2 170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Urakointi 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tammikuu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236608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uusia 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1 069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669525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uusia 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3 929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2 826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2 088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1 845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1 700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1 213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6003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</TotalTime>
  <Words>2016</Words>
  <Application>Microsoft Macintosh PowerPoint</Application>
  <PresentationFormat>On-screen Show (16:9)</PresentationFormat>
  <Paragraphs>756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Aikakausmedia_widescreen_2017</vt:lpstr>
      <vt:lpstr>Aikakausmedioiden someyleisöt / tammikuu 2020</vt:lpstr>
      <vt:lpstr>Yleisömäärien kehitys 1/2019 – 1/2020</vt:lpstr>
      <vt:lpstr>Yleisömäärien kasvu / tammikuu 2020</vt:lpstr>
      <vt:lpstr>Eniten seuraajia kaikissa kanavissa TOP 20 / tammikuu 2020</vt:lpstr>
      <vt:lpstr>Eniten seuraajia Facebookissa TOP 20 / tammikuu 2020</vt:lpstr>
      <vt:lpstr>Eniten seuraajia Instagramissa TOP 20 / tammikuu 2020</vt:lpstr>
      <vt:lpstr>Eniten seuraajia Twitterissä TOP 20 / tammikuu 2020</vt:lpstr>
      <vt:lpstr>Eniten seuraajia YouTubessa ja Pinterestissä TOP 10 / tammikuu 2020</vt:lpstr>
      <vt:lpstr>Eniten uusia seuraajia kaikissa kanavissa / tammikuu 2020</vt:lpstr>
      <vt:lpstr>Eniten uusia seuraajia Facebookissa, Twitterissä ja Instagramissa / tammikuu 2020</vt:lpstr>
      <vt:lpstr>Mukana olleet mediat (213 kpl) / tammikuu 2020</vt:lpstr>
      <vt:lpstr>Mukana olleet mediat (213 kpl) / tammikuu 2020</vt:lpstr>
      <vt:lpstr>Uudet kanavat seurannassa / tammikuu 2020</vt:lpstr>
      <vt:lpstr>Uudet kanavat seurannassa / tammikuu 2020</vt:lpstr>
      <vt:lpstr>Seurannasta poistuneet kanavat / tammikuu 2020</vt:lpstr>
      <vt:lpstr>Aikakausmediat somessa -seuranta</vt:lpstr>
      <vt:lpstr>Aikakausmediat somessa -seuranta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438</cp:revision>
  <cp:lastPrinted>2019-11-04T11:59:46Z</cp:lastPrinted>
  <dcterms:created xsi:type="dcterms:W3CDTF">2016-11-29T11:48:27Z</dcterms:created>
  <dcterms:modified xsi:type="dcterms:W3CDTF">2020-02-04T14:12:35Z</dcterms:modified>
  <cp:category/>
</cp:coreProperties>
</file>