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0"/>
  </p:notesMasterIdLst>
  <p:sldIdLst>
    <p:sldId id="257" r:id="rId2"/>
    <p:sldId id="260" r:id="rId3"/>
    <p:sldId id="262" r:id="rId4"/>
    <p:sldId id="259" r:id="rId5"/>
    <p:sldId id="261" r:id="rId6"/>
    <p:sldId id="265" r:id="rId7"/>
    <p:sldId id="264" r:id="rId8"/>
    <p:sldId id="274" r:id="rId9"/>
    <p:sldId id="266" r:id="rId10"/>
    <p:sldId id="267" r:id="rId11"/>
    <p:sldId id="258" r:id="rId12"/>
    <p:sldId id="268" r:id="rId13"/>
    <p:sldId id="273" r:id="rId14"/>
    <p:sldId id="269" r:id="rId15"/>
    <p:sldId id="270" r:id="rId16"/>
    <p:sldId id="275" r:id="rId17"/>
    <p:sldId id="276" r:id="rId18"/>
    <p:sldId id="27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558" autoAdjust="0"/>
  </p:normalViewPr>
  <p:slideViewPr>
    <p:cSldViewPr snapToGrid="0" snapToObjects="1">
      <p:cViewPr varScale="1">
        <p:scale>
          <a:sx n="161" d="100"/>
          <a:sy n="161" d="100"/>
        </p:scale>
        <p:origin x="1016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539</c:v>
                </c:pt>
                <c:pt idx="1">
                  <c:v>237</c:v>
                </c:pt>
                <c:pt idx="2">
                  <c:v>185</c:v>
                </c:pt>
                <c:pt idx="3">
                  <c:v>26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08/2018</c:v>
                </c:pt>
                <c:pt idx="1">
                  <c:v>09/2018</c:v>
                </c:pt>
                <c:pt idx="2">
                  <c:v>10/2018</c:v>
                </c:pt>
                <c:pt idx="3">
                  <c:v>11/2018</c:v>
                </c:pt>
                <c:pt idx="4">
                  <c:v>12/2018</c:v>
                </c:pt>
                <c:pt idx="5">
                  <c:v>01/2019</c:v>
                </c:pt>
                <c:pt idx="6">
                  <c:v>02/2019</c:v>
                </c:pt>
                <c:pt idx="7">
                  <c:v>03/2019</c:v>
                </c:pt>
                <c:pt idx="8">
                  <c:v>04/2019</c:v>
                </c:pt>
                <c:pt idx="9">
                  <c:v>05/2019</c:v>
                </c:pt>
                <c:pt idx="10">
                  <c:v>06/2019</c:v>
                </c:pt>
                <c:pt idx="11">
                  <c:v>07/2019</c:v>
                </c:pt>
                <c:pt idx="12">
                  <c:v>08/2019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3432665</c:v>
                </c:pt>
                <c:pt idx="1">
                  <c:v>3474005</c:v>
                </c:pt>
                <c:pt idx="2">
                  <c:v>3516952</c:v>
                </c:pt>
                <c:pt idx="3">
                  <c:v>3560941</c:v>
                </c:pt>
                <c:pt idx="4">
                  <c:v>3589283</c:v>
                </c:pt>
                <c:pt idx="5">
                  <c:v>3569028</c:v>
                </c:pt>
                <c:pt idx="6">
                  <c:v>3605810</c:v>
                </c:pt>
                <c:pt idx="7">
                  <c:v>3649259</c:v>
                </c:pt>
                <c:pt idx="8">
                  <c:v>3689658</c:v>
                </c:pt>
                <c:pt idx="9">
                  <c:v>3724154</c:v>
                </c:pt>
                <c:pt idx="10">
                  <c:v>3762273</c:v>
                </c:pt>
                <c:pt idx="11">
                  <c:v>3795519</c:v>
                </c:pt>
                <c:pt idx="12">
                  <c:v>3834470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08/2018</c:v>
                </c:pt>
                <c:pt idx="1">
                  <c:v>09/2018</c:v>
                </c:pt>
                <c:pt idx="2">
                  <c:v>10/2018</c:v>
                </c:pt>
                <c:pt idx="3">
                  <c:v>11/2018</c:v>
                </c:pt>
                <c:pt idx="4">
                  <c:v>12/2018</c:v>
                </c:pt>
                <c:pt idx="5">
                  <c:v>01/2019</c:v>
                </c:pt>
                <c:pt idx="6">
                  <c:v>02/2019</c:v>
                </c:pt>
                <c:pt idx="7">
                  <c:v>03/2019</c:v>
                </c:pt>
                <c:pt idx="8">
                  <c:v>04/2019</c:v>
                </c:pt>
                <c:pt idx="9">
                  <c:v>05/2019</c:v>
                </c:pt>
                <c:pt idx="10">
                  <c:v>06/2019</c:v>
                </c:pt>
                <c:pt idx="11">
                  <c:v>07/2019</c:v>
                </c:pt>
                <c:pt idx="12">
                  <c:v>08/2019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1955478</c:v>
                </c:pt>
                <c:pt idx="1">
                  <c:v>1968173</c:v>
                </c:pt>
                <c:pt idx="2">
                  <c:v>1980297</c:v>
                </c:pt>
                <c:pt idx="3">
                  <c:v>1995229</c:v>
                </c:pt>
                <c:pt idx="4">
                  <c:v>2003459</c:v>
                </c:pt>
                <c:pt idx="5">
                  <c:v>1963062</c:v>
                </c:pt>
                <c:pt idx="6">
                  <c:v>1974001</c:v>
                </c:pt>
                <c:pt idx="7">
                  <c:v>1987077</c:v>
                </c:pt>
                <c:pt idx="8">
                  <c:v>1999879</c:v>
                </c:pt>
                <c:pt idx="9">
                  <c:v>2008859</c:v>
                </c:pt>
                <c:pt idx="10">
                  <c:v>2023216</c:v>
                </c:pt>
                <c:pt idx="11">
                  <c:v>2035110</c:v>
                </c:pt>
                <c:pt idx="12">
                  <c:v>2046836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08/2018</c:v>
                </c:pt>
                <c:pt idx="1">
                  <c:v>09/2018</c:v>
                </c:pt>
                <c:pt idx="2">
                  <c:v>10/2018</c:v>
                </c:pt>
                <c:pt idx="3">
                  <c:v>11/2018</c:v>
                </c:pt>
                <c:pt idx="4">
                  <c:v>12/2018</c:v>
                </c:pt>
                <c:pt idx="5">
                  <c:v>01/2019</c:v>
                </c:pt>
                <c:pt idx="6">
                  <c:v>02/2019</c:v>
                </c:pt>
                <c:pt idx="7">
                  <c:v>03/2019</c:v>
                </c:pt>
                <c:pt idx="8">
                  <c:v>04/2019</c:v>
                </c:pt>
                <c:pt idx="9">
                  <c:v>05/2019</c:v>
                </c:pt>
                <c:pt idx="10">
                  <c:v>06/2019</c:v>
                </c:pt>
                <c:pt idx="11">
                  <c:v>07/2019</c:v>
                </c:pt>
                <c:pt idx="12">
                  <c:v>08/2019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666989</c:v>
                </c:pt>
                <c:pt idx="1">
                  <c:v>670081</c:v>
                </c:pt>
                <c:pt idx="2">
                  <c:v>674066</c:v>
                </c:pt>
                <c:pt idx="3">
                  <c:v>675489</c:v>
                </c:pt>
                <c:pt idx="4">
                  <c:v>677737</c:v>
                </c:pt>
                <c:pt idx="5">
                  <c:v>677932</c:v>
                </c:pt>
                <c:pt idx="6">
                  <c:v>680645</c:v>
                </c:pt>
                <c:pt idx="7">
                  <c:v>683709</c:v>
                </c:pt>
                <c:pt idx="8">
                  <c:v>686041</c:v>
                </c:pt>
                <c:pt idx="9">
                  <c:v>688386</c:v>
                </c:pt>
                <c:pt idx="10">
                  <c:v>690200</c:v>
                </c:pt>
                <c:pt idx="11">
                  <c:v>691333</c:v>
                </c:pt>
                <c:pt idx="12">
                  <c:v>693840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08/2018</c:v>
                </c:pt>
                <c:pt idx="1">
                  <c:v>09/2018</c:v>
                </c:pt>
                <c:pt idx="2">
                  <c:v>10/2018</c:v>
                </c:pt>
                <c:pt idx="3">
                  <c:v>11/2018</c:v>
                </c:pt>
                <c:pt idx="4">
                  <c:v>12/2018</c:v>
                </c:pt>
                <c:pt idx="5">
                  <c:v>01/2019</c:v>
                </c:pt>
                <c:pt idx="6">
                  <c:v>02/2019</c:v>
                </c:pt>
                <c:pt idx="7">
                  <c:v>03/2019</c:v>
                </c:pt>
                <c:pt idx="8">
                  <c:v>04/2019</c:v>
                </c:pt>
                <c:pt idx="9">
                  <c:v>05/2019</c:v>
                </c:pt>
                <c:pt idx="10">
                  <c:v>06/2019</c:v>
                </c:pt>
                <c:pt idx="11">
                  <c:v>07/2019</c:v>
                </c:pt>
                <c:pt idx="12">
                  <c:v>08/2019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702593</c:v>
                </c:pt>
                <c:pt idx="1">
                  <c:v>724868</c:v>
                </c:pt>
                <c:pt idx="2">
                  <c:v>749503</c:v>
                </c:pt>
                <c:pt idx="3">
                  <c:v>774139</c:v>
                </c:pt>
                <c:pt idx="4">
                  <c:v>790634</c:v>
                </c:pt>
                <c:pt idx="5">
                  <c:v>797116</c:v>
                </c:pt>
                <c:pt idx="6">
                  <c:v>817347</c:v>
                </c:pt>
                <c:pt idx="7">
                  <c:v>841550</c:v>
                </c:pt>
                <c:pt idx="8">
                  <c:v>862096</c:v>
                </c:pt>
                <c:pt idx="9">
                  <c:v>883118</c:v>
                </c:pt>
                <c:pt idx="10">
                  <c:v>902233</c:v>
                </c:pt>
                <c:pt idx="11">
                  <c:v>919167</c:v>
                </c:pt>
                <c:pt idx="12">
                  <c:v>941688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fi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Elokuu 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38951</c:v>
                </c:pt>
                <c:pt idx="1">
                  <c:v>11726</c:v>
                </c:pt>
                <c:pt idx="2">
                  <c:v>22521</c:v>
                </c:pt>
                <c:pt idx="3">
                  <c:v>2507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45728.651162790695</c:v>
                </c:pt>
                <c:pt idx="1">
                  <c:v>20255.697674418603</c:v>
                </c:pt>
                <c:pt idx="2">
                  <c:v>16667.79069767442</c:v>
                </c:pt>
                <c:pt idx="3">
                  <c:v>6328.7906976744189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fi-FI"/>
          </a:p>
        </c:txPr>
      </c:legendEntry>
      <c:overlay val="0"/>
      <c:txPr>
        <a:bodyPr/>
        <a:lstStyle/>
        <a:p>
          <a:pPr>
            <a:defRPr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9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58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8/2019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9/4/19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9/4/19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9/4/19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aikakausmedia.fi/media-mainonta/vink-tutkimus-natiivimainonna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lasten-ja-nuorten-mediankaeyttoetutkim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151456"/>
              </p:ext>
            </p:extLst>
          </p:nvPr>
        </p:nvGraphicFramePr>
        <p:xfrm>
          <a:off x="4570379" y="993097"/>
          <a:ext cx="4156872" cy="343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elokuu 2019,</a:t>
                      </a:r>
                    </a:p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%-osuus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yleisöstä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muutos %-osuudessa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vrt. elokuu 2018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53,4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-3,6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24,6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+4,1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18,1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-1,3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+0,6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elokuu 2019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830322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3 834 470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8/2019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519207"/>
              </p:ext>
            </p:extLst>
          </p:nvPr>
        </p:nvGraphicFramePr>
        <p:xfrm>
          <a:off x="3254011" y="917625"/>
          <a:ext cx="2642910" cy="36305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noProof="0" dirty="0"/>
                        <a:t>INSTAGRAM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uusia</a:t>
                      </a:r>
                      <a:br>
                        <a:rPr lang="fi-FI" sz="1100" b="0" noProof="0" dirty="0"/>
                      </a:b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2 483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1 877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48313" y="1002759"/>
            <a:ext cx="184773" cy="184773"/>
            <a:chOff x="2537512" y="1646882"/>
            <a:chExt cx="597802" cy="597802"/>
          </a:xfrm>
        </p:grpSpPr>
        <p:sp>
          <p:nvSpPr>
            <p:cNvPr id="25" name="Oval 2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625927"/>
              </p:ext>
            </p:extLst>
          </p:nvPr>
        </p:nvGraphicFramePr>
        <p:xfrm>
          <a:off x="6179379" y="917624"/>
          <a:ext cx="2642910" cy="36305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4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TWITTER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uusia seuraajia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2558019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218445" y="1011641"/>
            <a:ext cx="184773" cy="184773"/>
            <a:chOff x="1893980" y="1646882"/>
            <a:chExt cx="597802" cy="597802"/>
          </a:xfrm>
        </p:grpSpPr>
        <p:sp>
          <p:nvSpPr>
            <p:cNvPr id="21" name="Oval 20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0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Twitterissä ja Instagramissa / elokuu 2019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8/2019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42623"/>
              </p:ext>
            </p:extLst>
          </p:nvPr>
        </p:nvGraphicFramePr>
        <p:xfrm>
          <a:off x="302882" y="917626"/>
          <a:ext cx="2642910" cy="36305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FACEBOOK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/>
                        <a:t>uusia</a:t>
                      </a:r>
                      <a:br>
                        <a:rPr lang="fi-FI" sz="1100" b="0" noProof="0"/>
                      </a:br>
                      <a:r>
                        <a:rPr lang="fi-FI" sz="1100" b="0" noProof="0"/>
                        <a:t>seuraajia </a:t>
                      </a: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31727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528446" y="1005187"/>
            <a:ext cx="184773" cy="184773"/>
            <a:chOff x="1227668" y="1646882"/>
            <a:chExt cx="597802" cy="597802"/>
          </a:xfrm>
        </p:grpSpPr>
        <p:sp>
          <p:nvSpPr>
            <p:cNvPr id="53" name="Oval 52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4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(209 kpl) / elokuu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1681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 Arkkitehti      Arkkitehtiuutiset      Aromi      Arvopaperi      Askel      Auto Bild Suomi      Automaatioväylä      Avotakka      Bussiammattilainen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Kotiliesi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Lumo      Maailman Kuvalehti      Maalla      Maku      Markkinointi &amp; Mainonta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(209 kpl) / elokuu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4773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Oma Piha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Pikkukaupunki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Urakointi Uutiset      Urheilulehti      Uusiouutiset      V8-Magazine      Valitut Palat - Reader's Digest      Vapaa-ajan Kalastaja      Vapaussoturi      Vauva      Vegaanikeittiö      Vene      Verotus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ViherPiha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Vihreä Lanka      Viini      Vinkki      VIVA      Voi hyvin      X      Yhteishyvä      Ylioppilaslehti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Ylioppilaslehti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Aino      Ympäristö ja Terveys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Seurannasta poistuneet kanavat / elokuu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65407"/>
              </p:ext>
            </p:extLst>
          </p:nvPr>
        </p:nvGraphicFramePr>
        <p:xfrm>
          <a:off x="302882" y="957744"/>
          <a:ext cx="8519406" cy="48970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19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51">
                <a:tc>
                  <a:txBody>
                    <a:bodyPr/>
                    <a:lstStyle/>
                    <a:p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Facebook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Instagram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Twitter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YouTube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Pinterest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51">
                <a:tc>
                  <a:txBody>
                    <a:bodyPr/>
                    <a:lstStyle/>
                    <a:p>
                      <a:r>
                        <a:rPr lang="fi-FI" sz="1000" dirty="0"/>
                        <a:t>Projektiuutiset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540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58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15452" y="1682412"/>
            <a:ext cx="695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</a:t>
            </a:r>
          </a:p>
        </p:txBody>
      </p: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8592" y="1815630"/>
            <a:ext cx="64910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Someseurannan tulokset päivittyvät jokaisen kuukauden alussa: </a:t>
            </a:r>
            <a:br>
              <a:rPr lang="fi-FI" dirty="0"/>
            </a:br>
            <a:r>
              <a:rPr lang="fi-FI" b="1" dirty="0"/>
              <a:t>www.aikakausmedia.fi/some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Seuraamalla Aikakausmediaa SlideSharessa saat ilmoituksen aina uuden raportin ilmestyttyä.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Kaikki raportit ovat ladattavissa PowerPointina ja </a:t>
            </a:r>
            <a:r>
              <a:rPr lang="fi-FI" dirty="0" err="1"/>
              <a:t>Pdf:nä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31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740479"/>
            <a:ext cx="3465808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Tutustu uuteen </a:t>
            </a:r>
            <a:r>
              <a:rPr lang="fi-FI" sz="2000" b="1" dirty="0" err="1"/>
              <a:t>natiivimainos</a:t>
            </a:r>
            <a:r>
              <a:rPr lang="fi-FI" sz="2000" b="1" dirty="0"/>
              <a:t>-tutkimukseemme! </a:t>
            </a:r>
          </a:p>
          <a:p>
            <a:endParaRPr lang="fi-FI" sz="1600" dirty="0"/>
          </a:p>
          <a:p>
            <a:r>
              <a:rPr lang="fi-FI" sz="1600" dirty="0"/>
              <a:t>Tutkimuksessa </a:t>
            </a:r>
            <a:r>
              <a:rPr lang="fi-FI" sz="1600" dirty="0" err="1"/>
              <a:t>syvähaastateltiin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25–65-vuotiaita naisia ja selvitettiin, millaisia asioita mainostajan tulee ottaa huomioon suunnitellessaan </a:t>
            </a:r>
            <a:r>
              <a:rPr lang="fi-FI" sz="1600" dirty="0" err="1"/>
              <a:t>natiivimainontaa</a:t>
            </a:r>
            <a:r>
              <a:rPr lang="fi-FI" sz="1600" dirty="0"/>
              <a:t> painettuihin aikakauslehtiin ja niiden digitaalisiin kanaviin.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http://www.aikakausmedia.fi/media-mainonta/vink-tutkimus-natiivimainonnasta/</a:t>
            </a:r>
            <a:endParaRPr lang="fi-FI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A9B5-0C83-1547-ACCA-703333E2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89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247161"/>
            <a:ext cx="3465808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Lasten ja nuorten mediapäivä </a:t>
            </a:r>
            <a:br>
              <a:rPr lang="fi-FI" sz="2000" b="1" dirty="0"/>
            </a:br>
            <a:r>
              <a:rPr lang="fi-FI" sz="2000" b="1" dirty="0"/>
              <a:t>-tutkimus on julkaistu</a:t>
            </a:r>
          </a:p>
          <a:p>
            <a:endParaRPr lang="fi-FI" sz="1600" dirty="0"/>
          </a:p>
          <a:p>
            <a:r>
              <a:rPr lang="fi-FI" sz="1600" dirty="0"/>
              <a:t>Miltä näyttää kouluikäisten mediankäyttö vuonna 2019? Mitä kanavia suositaan ja millaiset sisällöt kiinnostavat?</a:t>
            </a:r>
          </a:p>
          <a:p>
            <a:endParaRPr lang="fi-FI" sz="1600" dirty="0"/>
          </a:p>
          <a:p>
            <a:r>
              <a:rPr lang="fi-FI" sz="1600" dirty="0"/>
              <a:t>Aikakausmedia selvitti yhdessä </a:t>
            </a:r>
            <a:r>
              <a:rPr lang="fi-FI" sz="1600" dirty="0" err="1"/>
              <a:t>Inspiransin</a:t>
            </a:r>
            <a:r>
              <a:rPr lang="fi-FI" sz="1600" dirty="0"/>
              <a:t> ja Taloustutkimuksen kanssa 7–15-vuotiaiden mediankäyttötottumuksia sekä vanhempien asennoitumista siihen. 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http://www.aikakausmedia.fi/tietoa-tutkimuksia/lasten-ja-nuorten-mediankaeyttoetutkimus/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E61B1-12A9-2448-940E-AA02CD15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43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448038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+ 239 095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34 %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+ 26 851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4 %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8/2018 – 8/2019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8/2019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635499796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607129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462355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898538" y="1493256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91689" y="1746782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660238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446151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120892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3 834 470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32852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2 046 836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301989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941 688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67164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693 840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46209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3 432 665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36933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1 955 478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15339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702 593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67012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666 989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+ 91 358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5 %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+ 401 805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12 %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304159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kasvu / elokuu 2019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8/2019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3003053549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elokuu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8/2019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573166"/>
              </p:ext>
            </p:extLst>
          </p:nvPr>
        </p:nvGraphicFramePr>
        <p:xfrm>
          <a:off x="4737616" y="994032"/>
          <a:ext cx="4175763" cy="35932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76 745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74 846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74 352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69 687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60 004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53 950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52 883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50 188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48 583</a:t>
                      </a: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47 969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481870"/>
              </p:ext>
            </p:extLst>
          </p:nvPr>
        </p:nvGraphicFramePr>
        <p:xfrm>
          <a:off x="302882" y="994031"/>
          <a:ext cx="4175763" cy="35932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4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213 358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210 728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170 765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151 485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140 712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117 525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114 296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99 812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97 436</a:t>
                      </a: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91 942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51241"/>
              </p:ext>
            </p:extLst>
          </p:nvPr>
        </p:nvGraphicFramePr>
        <p:xfrm>
          <a:off x="302882" y="994031"/>
          <a:ext cx="4175763" cy="35805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148 206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97 916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84 123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79 102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66 012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60 558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50 497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48 992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48 509</a:t>
                      </a: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40 207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elokuu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26662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38 162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37 658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36 895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36 354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33 532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30 692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28 803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28 332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27 487</a:t>
                      </a: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26 654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371927" y="621708"/>
            <a:ext cx="452383" cy="452383"/>
            <a:chOff x="1227668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04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255552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60 280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48 109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41 202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40 318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35 325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33 170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32 733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31 814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30 571</a:t>
                      </a: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30 243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2"/>
                </a:solidFill>
              </a:rPr>
              <a:t> 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TOP 20 / elokuu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288659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28 719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28 102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24 827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24 623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24 554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21 599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20 306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18 450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16 633</a:t>
                      </a: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16 085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67762" y="630590"/>
            <a:ext cx="452383" cy="452383"/>
            <a:chOff x="2537512" y="1646882"/>
            <a:chExt cx="597802" cy="597802"/>
          </a:xfrm>
        </p:grpSpPr>
        <p:sp>
          <p:nvSpPr>
            <p:cNvPr id="14" name="Oval 13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4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976095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170 817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121 477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74 924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49 523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20 342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18 982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16 880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11 684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11 591</a:t>
                      </a: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Vihreä Lanka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10 607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elokuu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610754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9 391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8 420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7 997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7 830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6 634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6 343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5 854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5 229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4 890</a:t>
                      </a: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4 271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359542" y="630590"/>
            <a:ext cx="452383" cy="452383"/>
            <a:chOff x="1893980" y="1646882"/>
            <a:chExt cx="597802" cy="597802"/>
          </a:xfrm>
        </p:grpSpPr>
        <p:sp>
          <p:nvSpPr>
            <p:cNvPr id="15" name="Oval 14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00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49411" y="1009622"/>
            <a:ext cx="173991" cy="173991"/>
            <a:chOff x="4787029" y="686141"/>
            <a:chExt cx="343540" cy="343540"/>
          </a:xfrm>
        </p:grpSpPr>
        <p:sp>
          <p:nvSpPr>
            <p:cNvPr id="30" name="Oval 29"/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591256" y="1004526"/>
            <a:ext cx="191888" cy="191888"/>
            <a:chOff x="5324534" y="838541"/>
            <a:chExt cx="343540" cy="343540"/>
          </a:xfrm>
        </p:grpSpPr>
        <p:sp>
          <p:nvSpPr>
            <p:cNvPr id="28" name="Oval 27"/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916389"/>
              </p:ext>
            </p:extLst>
          </p:nvPr>
        </p:nvGraphicFramePr>
        <p:xfrm>
          <a:off x="4758347" y="917625"/>
          <a:ext cx="4063942" cy="36305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8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noProof="0" dirty="0"/>
                        <a:t>PINTEREST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noProof="0" dirty="0"/>
                    </a:p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14 587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6 218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5 240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4 809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3 429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2 912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1 883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1 682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1 548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1 178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elokuu 2019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8/2019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873529"/>
              </p:ext>
            </p:extLst>
          </p:nvPr>
        </p:nvGraphicFramePr>
        <p:xfrm>
          <a:off x="353029" y="917626"/>
          <a:ext cx="4097099" cy="364606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9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YOUTUBE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kanavan</a:t>
                      </a:r>
                      <a:r>
                        <a:rPr lang="fi-FI" sz="1100" b="0" baseline="0" noProof="0" dirty="0"/>
                        <a:t> </a:t>
                      </a:r>
                      <a:br>
                        <a:rPr lang="fi-FI" sz="1100" b="0" baseline="0" noProof="0" dirty="0"/>
                      </a:br>
                      <a:r>
                        <a:rPr lang="fi-FI" sz="1100" b="0" baseline="0" noProof="0" dirty="0"/>
                        <a:t>tilaajia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37 538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18 933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6 259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4 971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4 716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2 725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2 609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Ammattiautot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2 072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1 919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5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elokuu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8/2019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73734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uusia 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1 087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990559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uusia 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4 596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2 389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1 861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1 728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1 313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1 193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1 175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1 102</a:t>
                      </a:r>
                    </a:p>
                  </a:txBody>
                  <a:tcPr marL="7620" marR="7620" marT="7620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6003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</TotalTime>
  <Words>1538</Words>
  <Application>Microsoft Macintosh PowerPoint</Application>
  <PresentationFormat>On-screen Show (16:9)</PresentationFormat>
  <Paragraphs>579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Aikakausmedia_widescreen_2017</vt:lpstr>
      <vt:lpstr>Aikakausmedioiden someyleisöt / elokuu 2019</vt:lpstr>
      <vt:lpstr>Yleisömäärien kehitys 8/2018 – 8/2019</vt:lpstr>
      <vt:lpstr>Yleisömäärien kasvu / elokuu 2019</vt:lpstr>
      <vt:lpstr>Eniten seuraajia kaikissa kanavissa TOP 20 / elokuu 2019</vt:lpstr>
      <vt:lpstr>Eniten seuraajia Facebookissa TOP 20 / elokuu 2019</vt:lpstr>
      <vt:lpstr>Eniten seuraajia Instagramissa TOP 20 / elokuu 2019</vt:lpstr>
      <vt:lpstr>Eniten seuraajia Twitterissä TOP 20 / elokuu 2019</vt:lpstr>
      <vt:lpstr>Eniten seuraajia YouTubessa ja Pinterestissä TOP 10 / elokuu 2019</vt:lpstr>
      <vt:lpstr>Eniten uusia seuraajia kaikissa kanavissa / elokuu 2019</vt:lpstr>
      <vt:lpstr>Eniten uusia seuraajia Facebookissa, Twitterissä ja Instagramissa / elokuu 2019</vt:lpstr>
      <vt:lpstr>Mukana olleet mediat (209 kpl) / elokuu 2019</vt:lpstr>
      <vt:lpstr>Mukana olleet mediat (209 kpl) / elokuu 2019</vt:lpstr>
      <vt:lpstr>Seurannasta poistuneet kanavat / elokuu 2019</vt:lpstr>
      <vt:lpstr>Aikakausmediat somessa -seuranta</vt:lpstr>
      <vt:lpstr>Aikakausmediat somessa -seuranta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380</cp:revision>
  <dcterms:created xsi:type="dcterms:W3CDTF">2016-11-29T11:48:27Z</dcterms:created>
  <dcterms:modified xsi:type="dcterms:W3CDTF">2019-09-04T12:23:13Z</dcterms:modified>
  <cp:category/>
</cp:coreProperties>
</file>