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9"/>
  </p:notesMasterIdLst>
  <p:sldIdLst>
    <p:sldId id="257" r:id="rId2"/>
    <p:sldId id="260" r:id="rId3"/>
    <p:sldId id="262" r:id="rId4"/>
    <p:sldId id="259" r:id="rId5"/>
    <p:sldId id="261" r:id="rId6"/>
    <p:sldId id="265" r:id="rId7"/>
    <p:sldId id="264" r:id="rId8"/>
    <p:sldId id="274" r:id="rId9"/>
    <p:sldId id="266" r:id="rId10"/>
    <p:sldId id="267" r:id="rId11"/>
    <p:sldId id="258" r:id="rId12"/>
    <p:sldId id="268" r:id="rId13"/>
    <p:sldId id="269" r:id="rId14"/>
    <p:sldId id="270" r:id="rId15"/>
    <p:sldId id="275" r:id="rId16"/>
    <p:sldId id="276" r:id="rId17"/>
    <p:sldId id="27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9" autoAdjust="0"/>
    <p:restoredTop sz="94482" autoAdjust="0"/>
  </p:normalViewPr>
  <p:slideViewPr>
    <p:cSldViewPr snapToGrid="0" snapToObjects="1">
      <p:cViewPr varScale="1">
        <p:scale>
          <a:sx n="163" d="100"/>
          <a:sy n="163" d="100"/>
        </p:scale>
        <p:origin x="179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539</c:v>
                </c:pt>
                <c:pt idx="1">
                  <c:v>237</c:v>
                </c:pt>
                <c:pt idx="2">
                  <c:v>185</c:v>
                </c:pt>
                <c:pt idx="3">
                  <c:v>26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07/2018</c:v>
                </c:pt>
                <c:pt idx="1">
                  <c:v>08/2018</c:v>
                </c:pt>
                <c:pt idx="2">
                  <c:v>09/2018</c:v>
                </c:pt>
                <c:pt idx="3">
                  <c:v>10/2018</c:v>
                </c:pt>
                <c:pt idx="4">
                  <c:v>11/2018</c:v>
                </c:pt>
                <c:pt idx="5">
                  <c:v>12/2018</c:v>
                </c:pt>
                <c:pt idx="6">
                  <c:v>01/2019</c:v>
                </c:pt>
                <c:pt idx="7">
                  <c:v>02/2019</c:v>
                </c:pt>
                <c:pt idx="8">
                  <c:v>03/2019</c:v>
                </c:pt>
                <c:pt idx="9">
                  <c:v>04/2019</c:v>
                </c:pt>
                <c:pt idx="10">
                  <c:v>05/2019</c:v>
                </c:pt>
                <c:pt idx="11">
                  <c:v>06/2019</c:v>
                </c:pt>
                <c:pt idx="12">
                  <c:v>07/2019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3393208</c:v>
                </c:pt>
                <c:pt idx="1">
                  <c:v>3432665</c:v>
                </c:pt>
                <c:pt idx="2">
                  <c:v>3474005</c:v>
                </c:pt>
                <c:pt idx="3">
                  <c:v>3516952</c:v>
                </c:pt>
                <c:pt idx="4">
                  <c:v>3560941</c:v>
                </c:pt>
                <c:pt idx="5">
                  <c:v>3589283</c:v>
                </c:pt>
                <c:pt idx="6">
                  <c:v>3569028</c:v>
                </c:pt>
                <c:pt idx="7">
                  <c:v>3605810</c:v>
                </c:pt>
                <c:pt idx="8">
                  <c:v>3649259</c:v>
                </c:pt>
                <c:pt idx="9">
                  <c:v>3689658</c:v>
                </c:pt>
                <c:pt idx="10">
                  <c:v>3724154</c:v>
                </c:pt>
                <c:pt idx="11">
                  <c:v>3762273</c:v>
                </c:pt>
                <c:pt idx="12">
                  <c:v>3795519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07/2018</c:v>
                </c:pt>
                <c:pt idx="1">
                  <c:v>08/2018</c:v>
                </c:pt>
                <c:pt idx="2">
                  <c:v>09/2018</c:v>
                </c:pt>
                <c:pt idx="3">
                  <c:v>10/2018</c:v>
                </c:pt>
                <c:pt idx="4">
                  <c:v>11/2018</c:v>
                </c:pt>
                <c:pt idx="5">
                  <c:v>12/2018</c:v>
                </c:pt>
                <c:pt idx="6">
                  <c:v>01/2019</c:v>
                </c:pt>
                <c:pt idx="7">
                  <c:v>02/2019</c:v>
                </c:pt>
                <c:pt idx="8">
                  <c:v>03/2019</c:v>
                </c:pt>
                <c:pt idx="9">
                  <c:v>04/2019</c:v>
                </c:pt>
                <c:pt idx="10">
                  <c:v>05/2019</c:v>
                </c:pt>
                <c:pt idx="11">
                  <c:v>06/2019</c:v>
                </c:pt>
                <c:pt idx="12">
                  <c:v>07/2019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1944929</c:v>
                </c:pt>
                <c:pt idx="1">
                  <c:v>1955478</c:v>
                </c:pt>
                <c:pt idx="2">
                  <c:v>1968173</c:v>
                </c:pt>
                <c:pt idx="3">
                  <c:v>1980297</c:v>
                </c:pt>
                <c:pt idx="4">
                  <c:v>1995229</c:v>
                </c:pt>
                <c:pt idx="5">
                  <c:v>2003459</c:v>
                </c:pt>
                <c:pt idx="6">
                  <c:v>1963062</c:v>
                </c:pt>
                <c:pt idx="7">
                  <c:v>1974001</c:v>
                </c:pt>
                <c:pt idx="8">
                  <c:v>1987077</c:v>
                </c:pt>
                <c:pt idx="9">
                  <c:v>1999879</c:v>
                </c:pt>
                <c:pt idx="10">
                  <c:v>2008859</c:v>
                </c:pt>
                <c:pt idx="11">
                  <c:v>2023216</c:v>
                </c:pt>
                <c:pt idx="12">
                  <c:v>2035110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07/2018</c:v>
                </c:pt>
                <c:pt idx="1">
                  <c:v>08/2018</c:v>
                </c:pt>
                <c:pt idx="2">
                  <c:v>09/2018</c:v>
                </c:pt>
                <c:pt idx="3">
                  <c:v>10/2018</c:v>
                </c:pt>
                <c:pt idx="4">
                  <c:v>11/2018</c:v>
                </c:pt>
                <c:pt idx="5">
                  <c:v>12/2018</c:v>
                </c:pt>
                <c:pt idx="6">
                  <c:v>01/2019</c:v>
                </c:pt>
                <c:pt idx="7">
                  <c:v>02/2019</c:v>
                </c:pt>
                <c:pt idx="8">
                  <c:v>03/2019</c:v>
                </c:pt>
                <c:pt idx="9">
                  <c:v>04/2019</c:v>
                </c:pt>
                <c:pt idx="10">
                  <c:v>05/2019</c:v>
                </c:pt>
                <c:pt idx="11">
                  <c:v>06/2019</c:v>
                </c:pt>
                <c:pt idx="12">
                  <c:v>07/2019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665294</c:v>
                </c:pt>
                <c:pt idx="1">
                  <c:v>666989</c:v>
                </c:pt>
                <c:pt idx="2">
                  <c:v>670081</c:v>
                </c:pt>
                <c:pt idx="3">
                  <c:v>674066</c:v>
                </c:pt>
                <c:pt idx="4">
                  <c:v>675489</c:v>
                </c:pt>
                <c:pt idx="5">
                  <c:v>677737</c:v>
                </c:pt>
                <c:pt idx="6">
                  <c:v>677932</c:v>
                </c:pt>
                <c:pt idx="7">
                  <c:v>680645</c:v>
                </c:pt>
                <c:pt idx="8">
                  <c:v>683709</c:v>
                </c:pt>
                <c:pt idx="9">
                  <c:v>686041</c:v>
                </c:pt>
                <c:pt idx="10">
                  <c:v>688386</c:v>
                </c:pt>
                <c:pt idx="11">
                  <c:v>690200</c:v>
                </c:pt>
                <c:pt idx="12">
                  <c:v>691333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07/2018</c:v>
                </c:pt>
                <c:pt idx="1">
                  <c:v>08/2018</c:v>
                </c:pt>
                <c:pt idx="2">
                  <c:v>09/2018</c:v>
                </c:pt>
                <c:pt idx="3">
                  <c:v>10/2018</c:v>
                </c:pt>
                <c:pt idx="4">
                  <c:v>11/2018</c:v>
                </c:pt>
                <c:pt idx="5">
                  <c:v>12/2018</c:v>
                </c:pt>
                <c:pt idx="6">
                  <c:v>01/2019</c:v>
                </c:pt>
                <c:pt idx="7">
                  <c:v>02/2019</c:v>
                </c:pt>
                <c:pt idx="8">
                  <c:v>03/2019</c:v>
                </c:pt>
                <c:pt idx="9">
                  <c:v>04/2019</c:v>
                </c:pt>
                <c:pt idx="10">
                  <c:v>05/2019</c:v>
                </c:pt>
                <c:pt idx="11">
                  <c:v>06/2019</c:v>
                </c:pt>
                <c:pt idx="12">
                  <c:v>07/2019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678894</c:v>
                </c:pt>
                <c:pt idx="1">
                  <c:v>702593</c:v>
                </c:pt>
                <c:pt idx="2">
                  <c:v>724868</c:v>
                </c:pt>
                <c:pt idx="3">
                  <c:v>749503</c:v>
                </c:pt>
                <c:pt idx="4">
                  <c:v>774139</c:v>
                </c:pt>
                <c:pt idx="5">
                  <c:v>790634</c:v>
                </c:pt>
                <c:pt idx="6">
                  <c:v>797116</c:v>
                </c:pt>
                <c:pt idx="7">
                  <c:v>817347</c:v>
                </c:pt>
                <c:pt idx="8">
                  <c:v>841550</c:v>
                </c:pt>
                <c:pt idx="9">
                  <c:v>862096</c:v>
                </c:pt>
                <c:pt idx="10">
                  <c:v>883118</c:v>
                </c:pt>
                <c:pt idx="11">
                  <c:v>902233</c:v>
                </c:pt>
                <c:pt idx="12">
                  <c:v>919167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fi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Heinäkuu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33246</c:v>
                </c:pt>
                <c:pt idx="1">
                  <c:v>11894</c:v>
                </c:pt>
                <c:pt idx="2">
                  <c:v>16934</c:v>
                </c:pt>
                <c:pt idx="3">
                  <c:v>1133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45890.023809523809</c:v>
                </c:pt>
                <c:pt idx="1">
                  <c:v>20458.785714285714</c:v>
                </c:pt>
                <c:pt idx="2">
                  <c:v>16528.428571428572</c:v>
                </c:pt>
                <c:pt idx="3">
                  <c:v>6419.7857142857147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fi-FI"/>
          </a:p>
        </c:txPr>
      </c:legendEntry>
      <c:overlay val="0"/>
      <c:txPr>
        <a:bodyPr/>
        <a:lstStyle/>
        <a:p>
          <a:pPr>
            <a:defRPr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1.8.2019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954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858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7/2019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8/1/19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emf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aikakausmedia.fi/media-mainonta/vink-tutkimus-natiivimainonnas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media.fi/tietoa-tutkimuksia/lasten-ja-nuorten-mediankaeyttoetutkim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40722"/>
              </p:ext>
            </p:extLst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heinäkuu 2019,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heinäkuu 2018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53,6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-3,7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24,2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+4,2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18,2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-1,4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2,7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+0,6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+0,2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heinäkuu 2019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830322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3 795 519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28790"/>
              </p:ext>
            </p:extLst>
          </p:nvPr>
        </p:nvGraphicFramePr>
        <p:xfrm>
          <a:off x="3254011" y="917625"/>
          <a:ext cx="2642910" cy="363057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noProof="0" dirty="0"/>
                        <a:t>INSTAGRAM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uusia</a:t>
                      </a:r>
                      <a:br>
                        <a:rPr lang="fi-FI" sz="1100" b="0" noProof="0" dirty="0"/>
                      </a:b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648313" y="1002759"/>
            <a:ext cx="184773" cy="184773"/>
            <a:chOff x="2537512" y="1646882"/>
            <a:chExt cx="597802" cy="597802"/>
          </a:xfrm>
        </p:grpSpPr>
        <p:sp>
          <p:nvSpPr>
            <p:cNvPr id="25" name="Oval 2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478227"/>
              </p:ext>
            </p:extLst>
          </p:nvPr>
        </p:nvGraphicFramePr>
        <p:xfrm>
          <a:off x="6179379" y="917625"/>
          <a:ext cx="2642910" cy="363282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7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TWITTER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uusia seuraajia</a:t>
                      </a:r>
                    </a:p>
                  </a:txBody>
                  <a:tcPr marL="12700" marR="12700" marT="1270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2558019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0205321"/>
                  </a:ext>
                </a:extLst>
              </a:tr>
              <a:tr h="27373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Moottori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26135957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218445" y="1011641"/>
            <a:ext cx="184773" cy="184773"/>
            <a:chOff x="1893980" y="1646882"/>
            <a:chExt cx="597802" cy="597802"/>
          </a:xfrm>
        </p:grpSpPr>
        <p:sp>
          <p:nvSpPr>
            <p:cNvPr id="21" name="Oval 20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0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2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Twitterissä ja Instagramissa / heinäkuu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137359"/>
              </p:ext>
            </p:extLst>
          </p:nvPr>
        </p:nvGraphicFramePr>
        <p:xfrm>
          <a:off x="302882" y="917626"/>
          <a:ext cx="2642910" cy="36305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3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FACEBOOK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/>
                        <a:t>uusia</a:t>
                      </a:r>
                      <a:br>
                        <a:rPr lang="fi-FI" sz="1100" b="0" noProof="0"/>
                      </a:br>
                      <a:r>
                        <a:rPr lang="fi-FI" sz="1100" b="0" noProof="0"/>
                        <a:t>seuraajia </a:t>
                      </a:r>
                      <a:endParaRPr lang="fi-FI" sz="11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7317270"/>
                  </a:ext>
                </a:extLst>
              </a:tr>
              <a:tr h="32412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1528446" y="1005187"/>
            <a:ext cx="184773" cy="184773"/>
            <a:chOff x="1227668" y="1646882"/>
            <a:chExt cx="597802" cy="597802"/>
          </a:xfrm>
        </p:grpSpPr>
        <p:sp>
          <p:nvSpPr>
            <p:cNvPr id="53" name="Oval 52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4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heinäkuu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1681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3H+K      Aarre      Advokaatti      Aku Ankka      Alibi      Allergia, Iho &amp; Astma      Ammattiautot      Anna      Antiikki &amp; Design      Apteekkarilehti     Apu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Bussiammattilainen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Cosmopolitan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Diabetes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Elle      Elämä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ET-lehti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Fakta      FIT      GEO      Gloria      Glorian Koti      Glorian ruoka &amp; viini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Hymy      Hyvä Terveys      Ihana      Image      Improbatur      Insinööri      Juoksija      Jääkiekkolehti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Kello &amp; Kulta      Kemia-Kemi      Kippari      KITA Kiinteistö &amp; Talotekniikka      Kodin Kuvalehti      Koiramme      Kolmiokirjan Ristikot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Kotiliesi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Plus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Kuriren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Lapsen Maailma      Leivotaan      Lumo      Maailman Kuvalehti      Maalla      Maku      Markkinointi &amp; Mainonta Matkaopas      Me Naiset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Perhe      Meidän Talo      Meillä Kotona      Metsälehti      Mikrobitti      Minä Olen      Mondo      Moodi      Moottori      Motiivi      National Geographic Suomi      Nuotta      Nyyrikki      </a:t>
            </a:r>
            <a:r>
              <a:rPr lang="fi-FI" sz="1400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(210 kpl) / heinäkuu 2019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2882" y="894773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Oluelle      Oma Aika      Oma Piha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OMjooga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Ortodoksiviesti      Osuustoiminta      Palokuntalainen      Parnasso      Partiojohtaja      Pelastustieto      Pelit      Perhokalastus      Perusta      Pieni on Suurin      Pikkukaupunki      Pinni      Polemiikki      Positio      Potilaan Lääkärilehti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Projektiuutiset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Secretarius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Seiska      Selkosanomat      Seura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Kiinteistölehti      Suomen Kuvalehti      Suomen Luonto      Suomen Lääkärilehti      Suomen Sotilas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Sähköala.Fi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Taide      TAITO      Talentia      Talotekniikka      Talouselämä      Taloustaito      Teatteri &amp; Tanssi -lehti      Tee Itse      Tehy      Tekniikan Historia      Tekniikan Maailma      Tekniikka &amp; Talous      Terveydeksi      Tiede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Tunne &amp; Mieli      Tuulilasi      TV-maailma      Työ Terveys Turvallisuus      Ulkopolitiikka      Ultra      Unelmien Talo &amp; Koti      Urakointi Uutiset      Urheilulehti      Uusiouutiset      V8-Magazine      Valitut Palat - Reader's Digest      Vapaa-ajan Kalastaja      Vapaussoturi      Vauva      Vegaanikeittiö      Vene      Verotus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Vihreä Lanka      Viini      Vinkki      VIVA      Voi hyvin      X      Yhteishyvä      Ylioppilaslehti      </a:t>
            </a:r>
            <a:r>
              <a:rPr lang="fi-FI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Ylioppilaslehti</a:t>
            </a:r>
            <a:r>
              <a:rPr lang="fi-FI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Aino      Ympäristö ja Terveys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115452" y="1682412"/>
            <a:ext cx="69572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Aikakausmedia seuraa kuukausittain suomalaisten aikakausmedioiden seuraaja-, tykkääjä- ja tilaajamääriä Facebookissa, Twitterissä, Instagramissa, YouTubessa ja Pinterestissä.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Seurannassa ovat mukana Aikakausmedian jäsenten mediat, joilla on käytössään yksi tai useampi mainittu sosiaalisen median kanava.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Seuranta tehdään jokaisen kuukauden viimeisenä päivänä.</a:t>
            </a:r>
          </a:p>
        </p:txBody>
      </p:sp>
    </p:spTree>
    <p:extLst>
      <p:ext uri="{BB962C8B-B14F-4D97-AF65-F5344CB8AC3E}">
        <p14:creationId xmlns:p14="http://schemas.microsoft.com/office/powerpoint/2010/main" val="1174878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12730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Aikakausmediat somessa -seuranta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846286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1012731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348592" y="1815630"/>
            <a:ext cx="64910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Someseurannan tulokset päivittyvät jokaisen kuukauden alussa: </a:t>
            </a:r>
            <a:br>
              <a:rPr lang="fi-FI" dirty="0"/>
            </a:br>
            <a:r>
              <a:rPr lang="fi-FI" b="1" dirty="0"/>
              <a:t>www.aikakausmedia.fi/some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Seuraamalla Aikakausmediaa SlideSharessa saat ilmoituksen aina uuden raportin ilmestyttyä.</a:t>
            </a:r>
          </a:p>
          <a:p>
            <a:pPr algn="ctr"/>
            <a:r>
              <a:rPr lang="fi-FI" dirty="0"/>
              <a:t> </a:t>
            </a:r>
          </a:p>
          <a:p>
            <a:pPr algn="ctr"/>
            <a:r>
              <a:rPr lang="fi-FI" dirty="0"/>
              <a:t>Kaikki raportit ovat ladattavissa PowerPointina ja </a:t>
            </a:r>
            <a:r>
              <a:rPr lang="fi-FI" dirty="0" err="1"/>
              <a:t>Pdf:nä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331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40479"/>
            <a:ext cx="3465808" cy="36625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Tutustu uuteen </a:t>
            </a:r>
            <a:r>
              <a:rPr lang="fi-FI" sz="2000" b="1" dirty="0" err="1"/>
              <a:t>natiivimainos</a:t>
            </a:r>
            <a:r>
              <a:rPr lang="fi-FI" sz="2000" b="1" dirty="0"/>
              <a:t>-tutkimukseemme! </a:t>
            </a:r>
          </a:p>
          <a:p>
            <a:endParaRPr lang="fi-FI" sz="1600" dirty="0"/>
          </a:p>
          <a:p>
            <a:r>
              <a:rPr lang="fi-FI" sz="1600" dirty="0"/>
              <a:t>Tutkimuksessa </a:t>
            </a:r>
            <a:r>
              <a:rPr lang="fi-FI" sz="1600" dirty="0" err="1"/>
              <a:t>syvähaastateltiin</a:t>
            </a:r>
            <a:r>
              <a:rPr lang="fi-FI" sz="1600" dirty="0"/>
              <a:t> </a:t>
            </a:r>
            <a:br>
              <a:rPr lang="fi-FI" sz="1600" dirty="0"/>
            </a:br>
            <a:r>
              <a:rPr lang="fi-FI" sz="1600" dirty="0"/>
              <a:t>25–65-vuotiaita naisia ja selvitettiin, millaisia asioita mainostajan tulee ottaa huomioon suunnitellessaan </a:t>
            </a:r>
            <a:r>
              <a:rPr lang="fi-FI" sz="1600" dirty="0" err="1"/>
              <a:t>natiivimainontaa</a:t>
            </a:r>
            <a:r>
              <a:rPr lang="fi-FI" sz="1600" dirty="0"/>
              <a:t> painettuihin aikakauslehtiin ja niiden digitaalisiin kanaviin.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http://www.aikakausmedia.fi/media-mainonta/vink-tutkimus-natiivimainonnasta/</a:t>
            </a:r>
            <a:endParaRPr lang="fi-FI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B2A9B5-0C83-1547-ACCA-703333E23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0" y="0"/>
            <a:ext cx="5143500" cy="5143500"/>
          </a:xfrm>
          <a:prstGeom prst="rect">
            <a:avLst/>
          </a:prstGeom>
        </p:spPr>
      </p:pic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2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247161"/>
            <a:ext cx="3465808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/>
              <a:t>Lasten ja nuorten mediapäivä </a:t>
            </a:r>
            <a:br>
              <a:rPr lang="fi-FI" sz="2000" b="1" dirty="0"/>
            </a:br>
            <a:r>
              <a:rPr lang="fi-FI" sz="2000" b="1" dirty="0"/>
              <a:t>-tutkimus on julkaistu</a:t>
            </a:r>
          </a:p>
          <a:p>
            <a:endParaRPr lang="fi-FI" sz="1600" dirty="0"/>
          </a:p>
          <a:p>
            <a:r>
              <a:rPr lang="fi-FI" sz="1600" dirty="0"/>
              <a:t>Miltä näyttää kouluikäisten mediankäyttö vuonna 2019? Mitä kanavia suositaan ja millaiset sisällöt kiinnostavat?</a:t>
            </a:r>
          </a:p>
          <a:p>
            <a:endParaRPr lang="fi-FI" sz="1600" dirty="0"/>
          </a:p>
          <a:p>
            <a:r>
              <a:rPr lang="fi-FI" sz="1600" dirty="0"/>
              <a:t>Aikakausmedia selvitti yhdessä </a:t>
            </a:r>
            <a:r>
              <a:rPr lang="fi-FI" sz="1600" dirty="0" err="1"/>
              <a:t>Inspiransin</a:t>
            </a:r>
            <a:r>
              <a:rPr lang="fi-FI" sz="1600" dirty="0"/>
              <a:t> ja Taloustutkimuksen kanssa 7–15-vuotiaiden mediankäyttötottumuksia sekä vanhempien asennoitumista siihen. </a:t>
            </a:r>
          </a:p>
          <a:p>
            <a:endParaRPr lang="fi-FI" sz="1600" dirty="0"/>
          </a:p>
          <a:p>
            <a:r>
              <a:rPr lang="fi-FI" sz="1600" dirty="0">
                <a:hlinkClick r:id="rId2"/>
              </a:rPr>
              <a:t>http://www.aikakausmedia.fi/tietoa-tutkimuksia/lasten-ja-nuorten-mediankaeyttoetutkimus/</a:t>
            </a:r>
            <a:endParaRPr lang="fi-FI" sz="1600" dirty="0"/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0E61B1-12A9-2448-940E-AA02CD15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9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1056989" y="3448038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+ 240 273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35 %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+ 26 039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fi-FI" sz="1600" b="1" dirty="0">
                  <a:solidFill>
                    <a:srgbClr val="7F7F7F"/>
                  </a:solidFill>
                </a:rPr>
                <a:t> 4 %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7/2018 – 7/2019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031449352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464249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419491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98538" y="123607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91689" y="1518174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531646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431858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95173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3 795 519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18564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2 035 110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98417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919 167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2878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691 333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3349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3 393 208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24073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1 944 929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3909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678 894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67726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665 294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+ 90 181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+ 402 311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12 %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268439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heinäkuu 2019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410144206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heinäkuu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31768"/>
              </p:ext>
            </p:extLst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76 745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74 846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69 687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60 004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53 950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52 883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50 188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48 583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47 969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66979"/>
              </p:ext>
            </p:extLst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213 358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210 728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170 765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151 485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140 712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117 525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114 296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99 812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97 436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91 942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35951"/>
              </p:ext>
            </p:extLst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148 385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97 720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83 757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78 373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65 848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60 716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50 525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48 865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48 018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heinäkuu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516109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accent6"/>
                          </a:solidFill>
                        </a:rPr>
                        <a:t>sivutykkäyksiä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38 084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37 445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36 703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33 277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30 669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27 835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27 500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26 299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04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207067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59 665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47 132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40 781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38 441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34 294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32 730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31 881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30 598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30 058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29 331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heinäkuu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00601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27 744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27 652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24 258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23 929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21 325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18 204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16 503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15 687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46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31360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b="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170 243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121 088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74 881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49 524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20 348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18 961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16 785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11 574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10 551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heinäkuu 2019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5971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9 332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8 349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7 955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7 629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6 537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4 786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4 286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8007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049411" y="1009622"/>
            <a:ext cx="173991" cy="173991"/>
            <a:chOff x="4787029" y="686141"/>
            <a:chExt cx="343540" cy="343540"/>
          </a:xfrm>
        </p:grpSpPr>
        <p:sp>
          <p:nvSpPr>
            <p:cNvPr id="30" name="Oval 29"/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591256" y="1004526"/>
            <a:ext cx="191888" cy="191888"/>
            <a:chOff x="5324534" y="838541"/>
            <a:chExt cx="343540" cy="343540"/>
          </a:xfrm>
        </p:grpSpPr>
        <p:sp>
          <p:nvSpPr>
            <p:cNvPr id="28" name="Oval 27"/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626827"/>
              </p:ext>
            </p:extLst>
          </p:nvPr>
        </p:nvGraphicFramePr>
        <p:xfrm>
          <a:off x="4758347" y="917625"/>
          <a:ext cx="4063942" cy="3630573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8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35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noProof="0" dirty="0"/>
                        <a:t>PINTEREST</a:t>
                      </a:r>
                      <a:endParaRPr lang="fi-FI" sz="20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300" b="1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noProof="0" dirty="0"/>
                    </a:p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seuraajia 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14 551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5 986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3 177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1 544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32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1 173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heinäkuu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5742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82833"/>
              </p:ext>
            </p:extLst>
          </p:nvPr>
        </p:nvGraphicFramePr>
        <p:xfrm>
          <a:off x="353029" y="917626"/>
          <a:ext cx="4097099" cy="364606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8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44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99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2000" noProof="0" dirty="0"/>
                        <a:t>YOUTUBE</a:t>
                      </a:r>
                      <a:endParaRPr lang="fi-FI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/>
                        <a:t>kanavan</a:t>
                      </a:r>
                      <a:r>
                        <a:rPr lang="fi-FI" sz="1100" b="0" baseline="0" noProof="0" dirty="0"/>
                        <a:t> </a:t>
                      </a:r>
                      <a:br>
                        <a:rPr lang="fi-FI" sz="1100" b="0" baseline="0" noProof="0" dirty="0"/>
                      </a:br>
                      <a:r>
                        <a:rPr lang="fi-FI" sz="1100" b="0" baseline="0" noProof="0" dirty="0"/>
                        <a:t>tilaajia</a:t>
                      </a: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37 711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18 693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4 504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2 570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2 062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Ammattiautot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1 979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1 915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302882" y="714049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 descr="AM_logo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909937"/>
            <a:ext cx="1525194" cy="117323"/>
          </a:xfrm>
          <a:prstGeom prst="rect">
            <a:avLst/>
          </a:prstGeom>
        </p:spPr>
      </p:pic>
      <p:cxnSp>
        <p:nvCxnSpPr>
          <p:cNvPr id="56" name="Straight Connector 55"/>
          <p:cNvCxnSpPr/>
          <p:nvPr/>
        </p:nvCxnSpPr>
        <p:spPr>
          <a:xfrm>
            <a:off x="0" y="478711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5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heinäkuu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7/2019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10620"/>
              </p:ext>
            </p:extLst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uusia 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895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510987"/>
              </p:ext>
            </p:extLst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uusia 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3 256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2 242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1 992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1 552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1 354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Maalla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Kaksplus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460039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1534</Words>
  <Application>Microsoft Macintosh PowerPoint</Application>
  <PresentationFormat>On-screen Show (16:9)</PresentationFormat>
  <Paragraphs>577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Aikakausmedia_widescreen_2017</vt:lpstr>
      <vt:lpstr>Aikakausmedioiden someyleisöt / heinäkuu 2019</vt:lpstr>
      <vt:lpstr>Yleisömäärien kehitys 7/2018 – 7/2019</vt:lpstr>
      <vt:lpstr>Yleisömäärien kasvu / heinäkuu 2019</vt:lpstr>
      <vt:lpstr>Eniten seuraajia kaikissa kanavissa TOP 20 / heinäkuu 2019</vt:lpstr>
      <vt:lpstr>Eniten seuraajia Facebookissa TOP 20 / heinäkuu 2019</vt:lpstr>
      <vt:lpstr>Eniten seuraajia Instagramissa TOP 20 / heinäkuu 2019</vt:lpstr>
      <vt:lpstr>Eniten seuraajia Twitterissä TOP 20 / heinäkuu 2019</vt:lpstr>
      <vt:lpstr>Eniten seuraajia YouTubessa ja Pinterestissä TOP 10 / heinäkuu 2019</vt:lpstr>
      <vt:lpstr>Eniten uusia seuraajia kaikissa kanavissa / heinäkuu 2019</vt:lpstr>
      <vt:lpstr>Eniten uusia seuraajia Facebookissa, Twitterissä ja Instagramissa / heinäkuu 2019</vt:lpstr>
      <vt:lpstr>Mukana olleet mediat (210 kpl) / heinäkuu 2019</vt:lpstr>
      <vt:lpstr>Mukana olleet mediat (210 kpl) / heinäkuu 2019</vt:lpstr>
      <vt:lpstr>Aikakausmediat somessa -seuranta</vt:lpstr>
      <vt:lpstr>Aikakausmediat somessa -seuranta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372</cp:revision>
  <cp:lastPrinted>2019-08-01T11:43:06Z</cp:lastPrinted>
  <dcterms:created xsi:type="dcterms:W3CDTF">2016-11-29T11:48:27Z</dcterms:created>
  <dcterms:modified xsi:type="dcterms:W3CDTF">2019-08-01T12:02:59Z</dcterms:modified>
  <cp:category/>
</cp:coreProperties>
</file>