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70" r:id="rId15"/>
    <p:sldId id="275" r:id="rId16"/>
    <p:sldId id="276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5" autoAdjust="0"/>
    <p:restoredTop sz="94599" autoAdjust="0"/>
  </p:normalViewPr>
  <p:slideViewPr>
    <p:cSldViewPr snapToGrid="0" snapToObjects="1">
      <p:cViewPr varScale="1">
        <p:scale>
          <a:sx n="129" d="100"/>
          <a:sy n="129" d="100"/>
        </p:scale>
        <p:origin x="216" y="3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1488918073557"/>
          <c:y val="0.0300082069689401"/>
          <c:w val="0.912840489467915"/>
          <c:h val="0.9266466051870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539.0</c:v>
                </c:pt>
                <c:pt idx="1">
                  <c:v>237.0</c:v>
                </c:pt>
                <c:pt idx="2">
                  <c:v>185.0</c:v>
                </c:pt>
                <c:pt idx="3">
                  <c:v>26.0</c:v>
                </c:pt>
                <c:pt idx="4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0.0422555743084553"/>
          <c:w val="0.842767994741687"/>
          <c:h val="0.7741566864166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06/2018</c:v>
                </c:pt>
                <c:pt idx="1">
                  <c:v>07/2018</c:v>
                </c:pt>
                <c:pt idx="2">
                  <c:v>08/2018</c:v>
                </c:pt>
                <c:pt idx="3">
                  <c:v>09/2018</c:v>
                </c:pt>
                <c:pt idx="4">
                  <c:v>10/2018</c:v>
                </c:pt>
                <c:pt idx="5">
                  <c:v>11/2018</c:v>
                </c:pt>
                <c:pt idx="6">
                  <c:v>12/2018</c:v>
                </c:pt>
                <c:pt idx="7">
                  <c:v>01/2019</c:v>
                </c:pt>
                <c:pt idx="8">
                  <c:v>02/2019</c:v>
                </c:pt>
                <c:pt idx="9">
                  <c:v>03/2019</c:v>
                </c:pt>
                <c:pt idx="10">
                  <c:v>04/2019</c:v>
                </c:pt>
                <c:pt idx="11">
                  <c:v>05/2019</c:v>
                </c:pt>
                <c:pt idx="12">
                  <c:v>06/2019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3.369907E6</c:v>
                </c:pt>
                <c:pt idx="1">
                  <c:v>3.393208E6</c:v>
                </c:pt>
                <c:pt idx="2">
                  <c:v>3.432665E6</c:v>
                </c:pt>
                <c:pt idx="3">
                  <c:v>3.474005E6</c:v>
                </c:pt>
                <c:pt idx="4">
                  <c:v>3.516952E6</c:v>
                </c:pt>
                <c:pt idx="5">
                  <c:v>3.560941E6</c:v>
                </c:pt>
                <c:pt idx="6">
                  <c:v>3.589283E6</c:v>
                </c:pt>
                <c:pt idx="7">
                  <c:v>3.569028E6</c:v>
                </c:pt>
                <c:pt idx="8">
                  <c:v>3.60581E6</c:v>
                </c:pt>
                <c:pt idx="9">
                  <c:v>3.649259E6</c:v>
                </c:pt>
                <c:pt idx="10">
                  <c:v>3.689658E6</c:v>
                </c:pt>
                <c:pt idx="11">
                  <c:v>3.724154E6</c:v>
                </c:pt>
                <c:pt idx="12">
                  <c:v>3.762273E6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06/2018</c:v>
                </c:pt>
                <c:pt idx="1">
                  <c:v>07/2018</c:v>
                </c:pt>
                <c:pt idx="2">
                  <c:v>08/2018</c:v>
                </c:pt>
                <c:pt idx="3">
                  <c:v>09/2018</c:v>
                </c:pt>
                <c:pt idx="4">
                  <c:v>10/2018</c:v>
                </c:pt>
                <c:pt idx="5">
                  <c:v>11/2018</c:v>
                </c:pt>
                <c:pt idx="6">
                  <c:v>12/2018</c:v>
                </c:pt>
                <c:pt idx="7">
                  <c:v>01/2019</c:v>
                </c:pt>
                <c:pt idx="8">
                  <c:v>02/2019</c:v>
                </c:pt>
                <c:pt idx="9">
                  <c:v>03/2019</c:v>
                </c:pt>
                <c:pt idx="10">
                  <c:v>04/2019</c:v>
                </c:pt>
                <c:pt idx="11">
                  <c:v>05/2019</c:v>
                </c:pt>
                <c:pt idx="12">
                  <c:v>06/2019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1.932335E6</c:v>
                </c:pt>
                <c:pt idx="1">
                  <c:v>1.944929E6</c:v>
                </c:pt>
                <c:pt idx="2">
                  <c:v>1.955478E6</c:v>
                </c:pt>
                <c:pt idx="3">
                  <c:v>1.968173E6</c:v>
                </c:pt>
                <c:pt idx="4">
                  <c:v>1.980297E6</c:v>
                </c:pt>
                <c:pt idx="5">
                  <c:v>1.995229E6</c:v>
                </c:pt>
                <c:pt idx="6">
                  <c:v>2.003459E6</c:v>
                </c:pt>
                <c:pt idx="7">
                  <c:v>1.963062E6</c:v>
                </c:pt>
                <c:pt idx="8">
                  <c:v>1.974001E6</c:v>
                </c:pt>
                <c:pt idx="9">
                  <c:v>1.987077E6</c:v>
                </c:pt>
                <c:pt idx="10">
                  <c:v>1.999879E6</c:v>
                </c:pt>
                <c:pt idx="11">
                  <c:v>2.008859E6</c:v>
                </c:pt>
                <c:pt idx="12">
                  <c:v>2.023216E6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06/2018</c:v>
                </c:pt>
                <c:pt idx="1">
                  <c:v>07/2018</c:v>
                </c:pt>
                <c:pt idx="2">
                  <c:v>08/2018</c:v>
                </c:pt>
                <c:pt idx="3">
                  <c:v>09/2018</c:v>
                </c:pt>
                <c:pt idx="4">
                  <c:v>10/2018</c:v>
                </c:pt>
                <c:pt idx="5">
                  <c:v>11/2018</c:v>
                </c:pt>
                <c:pt idx="6">
                  <c:v>12/2018</c:v>
                </c:pt>
                <c:pt idx="7">
                  <c:v>01/2019</c:v>
                </c:pt>
                <c:pt idx="8">
                  <c:v>02/2019</c:v>
                </c:pt>
                <c:pt idx="9">
                  <c:v>03/2019</c:v>
                </c:pt>
                <c:pt idx="10">
                  <c:v>04/2019</c:v>
                </c:pt>
                <c:pt idx="11">
                  <c:v>05/2019</c:v>
                </c:pt>
                <c:pt idx="12">
                  <c:v>06/2019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666901.0</c:v>
                </c:pt>
                <c:pt idx="1">
                  <c:v>665294.0</c:v>
                </c:pt>
                <c:pt idx="2">
                  <c:v>666989.0</c:v>
                </c:pt>
                <c:pt idx="3">
                  <c:v>670081.0</c:v>
                </c:pt>
                <c:pt idx="4">
                  <c:v>674066.0</c:v>
                </c:pt>
                <c:pt idx="5">
                  <c:v>675489.0</c:v>
                </c:pt>
                <c:pt idx="6">
                  <c:v>677737.0</c:v>
                </c:pt>
                <c:pt idx="7">
                  <c:v>677932.0</c:v>
                </c:pt>
                <c:pt idx="8">
                  <c:v>680645.0</c:v>
                </c:pt>
                <c:pt idx="9">
                  <c:v>683709.0</c:v>
                </c:pt>
                <c:pt idx="10">
                  <c:v>686041.0</c:v>
                </c:pt>
                <c:pt idx="11">
                  <c:v>688386.0</c:v>
                </c:pt>
                <c:pt idx="12">
                  <c:v>690200.0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06/2018</c:v>
                </c:pt>
                <c:pt idx="1">
                  <c:v>07/2018</c:v>
                </c:pt>
                <c:pt idx="2">
                  <c:v>08/2018</c:v>
                </c:pt>
                <c:pt idx="3">
                  <c:v>09/2018</c:v>
                </c:pt>
                <c:pt idx="4">
                  <c:v>10/2018</c:v>
                </c:pt>
                <c:pt idx="5">
                  <c:v>11/2018</c:v>
                </c:pt>
                <c:pt idx="6">
                  <c:v>12/2018</c:v>
                </c:pt>
                <c:pt idx="7">
                  <c:v>01/2019</c:v>
                </c:pt>
                <c:pt idx="8">
                  <c:v>02/2019</c:v>
                </c:pt>
                <c:pt idx="9">
                  <c:v>03/2019</c:v>
                </c:pt>
                <c:pt idx="10">
                  <c:v>04/2019</c:v>
                </c:pt>
                <c:pt idx="11">
                  <c:v>05/2019</c:v>
                </c:pt>
                <c:pt idx="12">
                  <c:v>06/2019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668373.0</c:v>
                </c:pt>
                <c:pt idx="1">
                  <c:v>678894.0</c:v>
                </c:pt>
                <c:pt idx="2">
                  <c:v>702593.0</c:v>
                </c:pt>
                <c:pt idx="3">
                  <c:v>724868.0</c:v>
                </c:pt>
                <c:pt idx="4">
                  <c:v>749503.0</c:v>
                </c:pt>
                <c:pt idx="5">
                  <c:v>774139.0</c:v>
                </c:pt>
                <c:pt idx="6">
                  <c:v>790634.0</c:v>
                </c:pt>
                <c:pt idx="7">
                  <c:v>797116.0</c:v>
                </c:pt>
                <c:pt idx="8">
                  <c:v>817347.0</c:v>
                </c:pt>
                <c:pt idx="9">
                  <c:v>841550.0</c:v>
                </c:pt>
                <c:pt idx="10">
                  <c:v>862096.0</c:v>
                </c:pt>
                <c:pt idx="11">
                  <c:v>883118.0</c:v>
                </c:pt>
                <c:pt idx="12">
                  <c:v>902233.0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5412240"/>
        <c:axId val="-1915407920"/>
      </c:lineChart>
      <c:catAx>
        <c:axId val="-191541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15407920"/>
        <c:crosses val="autoZero"/>
        <c:auto val="1"/>
        <c:lblAlgn val="ctr"/>
        <c:lblOffset val="100"/>
        <c:noMultiLvlLbl val="0"/>
      </c:catAx>
      <c:valAx>
        <c:axId val="-191540792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-191541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Kesäkuu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88816852361857"/>
                  <c:y val="0.0039357919740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32221394429981"/>
                  <c:y val="0.0087746086317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830553486074953"/>
                  <c:y val="0.00438695885883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054397983442295"/>
                  <c:y val="-0.00045185779883069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EC-406D-82AA-7358C672574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38119.0</c:v>
                </c:pt>
                <c:pt idx="1">
                  <c:v>14357.0</c:v>
                </c:pt>
                <c:pt idx="2">
                  <c:v>19115.0</c:v>
                </c:pt>
                <c:pt idx="3">
                  <c:v>1814.0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0.0216846397569081"/>
                  <c:y val="0.0041617208734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4163126459681"/>
                  <c:y val="0.0082115136683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1608908974477"/>
                  <c:y val="0.0091069382972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0733361724747"/>
                  <c:y val="0.00849306115004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46198.41463414634</c:v>
                </c:pt>
                <c:pt idx="1">
                  <c:v>20667.68292682926</c:v>
                </c:pt>
                <c:pt idx="2">
                  <c:v>16518.53658536585</c:v>
                </c:pt>
                <c:pt idx="3">
                  <c:v>6548.731707317072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4261104"/>
        <c:axId val="-1914257216"/>
      </c:barChart>
      <c:catAx>
        <c:axId val="-1914261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14257216"/>
        <c:crosses val="autoZero"/>
        <c:auto val="1"/>
        <c:lblAlgn val="ctr"/>
        <c:lblOffset val="100"/>
        <c:noMultiLvlLbl val="0"/>
      </c:catAx>
      <c:valAx>
        <c:axId val="-1914257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1914261104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4.7.2019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7/4/19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5" Type="http://schemas.openxmlformats.org/officeDocument/2006/relationships/image" Target="../media/image2.emf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ikakausmedia.fi/media-mainonta/vink-tutkimus-natiivimainonnast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ikakausmedia.fi/tietoa-tutkimuksia/lasten-ja-nuorten-mediankaeyttoetutkimu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chart" Target="../charts/chart2.xml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5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89800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kesäkuu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kesäkuu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53,8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-3,6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+4,1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18,3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-1,4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kesäkuu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30322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3 762 273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211" y="4020190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71270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05228"/>
              </p:ext>
            </p:extLst>
          </p:nvPr>
        </p:nvGraphicFramePr>
        <p:xfrm>
          <a:off x="6179379" y="917625"/>
          <a:ext cx="2642910" cy="36305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4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62558019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kesäkuu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70202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Cosmopolitan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kesäkuu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kesäkuu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Projektiuutiset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uuteen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xmlns="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247161"/>
            <a:ext cx="346580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Lasten ja nuorten mediapäivä </a:t>
            </a:r>
            <a:br>
              <a:rPr lang="fi-FI" sz="2000" b="1" dirty="0"/>
            </a:br>
            <a:r>
              <a:rPr lang="fi-FI" sz="2000" b="1" dirty="0"/>
              <a:t>-tutkimus </a:t>
            </a:r>
            <a:r>
              <a:rPr lang="fi-FI" sz="2000" b="1" dirty="0" smtClean="0"/>
              <a:t>on julkaistu</a:t>
            </a:r>
            <a:endParaRPr lang="fi-FI" sz="2000" b="1" dirty="0"/>
          </a:p>
          <a:p>
            <a:endParaRPr lang="fi-FI" sz="1600" dirty="0"/>
          </a:p>
          <a:p>
            <a:r>
              <a:rPr lang="fi-FI" sz="1600" dirty="0"/>
              <a:t>Miltä näyttää </a:t>
            </a:r>
            <a:r>
              <a:rPr lang="fi-FI" sz="1600" dirty="0" smtClean="0"/>
              <a:t>kouluikäisten mediankäyttö </a:t>
            </a:r>
            <a:r>
              <a:rPr lang="fi-FI" sz="1600" dirty="0"/>
              <a:t>vuonna 2019?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xmlns="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+ 233 860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35 %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+ 23 299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6/2018 – 6/2019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744202272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46424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19491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3607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1817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531646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31858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95173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3 762 273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18564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2 023 216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8417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902 233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2878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690 200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3349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3 369 907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24073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1 932 335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3909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668 373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726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666 901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+ 90 881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+ 392 366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6843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kesäkuu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662963207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kesäkuu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466335"/>
              </p:ext>
            </p:extLst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76 701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74 378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73 524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66 431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59 592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52 550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48 834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47 042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47 031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24579"/>
              </p:ext>
            </p:extLst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213 329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210 348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169 892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151 123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140 515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115 283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113 194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98 523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96 799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89 950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00400"/>
              </p:ext>
            </p:extLst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148 421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97 690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83 478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76 917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65 600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60 809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48 810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47 515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kesäkuu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974802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37 265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36 657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36 532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33 077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27 498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27 311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27 021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25736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58 976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45 896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40 288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36 978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33 492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32 365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31 196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29 677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27 679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kesäkuu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79384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27 580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26 602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23 762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20 299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18 120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16 501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88746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170 082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120 980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74 883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49 525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16 743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11 468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kesäkuu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26250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9 308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7 452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4 753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1976"/>
              </p:ext>
            </p:extLst>
          </p:nvPr>
        </p:nvGraphicFramePr>
        <p:xfrm>
          <a:off x="4758347" y="917625"/>
          <a:ext cx="4063942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0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14 501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kesäkuu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9036"/>
              </p:ext>
            </p:extLst>
          </p:nvPr>
        </p:nvGraphicFramePr>
        <p:xfrm>
          <a:off x="353029" y="917626"/>
          <a:ext cx="4097099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6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37 895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17 425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kesäkuu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03336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25649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3 374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2 723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2 460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1 438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1 350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2597</TotalTime>
  <Words>1503</Words>
  <Application>Microsoft Macintosh PowerPoint</Application>
  <PresentationFormat>On-screen Show (16:9)</PresentationFormat>
  <Paragraphs>571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Aikakausmedia_widescreen_2017</vt:lpstr>
      <vt:lpstr>Aikakausmedioiden someyleisöt / kesäkuu 2019</vt:lpstr>
      <vt:lpstr>Yleisömäärien kehitys 6/2018 – 6/2019</vt:lpstr>
      <vt:lpstr>Yleisömäärien kasvu / kesäkuu 2019</vt:lpstr>
      <vt:lpstr>Eniten seuraajia kaikissa kanavissa TOP 20 / kesäkuu 2019</vt:lpstr>
      <vt:lpstr>Eniten seuraajia Facebookissa TOP 20 / kesäkuu 2019</vt:lpstr>
      <vt:lpstr>Eniten seuraajia Instagramissa TOP 20 / kesäkuu 2019</vt:lpstr>
      <vt:lpstr>Eniten seuraajia Twitterissä TOP 20 / kesäkuu 2019</vt:lpstr>
      <vt:lpstr>Eniten seuraajia YouTubessa ja Pinterestissä TOP 10 / kesäkuu 2019</vt:lpstr>
      <vt:lpstr>Eniten uusia seuraajia kaikissa kanavissa / kesäkuu 2019</vt:lpstr>
      <vt:lpstr>Eniten uusia seuraajia Facebookissa, Twitterissä ja Instagramissa / kesäkuu 2019</vt:lpstr>
      <vt:lpstr>Mukana olleet mediat (210 kpl) / kesäkuu 2019</vt:lpstr>
      <vt:lpstr>Mukana olleet mediat (210 kpl) / kesäkuu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365</cp:revision>
  <dcterms:created xsi:type="dcterms:W3CDTF">2016-11-29T11:48:27Z</dcterms:created>
  <dcterms:modified xsi:type="dcterms:W3CDTF">2019-07-04T10:07:36Z</dcterms:modified>
  <cp:category/>
</cp:coreProperties>
</file>