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7" d="100"/>
          <a:sy n="147" d="100"/>
        </p:scale>
        <p:origin x="-120" y="-141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59.0</c:v>
                </c:pt>
                <c:pt idx="1">
                  <c:v>20.6</c:v>
                </c:pt>
                <c:pt idx="2">
                  <c:v>17.5</c:v>
                </c:pt>
                <c:pt idx="3">
                  <c:v>1.7</c:v>
                </c:pt>
                <c:pt idx="4">
                  <c:v>1.1</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06/2016</c:v>
                </c:pt>
                <c:pt idx="1">
                  <c:v>07/2016</c:v>
                </c:pt>
                <c:pt idx="2">
                  <c:v>08/2016</c:v>
                </c:pt>
                <c:pt idx="3">
                  <c:v>09/2016</c:v>
                </c:pt>
                <c:pt idx="4">
                  <c:v>10/2016</c:v>
                </c:pt>
                <c:pt idx="5">
                  <c:v>11/2016</c:v>
                </c:pt>
                <c:pt idx="6">
                  <c:v>12/2016</c:v>
                </c:pt>
                <c:pt idx="7">
                  <c:v>01/2017</c:v>
                </c:pt>
                <c:pt idx="8">
                  <c:v>02/2017</c:v>
                </c:pt>
                <c:pt idx="9">
                  <c:v>03/2017</c:v>
                </c:pt>
                <c:pt idx="10">
                  <c:v>04/2017</c:v>
                </c:pt>
                <c:pt idx="11">
                  <c:v>05/2017</c:v>
                </c:pt>
                <c:pt idx="12">
                  <c:v>06/2017</c:v>
                </c:pt>
              </c:strCache>
            </c:strRef>
          </c:cat>
          <c:val>
            <c:numRef>
              <c:f>Sheet1!$B$2:$B$14</c:f>
              <c:numCache>
                <c:formatCode>#,##0</c:formatCode>
                <c:ptCount val="13"/>
                <c:pt idx="0">
                  <c:v>2.22323E6</c:v>
                </c:pt>
                <c:pt idx="1">
                  <c:v>2.2853E6</c:v>
                </c:pt>
                <c:pt idx="2">
                  <c:v>2.348672E6</c:v>
                </c:pt>
                <c:pt idx="3">
                  <c:v>2.415355E6</c:v>
                </c:pt>
                <c:pt idx="4">
                  <c:v>2.474169E6</c:v>
                </c:pt>
                <c:pt idx="5">
                  <c:v>2.532656E6</c:v>
                </c:pt>
                <c:pt idx="6">
                  <c:v>2.583267E6</c:v>
                </c:pt>
                <c:pt idx="7">
                  <c:v>2.684939E6</c:v>
                </c:pt>
                <c:pt idx="8">
                  <c:v>2.735605E6</c:v>
                </c:pt>
                <c:pt idx="9">
                  <c:v>2.786731E6</c:v>
                </c:pt>
                <c:pt idx="10">
                  <c:v>2.838139E6</c:v>
                </c:pt>
                <c:pt idx="11">
                  <c:v>2.897755E6</c:v>
                </c:pt>
                <c:pt idx="12">
                  <c:v>2.930227E6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06/2016</c:v>
                </c:pt>
                <c:pt idx="1">
                  <c:v>07/2016</c:v>
                </c:pt>
                <c:pt idx="2">
                  <c:v>08/2016</c:v>
                </c:pt>
                <c:pt idx="3">
                  <c:v>09/2016</c:v>
                </c:pt>
                <c:pt idx="4">
                  <c:v>10/2016</c:v>
                </c:pt>
                <c:pt idx="5">
                  <c:v>11/2016</c:v>
                </c:pt>
                <c:pt idx="6">
                  <c:v>12/2016</c:v>
                </c:pt>
                <c:pt idx="7">
                  <c:v>01/2017</c:v>
                </c:pt>
                <c:pt idx="8">
                  <c:v>02/2017</c:v>
                </c:pt>
                <c:pt idx="9">
                  <c:v>03/2017</c:v>
                </c:pt>
                <c:pt idx="10">
                  <c:v>04/2017</c:v>
                </c:pt>
                <c:pt idx="11">
                  <c:v>05/2017</c:v>
                </c:pt>
                <c:pt idx="12">
                  <c:v>06/2017</c:v>
                </c:pt>
              </c:strCache>
            </c:strRef>
          </c:cat>
          <c:val>
            <c:numRef>
              <c:f>Sheet1!$C$2:$C$14</c:f>
              <c:numCache>
                <c:formatCode>#,##0</c:formatCode>
                <c:ptCount val="13"/>
                <c:pt idx="0">
                  <c:v>1.360442E6</c:v>
                </c:pt>
                <c:pt idx="1">
                  <c:v>1.394216E6</c:v>
                </c:pt>
                <c:pt idx="2">
                  <c:v>1.427596E6</c:v>
                </c:pt>
                <c:pt idx="3">
                  <c:v>1.464476E6</c:v>
                </c:pt>
                <c:pt idx="4">
                  <c:v>1.493438E6</c:v>
                </c:pt>
                <c:pt idx="5">
                  <c:v>1.523073E6</c:v>
                </c:pt>
                <c:pt idx="6">
                  <c:v>1.550466E6</c:v>
                </c:pt>
                <c:pt idx="7">
                  <c:v>1.597178E6</c:v>
                </c:pt>
                <c:pt idx="8">
                  <c:v>1.626564E6</c:v>
                </c:pt>
                <c:pt idx="9">
                  <c:v>1.651837E6</c:v>
                </c:pt>
                <c:pt idx="10">
                  <c:v>1.677036E6</c:v>
                </c:pt>
                <c:pt idx="11">
                  <c:v>1.712485E6</c:v>
                </c:pt>
                <c:pt idx="12">
                  <c:v>1.7296E6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06/2016</c:v>
                </c:pt>
                <c:pt idx="1">
                  <c:v>07/2016</c:v>
                </c:pt>
                <c:pt idx="2">
                  <c:v>08/2016</c:v>
                </c:pt>
                <c:pt idx="3">
                  <c:v>09/2016</c:v>
                </c:pt>
                <c:pt idx="4">
                  <c:v>10/2016</c:v>
                </c:pt>
                <c:pt idx="5">
                  <c:v>11/2016</c:v>
                </c:pt>
                <c:pt idx="6">
                  <c:v>12/2016</c:v>
                </c:pt>
                <c:pt idx="7">
                  <c:v>01/2017</c:v>
                </c:pt>
                <c:pt idx="8">
                  <c:v>02/2017</c:v>
                </c:pt>
                <c:pt idx="9">
                  <c:v>03/2017</c:v>
                </c:pt>
                <c:pt idx="10">
                  <c:v>04/2017</c:v>
                </c:pt>
                <c:pt idx="11">
                  <c:v>05/2017</c:v>
                </c:pt>
                <c:pt idx="12">
                  <c:v>06/2017</c:v>
                </c:pt>
              </c:strCache>
            </c:strRef>
          </c:cat>
          <c:val>
            <c:numRef>
              <c:f>Sheet1!$D$2:$D$14</c:f>
              <c:numCache>
                <c:formatCode>#,##0</c:formatCode>
                <c:ptCount val="13"/>
                <c:pt idx="0">
                  <c:v>481101.0</c:v>
                </c:pt>
                <c:pt idx="1">
                  <c:v>488127.0</c:v>
                </c:pt>
                <c:pt idx="2">
                  <c:v>497164.0</c:v>
                </c:pt>
                <c:pt idx="3">
                  <c:v>507198.0</c:v>
                </c:pt>
                <c:pt idx="4">
                  <c:v>518778.0</c:v>
                </c:pt>
                <c:pt idx="5">
                  <c:v>530901.0</c:v>
                </c:pt>
                <c:pt idx="6">
                  <c:v>540766.0</c:v>
                </c:pt>
                <c:pt idx="7">
                  <c:v>559254.0</c:v>
                </c:pt>
                <c:pt idx="8">
                  <c:v>566347.0</c:v>
                </c:pt>
                <c:pt idx="9">
                  <c:v>578885.0</c:v>
                </c:pt>
                <c:pt idx="10">
                  <c:v>589890.0</c:v>
                </c:pt>
                <c:pt idx="11">
                  <c:v>596406.0</c:v>
                </c:pt>
                <c:pt idx="12">
                  <c:v>604910.0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06/2016</c:v>
                </c:pt>
                <c:pt idx="1">
                  <c:v>07/2016</c:v>
                </c:pt>
                <c:pt idx="2">
                  <c:v>08/2016</c:v>
                </c:pt>
                <c:pt idx="3">
                  <c:v>09/2016</c:v>
                </c:pt>
                <c:pt idx="4">
                  <c:v>10/2016</c:v>
                </c:pt>
                <c:pt idx="5">
                  <c:v>11/2016</c:v>
                </c:pt>
                <c:pt idx="6">
                  <c:v>12/2016</c:v>
                </c:pt>
                <c:pt idx="7">
                  <c:v>01/2017</c:v>
                </c:pt>
                <c:pt idx="8">
                  <c:v>02/2017</c:v>
                </c:pt>
                <c:pt idx="9">
                  <c:v>03/2017</c:v>
                </c:pt>
                <c:pt idx="10">
                  <c:v>04/2017</c:v>
                </c:pt>
                <c:pt idx="11">
                  <c:v>05/2017</c:v>
                </c:pt>
                <c:pt idx="12">
                  <c:v>06/2017</c:v>
                </c:pt>
              </c:strCache>
            </c:strRef>
          </c:cat>
          <c:val>
            <c:numRef>
              <c:f>Sheet1!$E$2:$E$14</c:f>
              <c:numCache>
                <c:formatCode>#,##0</c:formatCode>
                <c:ptCount val="13"/>
                <c:pt idx="0">
                  <c:v>328834.0</c:v>
                </c:pt>
                <c:pt idx="1">
                  <c:v>349157.0</c:v>
                </c:pt>
                <c:pt idx="2">
                  <c:v>368500.0</c:v>
                </c:pt>
                <c:pt idx="3">
                  <c:v>387439.0</c:v>
                </c:pt>
                <c:pt idx="4">
                  <c:v>405009.0</c:v>
                </c:pt>
                <c:pt idx="5">
                  <c:v>420829.0</c:v>
                </c:pt>
                <c:pt idx="6">
                  <c:v>433196.0</c:v>
                </c:pt>
                <c:pt idx="7">
                  <c:v>451191.0</c:v>
                </c:pt>
                <c:pt idx="8">
                  <c:v>464709.0</c:v>
                </c:pt>
                <c:pt idx="9">
                  <c:v>477330.0</c:v>
                </c:pt>
                <c:pt idx="10">
                  <c:v>491682.0</c:v>
                </c:pt>
                <c:pt idx="11">
                  <c:v>507919.0</c:v>
                </c:pt>
                <c:pt idx="12">
                  <c:v>514113.0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095992264"/>
        <c:axId val="2095995448"/>
      </c:lineChart>
      <c:catAx>
        <c:axId val="2095992264"/>
        <c:scaling>
          <c:orientation val="minMax"/>
        </c:scaling>
        <c:delete val="0"/>
        <c:axPos val="b"/>
        <c:numFmt formatCode="General" sourceLinked="0"/>
        <c:majorTickMark val="out"/>
        <c:minorTickMark val="none"/>
        <c:tickLblPos val="nextTo"/>
        <c:txPr>
          <a:bodyPr/>
          <a:lstStyle/>
          <a:p>
            <a:pPr>
              <a:defRPr sz="1200"/>
            </a:pPr>
            <a:endParaRPr lang="en-US"/>
          </a:p>
        </c:txPr>
        <c:crossAx val="2095995448"/>
        <c:crosses val="autoZero"/>
        <c:auto val="1"/>
        <c:lblAlgn val="ctr"/>
        <c:lblOffset val="100"/>
        <c:noMultiLvlLbl val="0"/>
      </c:catAx>
      <c:valAx>
        <c:axId val="2095995448"/>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09599226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Kesäkuu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32472.0</c:v>
                </c:pt>
                <c:pt idx="1">
                  <c:v>17115.0</c:v>
                </c:pt>
                <c:pt idx="2">
                  <c:v>8504.0</c:v>
                </c:pt>
                <c:pt idx="3">
                  <c:v>6194.0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62476.0</c:v>
                </c:pt>
                <c:pt idx="1">
                  <c:v>32574.0</c:v>
                </c:pt>
                <c:pt idx="2">
                  <c:v>10777.0</c:v>
                </c:pt>
                <c:pt idx="3">
                  <c:v>17008.0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096050136"/>
        <c:axId val="2096053176"/>
      </c:barChart>
      <c:catAx>
        <c:axId val="2096050136"/>
        <c:scaling>
          <c:orientation val="minMax"/>
        </c:scaling>
        <c:delete val="1"/>
        <c:axPos val="b"/>
        <c:numFmt formatCode="General" sourceLinked="0"/>
        <c:majorTickMark val="out"/>
        <c:minorTickMark val="none"/>
        <c:tickLblPos val="nextTo"/>
        <c:crossAx val="2096053176"/>
        <c:crosses val="autoZero"/>
        <c:auto val="1"/>
        <c:lblAlgn val="ctr"/>
        <c:lblOffset val="100"/>
        <c:noMultiLvlLbl val="0"/>
      </c:catAx>
      <c:valAx>
        <c:axId val="2096053176"/>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096050136"/>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6/2017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6/2017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4.7.2017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2406851282"/>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kesäkuu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kesäkuu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59,0</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-2,2</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20,6</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-1,0</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17,5</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+2,8</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1,7</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1,0</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kesäkuu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4212764"/>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2 930 227</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(210 kpl) / kesäkuu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Baana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Askartelut      Kauneimmat Käsityöt      Kauneus &amp; Terveys      Kello &amp; Kulta      Kemia-Kemi      Kippari      Kirjastolehti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Leipuri      Lumo      Maailman Kuvalehti      Maalla      Maku      </a:t>
            </a:r>
            <a:r>
              <a:rPr lang="fi-FI" sz="1400" dirty="0" err="1"/>
              <a:t>Maku</a:t>
            </a:r>
            <a:r>
              <a:rPr lang="fi-FI" sz="1400" dirty="0"/>
              <a:t> Kaneli &amp; Sokeri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a:t>
            </a:r>
            <a:r>
              <a:rPr lang="fi-FI" sz="3200" dirty="0" smtClean="0">
                <a:solidFill>
                  <a:schemeClr val="accent6">
                    <a:lumMod val="85000"/>
                    <a:lumOff val="15000"/>
                  </a:schemeClr>
                </a:solidFill>
              </a:rPr>
              <a:t>210 </a:t>
            </a:r>
            <a:r>
              <a:rPr lang="fi-FI" sz="3200" dirty="0">
                <a:solidFill>
                  <a:schemeClr val="accent6">
                    <a:lumMod val="85000"/>
                    <a:lumOff val="15000"/>
                  </a:schemeClr>
                </a:solidFill>
              </a:rPr>
              <a:t>kpl) / kesäkuu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Perhokalastus      Perusta      Pieni on Suurin      Pikkukaupunki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kesäkuu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712472864"/>
              </p:ext>
            </p:extLst>
          </p:nvPr>
        </p:nvGraphicFramePr>
        <p:xfrm>
          <a:off x="302882" y="957744"/>
          <a:ext cx="8519406" cy="48768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a:t>Baana</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733452206"/>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kesäkuu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063908162"/>
              </p:ext>
            </p:extLst>
          </p:nvPr>
        </p:nvGraphicFramePr>
        <p:xfrm>
          <a:off x="302882" y="957744"/>
          <a:ext cx="8519406" cy="489702"/>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Nuorten Luonto</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998367078"/>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06/2016 – 06/2017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aphicFrame>
        <p:nvGraphicFramePr>
          <p:cNvPr id="15" name="Chart 14"/>
          <p:cNvGraphicFramePr/>
          <p:nvPr>
            <p:extLst>
              <p:ext uri="{D42A27DB-BD31-4B8C-83A1-F6EECF244321}">
                <p14:modId xmlns:p14="http://schemas.microsoft.com/office/powerpoint/2010/main" val="3439949061"/>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46702" y="2493912"/>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39339" y="3490772"/>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44701" y="3410429"/>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47937" y="1534675"/>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21303" y="2126338"/>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21303" y="2801685"/>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21303" y="3675997"/>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1303" y="3527990"/>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1272277"/>
            <a:ext cx="1097933" cy="338554"/>
          </a:xfrm>
          <a:prstGeom prst="rect">
            <a:avLst/>
          </a:prstGeom>
          <a:noFill/>
        </p:spPr>
        <p:txBody>
          <a:bodyPr wrap="square" rtlCol="0">
            <a:spAutoFit/>
          </a:bodyPr>
          <a:lstStyle/>
          <a:p>
            <a:pPr algn="ctr"/>
            <a:r>
              <a:rPr lang="en-US" sz="1600" b="1" dirty="0">
                <a:solidFill>
                  <a:srgbClr val="000000"/>
                </a:solidFill>
              </a:rPr>
              <a:t>2 930 227</a:t>
            </a:r>
          </a:p>
        </p:txBody>
      </p:sp>
      <p:sp>
        <p:nvSpPr>
          <p:cNvPr id="56" name="TextBox 55"/>
          <p:cNvSpPr txBox="1"/>
          <p:nvPr/>
        </p:nvSpPr>
        <p:spPr>
          <a:xfrm>
            <a:off x="5210953" y="2220491"/>
            <a:ext cx="1097933" cy="338554"/>
          </a:xfrm>
          <a:prstGeom prst="rect">
            <a:avLst/>
          </a:prstGeom>
          <a:noFill/>
        </p:spPr>
        <p:txBody>
          <a:bodyPr wrap="square" rtlCol="0">
            <a:spAutoFit/>
          </a:bodyPr>
          <a:lstStyle/>
          <a:p>
            <a:pPr algn="ctr"/>
            <a:r>
              <a:rPr lang="en-US" sz="1600" b="1" dirty="0">
                <a:solidFill>
                  <a:srgbClr val="000000"/>
                </a:solidFill>
              </a:rPr>
              <a:t>1 729 600</a:t>
            </a:r>
          </a:p>
        </p:txBody>
      </p:sp>
      <p:sp>
        <p:nvSpPr>
          <p:cNvPr id="57" name="TextBox 56"/>
          <p:cNvSpPr txBox="1"/>
          <p:nvPr/>
        </p:nvSpPr>
        <p:spPr>
          <a:xfrm>
            <a:off x="5215206" y="3122929"/>
            <a:ext cx="1097933" cy="338554"/>
          </a:xfrm>
          <a:prstGeom prst="rect">
            <a:avLst/>
          </a:prstGeom>
          <a:noFill/>
        </p:spPr>
        <p:txBody>
          <a:bodyPr wrap="square" rtlCol="0">
            <a:spAutoFit/>
          </a:bodyPr>
          <a:lstStyle/>
          <a:p>
            <a:pPr algn="ctr"/>
            <a:r>
              <a:rPr lang="en-US" sz="1600" b="1" dirty="0">
                <a:solidFill>
                  <a:srgbClr val="000000"/>
                </a:solidFill>
              </a:rPr>
              <a:t>604 910</a:t>
            </a:r>
          </a:p>
        </p:txBody>
      </p:sp>
      <p:sp>
        <p:nvSpPr>
          <p:cNvPr id="58" name="TextBox 57"/>
          <p:cNvSpPr txBox="1"/>
          <p:nvPr/>
        </p:nvSpPr>
        <p:spPr>
          <a:xfrm>
            <a:off x="5222995" y="3721647"/>
            <a:ext cx="1097933" cy="338554"/>
          </a:xfrm>
          <a:prstGeom prst="rect">
            <a:avLst/>
          </a:prstGeom>
          <a:noFill/>
        </p:spPr>
        <p:txBody>
          <a:bodyPr wrap="square" rtlCol="0">
            <a:spAutoFit/>
          </a:bodyPr>
          <a:lstStyle/>
          <a:p>
            <a:pPr algn="ctr"/>
            <a:r>
              <a:rPr lang="en-US" sz="1600" b="1" dirty="0">
                <a:solidFill>
                  <a:srgbClr val="000000"/>
                </a:solidFill>
              </a:rPr>
              <a:t>514 113</a:t>
            </a:r>
          </a:p>
        </p:txBody>
      </p:sp>
      <p:sp>
        <p:nvSpPr>
          <p:cNvPr id="59" name="TextBox 58"/>
          <p:cNvSpPr txBox="1"/>
          <p:nvPr/>
        </p:nvSpPr>
        <p:spPr>
          <a:xfrm>
            <a:off x="883696" y="1842373"/>
            <a:ext cx="1097933" cy="338554"/>
          </a:xfrm>
          <a:prstGeom prst="rect">
            <a:avLst/>
          </a:prstGeom>
          <a:noFill/>
        </p:spPr>
        <p:txBody>
          <a:bodyPr wrap="square" rtlCol="0">
            <a:spAutoFit/>
          </a:bodyPr>
          <a:lstStyle/>
          <a:p>
            <a:r>
              <a:rPr lang="en-US" sz="1600" b="1" dirty="0">
                <a:solidFill>
                  <a:srgbClr val="000000"/>
                </a:solidFill>
              </a:rPr>
              <a:t>2 223 343</a:t>
            </a:r>
          </a:p>
        </p:txBody>
      </p:sp>
      <p:sp>
        <p:nvSpPr>
          <p:cNvPr id="60" name="TextBox 59"/>
          <p:cNvSpPr txBox="1"/>
          <p:nvPr/>
        </p:nvSpPr>
        <p:spPr>
          <a:xfrm>
            <a:off x="883696" y="2527243"/>
            <a:ext cx="1097933" cy="338554"/>
          </a:xfrm>
          <a:prstGeom prst="rect">
            <a:avLst/>
          </a:prstGeom>
          <a:noFill/>
        </p:spPr>
        <p:txBody>
          <a:bodyPr wrap="square" rtlCol="0">
            <a:spAutoFit/>
          </a:bodyPr>
          <a:lstStyle/>
          <a:p>
            <a:r>
              <a:rPr lang="en-US" sz="1600" b="1" dirty="0">
                <a:solidFill>
                  <a:srgbClr val="000000"/>
                </a:solidFill>
              </a:rPr>
              <a:t>1 360 555</a:t>
            </a:r>
          </a:p>
        </p:txBody>
      </p:sp>
      <p:sp>
        <p:nvSpPr>
          <p:cNvPr id="61" name="TextBox 60"/>
          <p:cNvSpPr txBox="1"/>
          <p:nvPr/>
        </p:nvSpPr>
        <p:spPr>
          <a:xfrm>
            <a:off x="883696" y="3236233"/>
            <a:ext cx="1097933" cy="338554"/>
          </a:xfrm>
          <a:prstGeom prst="rect">
            <a:avLst/>
          </a:prstGeom>
          <a:noFill/>
        </p:spPr>
        <p:txBody>
          <a:bodyPr wrap="square" rtlCol="0">
            <a:spAutoFit/>
          </a:bodyPr>
          <a:lstStyle/>
          <a:p>
            <a:r>
              <a:rPr lang="en-US" sz="1600" b="1" dirty="0">
                <a:solidFill>
                  <a:srgbClr val="000000"/>
                </a:solidFill>
              </a:rPr>
              <a:t>481 101</a:t>
            </a:r>
          </a:p>
        </p:txBody>
      </p:sp>
      <p:sp>
        <p:nvSpPr>
          <p:cNvPr id="62" name="TextBox 61"/>
          <p:cNvSpPr txBox="1"/>
          <p:nvPr/>
        </p:nvSpPr>
        <p:spPr>
          <a:xfrm>
            <a:off x="883695" y="3894768"/>
            <a:ext cx="1097933" cy="338554"/>
          </a:xfrm>
          <a:prstGeom prst="rect">
            <a:avLst/>
          </a:prstGeom>
          <a:noFill/>
        </p:spPr>
        <p:txBody>
          <a:bodyPr wrap="square" rtlCol="0">
            <a:spAutoFit/>
          </a:bodyPr>
          <a:lstStyle/>
          <a:p>
            <a:r>
              <a:rPr lang="en-US" sz="1600" b="1" dirty="0">
                <a:solidFill>
                  <a:srgbClr val="000000"/>
                </a:solidFill>
              </a:rPr>
              <a:t>328 834</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+ 369 045</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27 %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+ 706 884</a:t>
            </a:r>
          </a:p>
          <a:p>
            <a:r>
              <a:rPr lang="fi-FI" sz="1200" b="1" dirty="0">
                <a:latin typeface="Wingdings"/>
                <a:ea typeface="Wingdings"/>
                <a:cs typeface="Wingdings"/>
                <a:sym typeface="Wingdings"/>
              </a:rPr>
              <a:t></a:t>
            </a:r>
            <a:r>
              <a:rPr lang="fi-FI" sz="1600" b="1" dirty="0"/>
              <a:t> 32 %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+ 123 809</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26 %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+ 185 279</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56 %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kesäkuu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4116584385"/>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kesäkuu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883829844"/>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56 851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53 525</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51 635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51 539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49 814</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40 779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37 775</a:t>
                      </a:r>
                    </a:p>
                  </a:txBody>
                  <a:tcPr marL="9525" marR="9525" marT="9525" marB="0" anchor="b"/>
                </a:tc>
                <a:extLst>
                  <a:ext uri="{0D108BD9-81ED-4DB2-BD59-A6C34878D82A}">
                    <a16:rowId xmlns:a16="http://schemas.microsoft.com/office/drawing/2014/main" xmlns="" val="10007"/>
                  </a:ext>
                </a:extLst>
              </a:tr>
              <a:tr h="308895">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37 342</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37 232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36 730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327486862"/>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198 126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179 365</a:t>
                      </a:r>
                    </a:p>
                  </a:txBody>
                  <a:tcPr marL="9525" marR="9525" marT="9525" marB="0" anchor="b"/>
                </a:tc>
                <a:extLst>
                  <a:ext uri="{0D108BD9-81ED-4DB2-BD59-A6C34878D82A}">
                    <a16:rowId xmlns:a16="http://schemas.microsoft.com/office/drawing/2014/main" xmlns=""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141 328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128 957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125 179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103 474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70 032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68 223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66 646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57 862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4844800"/>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148 602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88 102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80 235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63 734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49 588</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48 726</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47 375</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44 807</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40 825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31 344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kesäkuu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aphicFrame>
        <p:nvGraphicFramePr>
          <p:cNvPr id="60" name="Table 59"/>
          <p:cNvGraphicFramePr>
            <a:graphicFrameLocks noGrp="1"/>
          </p:cNvGraphicFramePr>
          <p:nvPr>
            <p:extLst>
              <p:ext uri="{D42A27DB-BD31-4B8C-83A1-F6EECF244321}">
                <p14:modId xmlns:p14="http://schemas.microsoft.com/office/powerpoint/2010/main" val="2208324648"/>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31 344</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30 923</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29 953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27 453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25 229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24 395</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23 621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22 690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22 631</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22 148</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495643080"/>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146 986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109 750</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67 301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51 394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20 885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17 710</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14 402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10 842</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9 108</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8 020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kesäkuu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aphicFrame>
        <p:nvGraphicFramePr>
          <p:cNvPr id="60" name="Table 59"/>
          <p:cNvGraphicFramePr>
            <a:graphicFrameLocks noGrp="1"/>
          </p:cNvGraphicFramePr>
          <p:nvPr>
            <p:extLst>
              <p:ext uri="{D42A27DB-BD31-4B8C-83A1-F6EECF244321}">
                <p14:modId xmlns:p14="http://schemas.microsoft.com/office/powerpoint/2010/main" val="479063375"/>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7 890</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6 563</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6 075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5 333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4 935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4 854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4 120</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3 979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3 847</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3 415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1879773187"/>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32 092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27 321</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27 153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23 420</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21 772</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21 543</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18 056</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Aku Ankka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17 579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17 567</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16 515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kesäkuu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aphicFrame>
        <p:nvGraphicFramePr>
          <p:cNvPr id="60" name="Table 59"/>
          <p:cNvGraphicFramePr>
            <a:graphicFrameLocks noGrp="1"/>
          </p:cNvGraphicFramePr>
          <p:nvPr>
            <p:extLst>
              <p:ext uri="{D42A27DB-BD31-4B8C-83A1-F6EECF244321}">
                <p14:modId xmlns:p14="http://schemas.microsoft.com/office/powerpoint/2010/main" val="4233593450"/>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16 439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16 112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15 733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13 864</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13 239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13 129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12 666</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12 648</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12 434</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10 970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kesäkuu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949780049"/>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960</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940</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940</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937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811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789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718</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646</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642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637</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155218643"/>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3 725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3 028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1 823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1 468</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1 375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Reserviläinen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1 354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Tieteen Kuvalehti Historia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1 288</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Meillä Kotona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1 103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Yhteishyvä</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1 057</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1 024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kesäkuu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6/2017</a:t>
            </a:r>
          </a:p>
        </p:txBody>
      </p:sp>
      <p:graphicFrame>
        <p:nvGraphicFramePr>
          <p:cNvPr id="61" name="Table 60"/>
          <p:cNvGraphicFramePr>
            <a:graphicFrameLocks noGrp="1"/>
          </p:cNvGraphicFramePr>
          <p:nvPr>
            <p:extLst>
              <p:ext uri="{D42A27DB-BD31-4B8C-83A1-F6EECF244321}">
                <p14:modId xmlns:p14="http://schemas.microsoft.com/office/powerpoint/2010/main" val="1125894254"/>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3 152</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1 803</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1 069</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252</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127</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119</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114</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111</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Arvopaperi</a:t>
                      </a:r>
                    </a:p>
                  </a:txBody>
                  <a:tcPr marL="9525" marR="9525" marT="9525" marB="0" anchor="ctr">
                    <a:lnB>
                      <a:noFill/>
                    </a:lnB>
                  </a:tcPr>
                </a:tc>
                <a:tc>
                  <a:txBody>
                    <a:bodyPr/>
                    <a:lstStyle/>
                    <a:p>
                      <a:pPr algn="r" fontAlgn="b"/>
                      <a:r>
                        <a:rPr lang="fi-FI" sz="1300" b="0" i="0" u="none" strike="noStrike">
                          <a:solidFill>
                            <a:schemeClr val="tx1"/>
                          </a:solidFill>
                          <a:effectLst/>
                          <a:latin typeface="Calibri" panose="020F0502020204030204" pitchFamily="34" charset="0"/>
                        </a:rPr>
                        <a:t>105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Vihreä Lanka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103</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007162823"/>
              </p:ext>
            </p:extLst>
          </p:nvPr>
        </p:nvGraphicFramePr>
        <p:xfrm>
          <a:off x="302882" y="917626"/>
          <a:ext cx="2642910" cy="3726323"/>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1 874</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Tieteen Kuvalehti Historia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1 288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Kodin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1 001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Yhteishyvä</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783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722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Tekniikan Maailma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670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640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Sotilas</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614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585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Tehy</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529</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2776006914"/>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1 073</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989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Demi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980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586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Nuotta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574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502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477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459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425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Mondo</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424</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1090</TotalTime>
  <Words>1450</Words>
  <Application>Microsoft Macintosh PowerPoint</Application>
  <PresentationFormat>On-screen Show (16:9)</PresentationFormat>
  <Paragraphs>505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Aikakausmedia_widescreen_2017</vt:lpstr>
      <vt:lpstr>Aikakausmedioiden someyleisöt / kesäkuu 2017</vt:lpstr>
      <vt:lpstr>Yleisömäärien kehitys 06/2016 – 06/2017</vt:lpstr>
      <vt:lpstr>Yleisömäärien kasvu / kesäkuu 2017</vt:lpstr>
      <vt:lpstr>Eniten seuraajia kaikissa kanavissa TOP 20 / kesäkuu 2017</vt:lpstr>
      <vt:lpstr>Eniten seuraajia Facebookissa TOP 20 / kesäkuu 2017</vt:lpstr>
      <vt:lpstr>Eniten seuraajia Twitterissä TOP 20 / kesäkuu 2017</vt:lpstr>
      <vt:lpstr>Eniten seuraajia Instagramissa TOP 20 / kesäkuu 2017</vt:lpstr>
      <vt:lpstr>Eniten uusia seuraajia kaikissa kanavissa / kesäkuu 2017</vt:lpstr>
      <vt:lpstr>Eniten uusia seuraajia Facebookissa, Twitterissä ja Instagramissa / kesäkuu 2017</vt:lpstr>
      <vt:lpstr>Mukana olleet mediat (210 kpl) / kesäkuu 2017</vt:lpstr>
      <vt:lpstr>Mukana olleet mediat (210 kpl) / kesäkuu 2017</vt:lpstr>
      <vt:lpstr>Uudet kanavat seurannassa / kesäkuu 2017</vt:lpstr>
      <vt:lpstr>Seurannasta poistuneet kanavat / kesäkuu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120</cp:revision>
  <dcterms:created xsi:type="dcterms:W3CDTF">2016-11-29T11:48:27Z</dcterms:created>
  <dcterms:modified xsi:type="dcterms:W3CDTF">2017-07-04T12:25:25Z</dcterms:modified>
  <cp:category/>
</cp:coreProperties>
</file>