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307" r:id="rId4"/>
    <p:sldId id="313" r:id="rId5"/>
    <p:sldId id="287" r:id="rId6"/>
    <p:sldId id="304" r:id="rId7"/>
    <p:sldId id="303" r:id="rId8"/>
    <p:sldId id="305" r:id="rId9"/>
    <p:sldId id="306" r:id="rId10"/>
    <p:sldId id="308" r:id="rId11"/>
    <p:sldId id="309" r:id="rId12"/>
    <p:sldId id="310" r:id="rId13"/>
    <p:sldId id="311" r:id="rId14"/>
    <p:sldId id="312" r:id="rId15"/>
    <p:sldId id="300" r:id="rId16"/>
  </p:sldIdLst>
  <p:sldSz cx="12192000" cy="6858000"/>
  <p:notesSz cx="6858000" cy="9144000"/>
  <p:embeddedFontLst>
    <p:embeddedFont>
      <p:font typeface="Canela Medium" pitchFamily="2" charset="77"/>
      <p:regular r:id="rId19"/>
    </p:embeddedFont>
    <p:embeddedFont>
      <p:font typeface="Clattering" pitchFamily="2" charset="0"/>
      <p:regular r:id="rId20"/>
    </p:embeddedFont>
    <p:embeddedFont>
      <p:font typeface="Neue Haas Unica W1G" panose="020B0504030206020203" pitchFamily="34" charset="0"/>
      <p:regular r:id="rId21"/>
      <p:bold r:id="rId22"/>
      <p:italic r:id="rId23"/>
      <p:boldItalic r:id="rId24"/>
    </p:embeddedFont>
    <p:embeddedFont>
      <p:font typeface="Neue Haas Unica W1G Light" panose="020B0404030206020203" pitchFamily="34" charset="0"/>
      <p:regular r:id="rId25"/>
      <p:italic r:id="rId26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0E1"/>
    <a:srgbClr val="9CFFF8"/>
    <a:srgbClr val="F5F4F7"/>
    <a:srgbClr val="FF6464"/>
    <a:srgbClr val="002649"/>
    <a:srgbClr val="F4CF6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7"/>
    <p:restoredTop sz="96327"/>
  </p:normalViewPr>
  <p:slideViewPr>
    <p:cSldViewPr snapToGrid="0" snapToObjects="1">
      <p:cViewPr>
        <p:scale>
          <a:sx n="89" d="100"/>
          <a:sy n="89" d="100"/>
        </p:scale>
        <p:origin x="64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27.9.2023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27.9.2023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CE063A0-E1D9-054C-B6B8-9DCE4E3BD599}" type="slidenum">
              <a:rPr/>
              <a:pPr/>
              <a:t>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3901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CE063A0-E1D9-054C-B6B8-9DCE4E3BD599}" type="slidenum">
              <a:rPr/>
              <a:pPr algn="l" rtl="0"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7394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CE063A0-E1D9-054C-B6B8-9DCE4E3BD599}" type="slidenum">
              <a:rPr/>
              <a:pPr algn="l" rtl="0"/>
              <a:t>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4926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CE063A0-E1D9-054C-B6B8-9DCE4E3BD599}" type="slidenum">
              <a:rPr/>
              <a:pPr algn="l" rtl="0"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9063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3859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CE063A0-E1D9-054C-B6B8-9DCE4E3BD599}" type="slidenum">
              <a:rPr/>
              <a:pPr algn="l" rtl="0"/>
              <a:t>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3648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.emf"/><Relationship Id="rId7" Type="http://schemas.openxmlformats.org/officeDocument/2006/relationships/image" Target="../media/image18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3.emf"/><Relationship Id="rId9" Type="http://schemas.openxmlformats.org/officeDocument/2006/relationships/image" Target="../media/image20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B57B4711-1C39-4243-8DE8-2D3849F719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2B88F7-FF1B-B142-9FA2-370DE17540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21" name="Picture 2" descr="MediaAuditFinland">
            <a:extLst>
              <a:ext uri="{FF2B5EF4-FFF2-40B4-BE49-F238E27FC236}">
                <a16:creationId xmlns:a16="http://schemas.microsoft.com/office/drawing/2014/main" id="{067F4D2C-7D98-D64D-BCD2-132BB4695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24E117-C900-4642-B50A-E4FB1F100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102422-FA06-A144-8A06-F7B17EAA9E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0698" y="1514670"/>
            <a:ext cx="8610601" cy="4553938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41599-4BDE-B044-BE71-783A0AE401E8}"/>
              </a:ext>
            </a:extLst>
          </p:cNvPr>
          <p:cNvCxnSpPr>
            <a:cxnSpLocks/>
          </p:cNvCxnSpPr>
          <p:nvPr userDrawn="1"/>
        </p:nvCxnSpPr>
        <p:spPr>
          <a:xfrm>
            <a:off x="832648" y="1366807"/>
            <a:ext cx="10526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42FD2-160D-7748-A0A4-4BC50BE69B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559" t="26618" r="14046"/>
          <a:stretch/>
        </p:blipFill>
        <p:spPr>
          <a:xfrm>
            <a:off x="11693235" y="0"/>
            <a:ext cx="498765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089477DD-D538-E44E-B9BD-9A4D9BB15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95A64-FF20-BD46-B015-C49C3BA76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39600"/>
          <a:stretch/>
        </p:blipFill>
        <p:spPr>
          <a:xfrm>
            <a:off x="10451620" y="-11669"/>
            <a:ext cx="1408111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5446B337-F017-2745-8076-2FE368E89C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B016B7-0632-4F41-8096-727B27791F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85276B0A-62B7-9140-A0D5-5D2CEB302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27.9.2023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Kuva 3">
            <a:extLst>
              <a:ext uri="{FF2B5EF4-FFF2-40B4-BE49-F238E27FC236}">
                <a16:creationId xmlns:a16="http://schemas.microsoft.com/office/drawing/2014/main" id="{6447824B-4A73-8F4E-BFEE-93FB91F579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3" y="5915419"/>
            <a:ext cx="1465391" cy="6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29" r:id="rId27"/>
    <p:sldLayoutId id="2147483660" r:id="rId28"/>
    <p:sldLayoutId id="2147483654" r:id="rId29"/>
    <p:sldLayoutId id="2147483677" r:id="rId30"/>
    <p:sldLayoutId id="2147483679" r:id="rId31"/>
    <p:sldLayoutId id="2147483663" r:id="rId32"/>
    <p:sldLayoutId id="2147483667" r:id="rId33"/>
    <p:sldLayoutId id="2147483676" r:id="rId34"/>
    <p:sldLayoutId id="2147483664" r:id="rId35"/>
    <p:sldLayoutId id="2147483680" r:id="rId36"/>
    <p:sldLayoutId id="2147483678" r:id="rId37"/>
    <p:sldLayoutId id="2147483661" r:id="rId38"/>
    <p:sldLayoutId id="2147483681" r:id="rId39"/>
    <p:sldLayoutId id="2147483662" r:id="rId40"/>
    <p:sldLayoutId id="2147483665" r:id="rId41"/>
    <p:sldLayoutId id="2147483657" r:id="rId42"/>
    <p:sldLayoutId id="2147483674" r:id="rId43"/>
    <p:sldLayoutId id="2147483666" r:id="rId44"/>
    <p:sldLayoutId id="2147483675" r:id="rId45"/>
    <p:sldLayoutId id="2147483670" r:id="rId46"/>
    <p:sldLayoutId id="2147483668" r:id="rId47"/>
    <p:sldLayoutId id="2147483669" r:id="rId48"/>
    <p:sldLayoutId id="2147483672" r:id="rId49"/>
    <p:sldLayoutId id="2147483673" r:id="rId50"/>
    <p:sldLayoutId id="2147483655" r:id="rId51"/>
    <p:sldLayoutId id="2147483671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en/research/" TargetMode="External"/><Relationship Id="rId2" Type="http://schemas.openxmlformats.org/officeDocument/2006/relationships/hyperlink" Target="https://www.ratecards.fi/ratecards/nrs/t-599/#tabl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3" descr="A person licking a dog&#10;&#10;Description automatically generated">
            <a:extLst>
              <a:ext uri="{FF2B5EF4-FFF2-40B4-BE49-F238E27FC236}">
                <a16:creationId xmlns:a16="http://schemas.microsoft.com/office/drawing/2014/main" id="{8E06EAFE-90AB-59D5-D8ED-B9EFAF5871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320" y="2112777"/>
            <a:ext cx="10123357" cy="2387600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rgbClr val="FF6464"/>
                </a:solidFill>
              </a:rPr>
              <a:t>Reading times &amp; number of readings of Magazines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37563" y="4563665"/>
            <a:ext cx="4916873" cy="308138"/>
          </a:xfrm>
          <a:noFill/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" sz="1600" u="none" baseline="0" dirty="0">
                <a:solidFill>
                  <a:schemeClr val="bg1"/>
                </a:solidFill>
                <a:latin typeface="Neue Haas Unica W1G" panose="020B0504030206020203" pitchFamily="34" charset="0"/>
              </a:rPr>
              <a:t> Finnish National Readership Survey (NRS) 2023 </a:t>
            </a:r>
          </a:p>
        </p:txBody>
      </p:sp>
      <p:pic>
        <p:nvPicPr>
          <p:cNvPr id="13" name="Picture 2" descr="MediaAuditFinland">
            <a:extLst>
              <a:ext uri="{FF2B5EF4-FFF2-40B4-BE49-F238E27FC236}">
                <a16:creationId xmlns:a16="http://schemas.microsoft.com/office/drawing/2014/main" id="{5CEA2D18-77DE-484D-A3BE-A07FFCC4F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3" y="5891222"/>
            <a:ext cx="1509731" cy="7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15DC49-2E05-BD90-1728-AF38A734C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 dirty="0"/>
              <a:t>Longest read magazines by magazine group</a:t>
            </a:r>
            <a:br>
              <a:rPr lang="en" dirty="0"/>
            </a:br>
            <a:r>
              <a:rPr lang="en" sz="1600" b="0" i="1" u="none" baseline="0" dirty="0">
                <a:latin typeface="Neue Haas Unica W1G Light" panose="020B0404030206020203" pitchFamily="34" charset="0"/>
                <a:ea typeface="Neue Haas Unica W1G Light" panose="020B0404030206020203" pitchFamily="34" charset="0"/>
                <a:cs typeface="Neue Haas Unica W1G Light" panose="020B0404030206020203" pitchFamily="34" charset="0"/>
                <a:sym typeface="Neue Haas Unica W1G Light" panose="020B0404030206020203" pitchFamily="34" charset="0"/>
              </a:rPr>
              <a:t> Average time spent on one issue, averages by magazine</a:t>
            </a:r>
            <a:endParaRPr lang="en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349FD-8BD5-DE4B-84B1-BF2A4984E97B}"/>
              </a:ext>
            </a:extLst>
          </p:cNvPr>
          <p:cNvSpPr/>
          <p:nvPr/>
        </p:nvSpPr>
        <p:spPr>
          <a:xfrm>
            <a:off x="3750647" y="6366314"/>
            <a:ext cx="46907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46,862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381991"/>
              </p:ext>
            </p:extLst>
          </p:nvPr>
        </p:nvGraphicFramePr>
        <p:xfrm>
          <a:off x="4343592" y="1579418"/>
          <a:ext cx="3504814" cy="344919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98190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0662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988727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Professional magazines and magazines published by non-profit </a:t>
                      </a:r>
                      <a:r>
                        <a:rPr lang="en" sz="1400" b="0" i="0" u="sng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organisations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time</a:t>
                      </a: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005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4005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4005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Aarre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4005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2011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Maatilan Pellervo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4005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4005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48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88377"/>
              </p:ext>
            </p:extLst>
          </p:nvPr>
        </p:nvGraphicFramePr>
        <p:xfrm>
          <a:off x="720436" y="1579420"/>
          <a:ext cx="3442693" cy="403205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505949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719977">
                <a:tc>
                  <a:txBody>
                    <a:bodyPr/>
                    <a:lstStyle/>
                    <a:p>
                      <a:pPr algn="l" rtl="0"/>
                      <a:r>
                        <a:rPr lang="en-GB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Consumer</a:t>
                      </a:r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 magazines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time</a:t>
                      </a: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30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26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24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20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Valitut Palat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18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h 3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314855"/>
                  </a:ext>
                </a:extLst>
              </a:tr>
            </a:tbl>
          </a:graphicData>
        </a:graphic>
      </p:graphicFrame>
      <p:graphicFrame>
        <p:nvGraphicFramePr>
          <p:cNvPr id="10" name="Taulukko 4">
            <a:extLst>
              <a:ext uri="{FF2B5EF4-FFF2-40B4-BE49-F238E27FC236}">
                <a16:creationId xmlns:a16="http://schemas.microsoft.com/office/drawing/2014/main" id="{0D4803A4-1401-F048-B598-336A93180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287461"/>
              </p:ext>
            </p:extLst>
          </p:nvPr>
        </p:nvGraphicFramePr>
        <p:xfrm>
          <a:off x="8028870" y="1579418"/>
          <a:ext cx="3414453" cy="30479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77710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776215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Customer magazines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time</a:t>
                      </a: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385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min</a:t>
                      </a:r>
                    </a:p>
                  </a:txBody>
                  <a:tcPr marL="6350" marR="72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4385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 min</a:t>
                      </a:r>
                    </a:p>
                  </a:txBody>
                  <a:tcPr marL="6350" marR="72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4385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min</a:t>
                      </a:r>
                    </a:p>
                  </a:txBody>
                  <a:tcPr marL="6350" marR="72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4385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min</a:t>
                      </a:r>
                    </a:p>
                  </a:txBody>
                  <a:tcPr marL="6350" marR="72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2480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min</a:t>
                      </a:r>
                    </a:p>
                  </a:txBody>
                  <a:tcPr marL="6350" marR="72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 min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59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 dirty="0"/>
              <a:t>Longest read magazines by magazine group</a:t>
            </a:r>
            <a:br>
              <a:rPr lang="en" dirty="0"/>
            </a:br>
            <a:r>
              <a:rPr lang="en" sz="1600" b="0" i="1" u="none" baseline="0" dirty="0">
                <a:latin typeface="Neue Haas Unica W1G Light" panose="020B0404030206020203" pitchFamily="34" charset="0"/>
                <a:ea typeface="Neue Haas Unica W1G Light" panose="020B0404030206020203" pitchFamily="34" charset="0"/>
                <a:cs typeface="Neue Haas Unica W1G Light" panose="020B0404030206020203" pitchFamily="34" charset="0"/>
                <a:sym typeface="Neue Haas Unica W1G Light" panose="020B0404030206020203" pitchFamily="34" charset="0"/>
              </a:rPr>
              <a:t> Average time spent on one issue, averages by magazine</a:t>
            </a:r>
            <a:endParaRPr lang="en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094988"/>
              </p:ext>
            </p:extLst>
          </p:nvPr>
        </p:nvGraphicFramePr>
        <p:xfrm>
          <a:off x="4453299" y="1579418"/>
          <a:ext cx="3371056" cy="343588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2355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Motoring and technical magazines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time</a:t>
                      </a: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7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6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148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57 min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060263"/>
              </p:ext>
            </p:extLst>
          </p:nvPr>
        </p:nvGraphicFramePr>
        <p:xfrm>
          <a:off x="827971" y="1579418"/>
          <a:ext cx="3473865" cy="44381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53712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714359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Housing, construction and gardening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time</a:t>
                      </a: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0045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12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045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9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045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045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7119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045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Mökki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045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Talo&amp;Koti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045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045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0045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Oma Piha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63126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58 min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0" name="Taulukko 4">
            <a:extLst>
              <a:ext uri="{FF2B5EF4-FFF2-40B4-BE49-F238E27FC236}">
                <a16:creationId xmlns:a16="http://schemas.microsoft.com/office/drawing/2014/main" id="{0D4803A4-1401-F048-B598-336A93180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702889"/>
              </p:ext>
            </p:extLst>
          </p:nvPr>
        </p:nvGraphicFramePr>
        <p:xfrm>
          <a:off x="7975818" y="1579418"/>
          <a:ext cx="3528753" cy="44209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592010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59702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Hobby magazines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time</a:t>
                      </a: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21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15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14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9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Caravan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6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Juoksija-lehti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44442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65 min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sp>
        <p:nvSpPr>
          <p:cNvPr id="8" name="Rectangle 13">
            <a:extLst>
              <a:ext uri="{FF2B5EF4-FFF2-40B4-BE49-F238E27FC236}">
                <a16:creationId xmlns:a16="http://schemas.microsoft.com/office/drawing/2014/main" id="{828ADD17-646D-4235-8E3D-E2C8FCB29A7B}"/>
              </a:ext>
            </a:extLst>
          </p:cNvPr>
          <p:cNvSpPr/>
          <p:nvPr/>
        </p:nvSpPr>
        <p:spPr>
          <a:xfrm>
            <a:off x="3750647" y="6366314"/>
            <a:ext cx="46907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46,862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64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 dirty="0"/>
              <a:t>Longest read magazines by magazine group</a:t>
            </a:r>
            <a:br>
              <a:rPr lang="en" dirty="0"/>
            </a:br>
            <a:r>
              <a:rPr lang="en" sz="1600" b="0" i="1" u="none" baseline="0" dirty="0">
                <a:latin typeface="Neue Haas Unica W1G Light" panose="020B0404030206020203" pitchFamily="34" charset="0"/>
                <a:ea typeface="Neue Haas Unica W1G Light" panose="020B0404030206020203" pitchFamily="34" charset="0"/>
                <a:cs typeface="Neue Haas Unica W1G Light" panose="020B0404030206020203" pitchFamily="34" charset="0"/>
                <a:sym typeface="Neue Haas Unica W1G Light" panose="020B0404030206020203" pitchFamily="34" charset="0"/>
              </a:rPr>
              <a:t> Average time spent on one issue, averages by magazine</a:t>
            </a:r>
            <a:endParaRPr lang="en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621497"/>
              </p:ext>
            </p:extLst>
          </p:nvPr>
        </p:nvGraphicFramePr>
        <p:xfrm>
          <a:off x="4453299" y="1579418"/>
          <a:ext cx="3412619" cy="173448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65118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Food and drink magazines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time</a:t>
                      </a: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t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ruoka &amp; viini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t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54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56208"/>
              </p:ext>
            </p:extLst>
          </p:nvPr>
        </p:nvGraphicFramePr>
        <p:xfrm>
          <a:off x="827971" y="1579418"/>
          <a:ext cx="3421911" cy="408204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8516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9294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Women's magazines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time</a:t>
                      </a: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24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14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8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616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7647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h 7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0" name="Taulukko 4">
            <a:extLst>
              <a:ext uri="{FF2B5EF4-FFF2-40B4-BE49-F238E27FC236}">
                <a16:creationId xmlns:a16="http://schemas.microsoft.com/office/drawing/2014/main" id="{0D4803A4-1401-F048-B598-336A93180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280012"/>
              </p:ext>
            </p:extLst>
          </p:nvPr>
        </p:nvGraphicFramePr>
        <p:xfrm>
          <a:off x="8069335" y="1579418"/>
          <a:ext cx="3383280" cy="275659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59702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Economy and business magazines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time</a:t>
                      </a: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198378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51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</a:tbl>
          </a:graphicData>
        </a:graphic>
      </p:graphicFrame>
      <p:sp>
        <p:nvSpPr>
          <p:cNvPr id="8" name="Rectangle 13">
            <a:extLst>
              <a:ext uri="{FF2B5EF4-FFF2-40B4-BE49-F238E27FC236}">
                <a16:creationId xmlns:a16="http://schemas.microsoft.com/office/drawing/2014/main" id="{C5FB1098-1BB1-427F-8C2C-41BCDBB4C1A9}"/>
              </a:ext>
            </a:extLst>
          </p:cNvPr>
          <p:cNvSpPr/>
          <p:nvPr/>
        </p:nvSpPr>
        <p:spPr>
          <a:xfrm>
            <a:off x="3750647" y="6366314"/>
            <a:ext cx="46907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46,862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0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 dirty="0"/>
              <a:t>Longest read magazines by magazine group</a:t>
            </a:r>
            <a:br>
              <a:rPr lang="en" dirty="0"/>
            </a:br>
            <a:r>
              <a:rPr lang="en" sz="1600" b="0" i="1" u="none" baseline="0" dirty="0">
                <a:latin typeface="Neue Haas Unica W1G Light" panose="020B0404030206020203" pitchFamily="34" charset="0"/>
                <a:ea typeface="Neue Haas Unica W1G Light" panose="020B0404030206020203" pitchFamily="34" charset="0"/>
                <a:cs typeface="Neue Haas Unica W1G Light" panose="020B0404030206020203" pitchFamily="34" charset="0"/>
                <a:sym typeface="Neue Haas Unica W1G Light" panose="020B0404030206020203" pitchFamily="34" charset="0"/>
              </a:rPr>
              <a:t> Average time spent on one issue, minutes, averages by magazine</a:t>
            </a:r>
            <a:endParaRPr lang="en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518957"/>
              </p:ext>
            </p:extLst>
          </p:nvPr>
        </p:nvGraphicFramePr>
        <p:xfrm>
          <a:off x="6001544" y="1610972"/>
          <a:ext cx="3620438" cy="441081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67293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General interest magazines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time</a:t>
                      </a: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, 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Image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26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ET-lehti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23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21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148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Apu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Valitut Palat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18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Seura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HS Meidän Perhe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Askel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Alibi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h 10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774585"/>
              </p:ext>
            </p:extLst>
          </p:nvPr>
        </p:nvGraphicFramePr>
        <p:xfrm>
          <a:off x="2054098" y="1610972"/>
          <a:ext cx="3546602" cy="30480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609858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9294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Health and well-being magazines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time</a:t>
                      </a: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, 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Terveys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 Terveys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9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616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Kotilääkäri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h 6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</a:tbl>
          </a:graphicData>
        </a:graphic>
      </p:graphicFrame>
      <p:sp>
        <p:nvSpPr>
          <p:cNvPr id="8" name="Rectangle 13">
            <a:extLst>
              <a:ext uri="{FF2B5EF4-FFF2-40B4-BE49-F238E27FC236}">
                <a16:creationId xmlns:a16="http://schemas.microsoft.com/office/drawing/2014/main" id="{C5FB1098-1BB1-427F-8C2C-41BCDBB4C1A9}"/>
              </a:ext>
            </a:extLst>
          </p:cNvPr>
          <p:cNvSpPr/>
          <p:nvPr/>
        </p:nvSpPr>
        <p:spPr>
          <a:xfrm>
            <a:off x="3750647" y="6366314"/>
            <a:ext cx="46907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46,862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5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pPr rtl="0"/>
            <a:r>
              <a:rPr lang="en" sz="2500" b="0" i="0" u="none" baseline="0" dirty="0"/>
              <a:t>The Finnish National Readership Survey (NRS) figures for individual magazines can be obtained without registration from Magazine Rate Card service: </a:t>
            </a:r>
            <a:br>
              <a:rPr lang="en" sz="2500" b="0" i="0" u="none" baseline="0" dirty="0"/>
            </a:br>
            <a:r>
              <a:rPr lang="en" sz="2500" b="0" i="0" u="none" baseline="0" dirty="0">
                <a:solidFill>
                  <a:srgbClr val="9CFFF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www.ratecards.fi</a:t>
            </a:r>
            <a:endParaRPr lang="en" sz="2500" b="0" i="0" u="none" baseline="0" dirty="0">
              <a:solidFill>
                <a:srgbClr val="9CFFF8"/>
              </a:solidFill>
            </a:endParaRPr>
          </a:p>
          <a:p>
            <a:pPr rtl="0"/>
            <a:endParaRPr lang="en" sz="2500" dirty="0">
              <a:solidFill>
                <a:schemeClr val="accent4"/>
              </a:solidFill>
            </a:endParaRPr>
          </a:p>
          <a:p>
            <a:pPr rtl="0"/>
            <a:r>
              <a:rPr lang="en" sz="2500" dirty="0"/>
              <a:t>More summaries from the NRS in </a:t>
            </a:r>
            <a:br>
              <a:rPr lang="en" sz="2500" dirty="0"/>
            </a:br>
            <a:r>
              <a:rPr lang="en" sz="2500" dirty="0"/>
              <a:t>Finnish Magazine Media Association’s website:</a:t>
            </a:r>
          </a:p>
          <a:p>
            <a:r>
              <a:rPr lang="en-GB" sz="2500" dirty="0">
                <a:solidFill>
                  <a:srgbClr val="9CFFF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www.aikakausmedia.fi/en/research</a:t>
            </a:r>
            <a:endParaRPr lang="en" sz="2500" dirty="0">
              <a:solidFill>
                <a:srgbClr val="9CFFF8"/>
              </a:solidFill>
            </a:endParaRPr>
          </a:p>
        </p:txBody>
      </p:sp>
      <p:pic>
        <p:nvPicPr>
          <p:cNvPr id="3" name="Picture 2" descr="MediaAuditFinland">
            <a:extLst>
              <a:ext uri="{FF2B5EF4-FFF2-40B4-BE49-F238E27FC236}">
                <a16:creationId xmlns:a16="http://schemas.microsoft.com/office/drawing/2014/main" id="{ED994E30-175C-F046-9675-9A196DAD2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28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195EA-FBCB-CB42-9B77-68A38F2E6F82}"/>
              </a:ext>
            </a:extLst>
          </p:cNvPr>
          <p:cNvSpPr txBox="1"/>
          <p:nvPr/>
        </p:nvSpPr>
        <p:spPr>
          <a:xfrm>
            <a:off x="3839978" y="4023311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Aikakausmedia.fi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/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en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 │  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Ratecards.fi</a:t>
            </a:r>
            <a:endParaRPr lang="en" b="0" i="0" u="none" baseline="0" dirty="0">
              <a:solidFill>
                <a:schemeClr val="bg1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5D6C5-EF99-D44C-B2ED-960C1F3CC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468" y="2676608"/>
            <a:ext cx="5515445" cy="10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0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703-71CE-064E-8589-E781FA01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" b="0" i="0" u="none" baseline="0"/>
              <a:t>Contents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9E68-860F-344D-B03E-52C36E23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5749" y="2921872"/>
            <a:ext cx="996950" cy="59650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" b="0" i="0" u="none" baseline="0" dirty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BE52-1B6C-5D4D-A955-43D565F455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05749" y="3704312"/>
            <a:ext cx="996950" cy="59650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" b="0" i="0" u="none" baseline="0"/>
              <a:t>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2061B3-AB6B-5B41-A326-467DF1CD7D6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005749" y="4471572"/>
            <a:ext cx="996950" cy="59650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" b="0" i="0" u="none" baseline="0"/>
              <a:t>03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9A95A2-33BA-3349-A6C7-6BE4413AB23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263049" y="2952108"/>
            <a:ext cx="4600397" cy="536030"/>
          </a:xfrm>
        </p:spPr>
        <p:txBody>
          <a:bodyPr anchor="ctr">
            <a:normAutofit/>
          </a:bodyPr>
          <a:lstStyle/>
          <a:p>
            <a:pPr algn="l" rtl="0"/>
            <a:r>
              <a:rPr lang="en" sz="2000" b="0" i="0" u="none" baseline="0" dirty="0"/>
              <a:t>Reading times by magazine group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0A5A52-2CD2-EE49-BC94-E044F6C58AF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263048" y="3790334"/>
            <a:ext cx="4600397" cy="424457"/>
          </a:xfrm>
        </p:spPr>
        <p:txBody>
          <a:bodyPr anchor="ctr">
            <a:noAutofit/>
          </a:bodyPr>
          <a:lstStyle/>
          <a:p>
            <a:pPr algn="l" rtl="0"/>
            <a:r>
              <a:rPr lang="en" sz="2000" b="0" i="0" u="none" baseline="0"/>
              <a:t>Number of readings by magazine group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57DE82-9ED9-D149-9389-1AB7527B651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263049" y="4557594"/>
            <a:ext cx="4600397" cy="424458"/>
          </a:xfrm>
        </p:spPr>
        <p:txBody>
          <a:bodyPr anchor="ctr">
            <a:noAutofit/>
          </a:bodyPr>
          <a:lstStyle/>
          <a:p>
            <a:pPr algn="l" rtl="0"/>
            <a:r>
              <a:rPr lang="en" sz="2000" b="0" i="0" u="none" baseline="0"/>
              <a:t>Longest read magazines</a:t>
            </a:r>
            <a:endParaRPr lang="en" sz="20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1B70C0F-4D97-834D-A5CB-5BF40350389B}"/>
              </a:ext>
            </a:extLst>
          </p:cNvPr>
          <p:cNvSpPr txBox="1">
            <a:spLocks/>
          </p:cNvSpPr>
          <p:nvPr/>
        </p:nvSpPr>
        <p:spPr>
          <a:xfrm>
            <a:off x="1524000" y="6277431"/>
            <a:ext cx="9144000" cy="290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" sz="1400" b="0" i="0" u="none" baseline="0" dirty="0">
                <a:solidFill>
                  <a:schemeClr val="bg1"/>
                </a:solidFill>
              </a:rPr>
              <a:t>Finnish National Readership Survey 2023</a:t>
            </a:r>
          </a:p>
        </p:txBody>
      </p:sp>
    </p:spTree>
    <p:extLst>
      <p:ext uri="{BB962C8B-B14F-4D97-AF65-F5344CB8AC3E}">
        <p14:creationId xmlns:p14="http://schemas.microsoft.com/office/powerpoint/2010/main" val="80383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1" descr="A person sitting on a ball with a skateboard and a magazine&#10;&#10;Description automatically generated">
            <a:extLst>
              <a:ext uri="{FF2B5EF4-FFF2-40B4-BE49-F238E27FC236}">
                <a16:creationId xmlns:a16="http://schemas.microsoft.com/office/drawing/2014/main" id="{39D6581C-0508-A275-5635-6ACD477764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17" r="217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2D2C7-BBFE-F34F-A281-0BFD2CC1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616" y="1894058"/>
            <a:ext cx="4799012" cy="1834573"/>
          </a:xfrm>
        </p:spPr>
        <p:txBody>
          <a:bodyPr>
            <a:normAutofit/>
          </a:bodyPr>
          <a:lstStyle/>
          <a:p>
            <a:pPr algn="l" rtl="0"/>
            <a:r>
              <a:rPr lang="en" sz="2800" b="0" i="0" u="none" baseline="0" dirty="0"/>
              <a:t>On average, </a:t>
            </a:r>
            <a:r>
              <a:rPr lang="en" sz="2800" dirty="0">
                <a:solidFill>
                  <a:schemeClr val="accent2"/>
                </a:solidFill>
              </a:rPr>
              <a:t>5</a:t>
            </a:r>
            <a:r>
              <a:rPr lang="en" sz="2800" b="0" i="0" u="none" baseline="0" dirty="0">
                <a:solidFill>
                  <a:schemeClr val="accent2"/>
                </a:solidFill>
              </a:rPr>
              <a:t>3 minutes</a:t>
            </a:r>
            <a:r>
              <a:rPr lang="en" sz="2800" b="0" i="0" u="none" baseline="0" dirty="0"/>
              <a:t> is spent reading a magazine issue.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2CBCDC-DBBF-9843-B215-501A313D4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3865152"/>
            <a:ext cx="4799012" cy="950706"/>
          </a:xfrm>
        </p:spPr>
        <p:txBody>
          <a:bodyPr anchor="ctr">
            <a:normAutofit/>
          </a:bodyPr>
          <a:lstStyle/>
          <a:p>
            <a:pPr marL="0" indent="0" algn="l" rtl="0">
              <a:lnSpc>
                <a:spcPct val="110000"/>
              </a:lnSpc>
              <a:buNone/>
            </a:pPr>
            <a:r>
              <a:rPr lang="en" sz="1800" b="0" i="0" baseline="0" dirty="0"/>
              <a:t>The reading times rose in every magazine group from previous year.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94BC11-FD46-FB4D-83BD-AFFE0707FB5C}"/>
              </a:ext>
            </a:extLst>
          </p:cNvPr>
          <p:cNvSpPr/>
          <p:nvPr/>
        </p:nvSpPr>
        <p:spPr>
          <a:xfrm>
            <a:off x="6551615" y="6207975"/>
            <a:ext cx="3496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2023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46,862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  <p:pic>
        <p:nvPicPr>
          <p:cNvPr id="12" name="Picture 2" descr="MediaAuditFinland">
            <a:extLst>
              <a:ext uri="{FF2B5EF4-FFF2-40B4-BE49-F238E27FC236}">
                <a16:creationId xmlns:a16="http://schemas.microsoft.com/office/drawing/2014/main" id="{7F4B5C59-87EF-8D4C-BAC1-A5DB0A38F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3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 dirty="0"/>
              <a:t>Reading times by magazine group</a:t>
            </a:r>
            <a:br>
              <a:rPr lang="en" dirty="0"/>
            </a:br>
            <a:r>
              <a:rPr lang="en" sz="1600" b="0" i="1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Average amount of time spent on one issue, averages by magazine group</a:t>
            </a: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24530141"/>
              </p:ext>
            </p:extLst>
          </p:nvPr>
        </p:nvGraphicFramePr>
        <p:xfrm>
          <a:off x="1062819" y="1486765"/>
          <a:ext cx="10066361" cy="449041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1755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2652303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2652303">
                  <a:extLst>
                    <a:ext uri="{9D8B030D-6E8A-4147-A177-3AD203B41FA5}">
                      <a16:colId xmlns:a16="http://schemas.microsoft.com/office/drawing/2014/main" val="2192629354"/>
                    </a:ext>
                  </a:extLst>
                </a:gridCol>
              </a:tblGrid>
              <a:tr h="648959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 group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" sz="1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Total 15+ population</a:t>
                      </a: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,</a:t>
                      </a:r>
                    </a:p>
                    <a:p>
                      <a:pPr algn="r" rtl="0"/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 reading times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Change from previous measurement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(NRS 2022)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15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General interest magazines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10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+13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15797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Women's magazines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7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+2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15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Health and well-being magazines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6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+2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15797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Hobby magazines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5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+2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15797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Housing, construction and gardening magazines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+2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15797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Motoring and technical magazines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+2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15797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Food and drink magazines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+1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15797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Economy and business magazines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+4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57629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Professional magazines and magazines published by non-profit </a:t>
                      </a:r>
                      <a:r>
                        <a:rPr lang="en" sz="1400" b="0" i="0" u="none" strike="noStrike" kern="1200" baseline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organisations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+1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8113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Customer magazines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+1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28113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magazines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53 min</a:t>
                      </a: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+0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E0349FD-8BD5-DE4B-84B1-BF2A4984E97B}"/>
              </a:ext>
            </a:extLst>
          </p:cNvPr>
          <p:cNvSpPr/>
          <p:nvPr/>
        </p:nvSpPr>
        <p:spPr>
          <a:xfrm>
            <a:off x="2794457" y="6366314"/>
            <a:ext cx="66030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2023  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46,862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23,130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23,732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3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-GB" b="0" i="0" u="none" baseline="0" dirty="0"/>
              <a:t>Reading times by magazine group</a:t>
            </a:r>
            <a:br>
              <a:rPr lang="en-GB" dirty="0"/>
            </a:br>
            <a:r>
              <a:rPr lang="en-GB" sz="1600" i="1" dirty="0">
                <a:latin typeface="Neue Haas Unica W1G" panose="020B0504030206020203" pitchFamily="34" charset="0"/>
              </a:rPr>
              <a:t>A</a:t>
            </a:r>
            <a:r>
              <a:rPr lang="en-GB" sz="1600" i="1" dirty="0">
                <a:latin typeface="Neue Haas Unica W1G" panose="020B0504030206020203" pitchFamily="34" charset="0"/>
                <a:sym typeface="Neue Haas Unica W1G" panose="020B0504030206020203" pitchFamily="34" charset="0"/>
              </a:rPr>
              <a:t>verage amount </a:t>
            </a:r>
            <a:r>
              <a:rPr lang="en-GB" sz="1600" b="0" i="1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time spent on one issue, averages by magazine group</a:t>
            </a:r>
            <a:endParaRPr lang="en-GB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349FD-8BD5-DE4B-84B1-BF2A4984E97B}"/>
              </a:ext>
            </a:extLst>
          </p:cNvPr>
          <p:cNvSpPr/>
          <p:nvPr/>
        </p:nvSpPr>
        <p:spPr>
          <a:xfrm>
            <a:off x="2794457" y="6366314"/>
            <a:ext cx="66030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2023  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46,862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23,130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23,732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  <p:graphicFrame>
        <p:nvGraphicFramePr>
          <p:cNvPr id="7" name="Taulukko 4">
            <a:extLst>
              <a:ext uri="{FF2B5EF4-FFF2-40B4-BE49-F238E27FC236}">
                <a16:creationId xmlns:a16="http://schemas.microsoft.com/office/drawing/2014/main" id="{33470D99-FE37-6921-EFCA-A5318877EC5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53101134"/>
              </p:ext>
            </p:extLst>
          </p:nvPr>
        </p:nvGraphicFramePr>
        <p:xfrm>
          <a:off x="1167839" y="1501891"/>
          <a:ext cx="4871009" cy="45699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076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63365">
                  <a:extLst>
                    <a:ext uri="{9D8B030D-6E8A-4147-A177-3AD203B41FA5}">
                      <a16:colId xmlns:a16="http://schemas.microsoft.com/office/drawing/2014/main" val="2192629354"/>
                    </a:ext>
                  </a:extLst>
                </a:gridCol>
              </a:tblGrid>
              <a:tr h="741249">
                <a:tc>
                  <a:txBody>
                    <a:bodyPr/>
                    <a:lstStyle/>
                    <a:p>
                      <a:pPr algn="l"/>
                      <a:r>
                        <a:rPr lang="en-GB" sz="13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group</a:t>
                      </a:r>
                      <a:endParaRPr lang="en-GB" sz="13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44000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300" b="1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en-GB" sz="13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 reading times, NRS 2023</a:t>
                      </a:r>
                      <a:endParaRPr lang="en-GB" sz="13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72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101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General interest magazines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h 16 min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101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Women's magazines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h 12 min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101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Health and well-being magazines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h 11 min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101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Hobby magazines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h 6 min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8718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Housing, construction &amp; gardening magazines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 1 h 2 min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101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Food and drink magazines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60 min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014528"/>
                  </a:ext>
                </a:extLst>
              </a:tr>
              <a:tr h="32101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Economy and business magazines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 min 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101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Professional magazines and magazines published by non-profit organisations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min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101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Customer magazines</a:t>
                      </a: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min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101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Motoring and technical magazines</a:t>
                      </a:r>
                    </a:p>
                  </a:txBody>
                  <a:tcPr marL="144000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min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6761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300" b="1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 magazines</a:t>
                      </a:r>
                      <a:endParaRPr lang="en-GB" sz="1300" b="1" u="none" strike="noStrike" kern="1200" noProof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44000" marR="72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3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57 min</a:t>
                      </a:r>
                    </a:p>
                  </a:txBody>
                  <a:tcPr marL="106218" marR="72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866DE80D-A580-1ABE-95C1-B66D268DD2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735115"/>
              </p:ext>
            </p:extLst>
          </p:nvPr>
        </p:nvGraphicFramePr>
        <p:xfrm>
          <a:off x="6297050" y="1530467"/>
          <a:ext cx="4871009" cy="454147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364782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506227">
                  <a:extLst>
                    <a:ext uri="{9D8B030D-6E8A-4147-A177-3AD203B41FA5}">
                      <a16:colId xmlns:a16="http://schemas.microsoft.com/office/drawing/2014/main" val="3359085507"/>
                    </a:ext>
                  </a:extLst>
                </a:gridCol>
              </a:tblGrid>
              <a:tr h="755536">
                <a:tc>
                  <a:txBody>
                    <a:bodyPr/>
                    <a:lstStyle/>
                    <a:p>
                      <a:pPr algn="l"/>
                      <a:r>
                        <a:rPr lang="en-GB" sz="13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group</a:t>
                      </a:r>
                      <a:endParaRPr lang="en-GB" sz="13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44000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300" b="1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Men</a:t>
                      </a:r>
                      <a:r>
                        <a:rPr lang="en-GB" sz="13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</a:t>
                      </a:r>
                      <a:br>
                        <a:rPr lang="en-GB" sz="13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</a:br>
                      <a:r>
                        <a:rPr lang="en-GB" sz="13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average reading times, NRS 2023</a:t>
                      </a:r>
                      <a:endParaRPr lang="en-GB" sz="13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72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1654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Hobby magazines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h 3 min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1654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Motoring and technical magazines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h 1 min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1654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General interest magazines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60 min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1654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Professional magazines and magazines published by non-profit organisations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53 min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1879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Economy and business magazines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min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1654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Health and well-being magazines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 min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014528"/>
                  </a:ext>
                </a:extLst>
              </a:tr>
              <a:tr h="48307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Housing, construction &amp; gardening magazines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46 min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1654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Women's magazines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min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1654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Food and drink magazines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min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1654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Customer magazines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min</a:t>
                      </a:r>
                      <a:endParaRPr lang="en-GB" sz="13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6248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300" b="1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 magazines</a:t>
                      </a:r>
                      <a:endParaRPr lang="en-GB" sz="13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44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3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49</a:t>
                      </a:r>
                      <a:r>
                        <a:rPr lang="en-GB" sz="13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 min</a:t>
                      </a:r>
                      <a:endParaRPr lang="en-GB" sz="13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72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69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6" descr="A person reading a magazine&#10;&#10;Description automatically generated">
            <a:extLst>
              <a:ext uri="{FF2B5EF4-FFF2-40B4-BE49-F238E27FC236}">
                <a16:creationId xmlns:a16="http://schemas.microsoft.com/office/drawing/2014/main" id="{4088C6E3-D788-F7C7-8326-9EF37CAF21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781" r="2781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2D2C7-BBFE-F34F-A281-0BFD2CC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461817"/>
            <a:ext cx="4799012" cy="1834573"/>
          </a:xfrm>
        </p:spPr>
        <p:txBody>
          <a:bodyPr>
            <a:normAutofit/>
          </a:bodyPr>
          <a:lstStyle/>
          <a:p>
            <a:pPr algn="l" rtl="0"/>
            <a:r>
              <a:rPr lang="en" sz="2800" b="0" i="0" u="none" baseline="0" dirty="0"/>
              <a:t>On average, one issue of a magazine is taken 2.1 times.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2CBCDC-DBBF-9843-B215-501A313D4F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296390"/>
            <a:ext cx="4799012" cy="3372428"/>
          </a:xfrm>
        </p:spPr>
        <p:txBody>
          <a:bodyPr anchor="ctr">
            <a:normAutofit/>
          </a:bodyPr>
          <a:lstStyle/>
          <a:p>
            <a:pPr marL="0" indent="0" algn="l" rtl="0">
              <a:lnSpc>
                <a:spcPct val="110000"/>
              </a:lnSpc>
              <a:buNone/>
            </a:pPr>
            <a:r>
              <a:rPr lang="en" sz="1800" b="0" i="1" u="none" baseline="0" dirty="0"/>
              <a:t>Food and beverage magazines (2.8 readings) </a:t>
            </a:r>
            <a:r>
              <a:rPr lang="en" sz="1800" b="0" i="0" u="none" baseline="0" dirty="0"/>
              <a:t>and</a:t>
            </a:r>
            <a:r>
              <a:rPr lang="en" sz="1800" b="0" i="1" u="none" baseline="0" dirty="0"/>
              <a:t> hobby magazines</a:t>
            </a:r>
            <a:r>
              <a:rPr lang="en" sz="1800" b="0" i="0" u="none" baseline="0" dirty="0"/>
              <a:t> (2.5 readings) receive the highest</a:t>
            </a:r>
            <a:r>
              <a:rPr lang="en" sz="1800" b="0" i="1" u="none" baseline="0" dirty="0"/>
              <a:t> </a:t>
            </a:r>
            <a:r>
              <a:rPr lang="en" sz="1800" b="0" i="0" u="none" baseline="0" dirty="0"/>
              <a:t>number of readings.</a:t>
            </a:r>
            <a:br>
              <a:rPr lang="en" sz="1800" dirty="0"/>
            </a:br>
            <a:br>
              <a:rPr lang="en" sz="1800" dirty="0"/>
            </a:br>
            <a:r>
              <a:rPr lang="en" sz="1800" b="0" i="0" u="none" baseline="0" dirty="0"/>
              <a:t>There is no great variation in the number of readings of magazines in different magazine groups; even </a:t>
            </a:r>
            <a:r>
              <a:rPr lang="en" sz="1800" b="0" i="1" u="none" baseline="0" dirty="0"/>
              <a:t>customer magazines </a:t>
            </a:r>
            <a:r>
              <a:rPr lang="en" sz="1800" b="0" i="0" u="none" baseline="0" dirty="0"/>
              <a:t>that collect the least readings are viewed an average of 1.5 times.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64D05A-D4D9-C048-A676-6BE7D9CDE541}"/>
              </a:ext>
            </a:extLst>
          </p:cNvPr>
          <p:cNvSpPr/>
          <p:nvPr/>
        </p:nvSpPr>
        <p:spPr>
          <a:xfrm>
            <a:off x="6551615" y="6207975"/>
            <a:ext cx="3496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2023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46,862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6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 dirty="0"/>
              <a:t>Number of readings by magazine group</a:t>
            </a:r>
            <a:r>
              <a:rPr lang="en" b="0" i="1" u="none" baseline="0" dirty="0"/>
              <a:t> </a:t>
            </a:r>
            <a:br>
              <a:rPr lang="en" dirty="0"/>
            </a:br>
            <a:r>
              <a:rPr lang="en" sz="1800" b="0" i="1" u="none" baseline="0" dirty="0">
                <a:latin typeface="Neue Haas Unica W1G Light" panose="020B0404030206020203" pitchFamily="34" charset="0"/>
                <a:ea typeface="Neue Haas Unica W1G Light" panose="020B0404030206020203" pitchFamily="34" charset="0"/>
                <a:cs typeface="Neue Haas Unica W1G Light" panose="020B0404030206020203" pitchFamily="34" charset="0"/>
                <a:sym typeface="Neue Haas Unica W1G Light" panose="020B0404030206020203" pitchFamily="34" charset="0"/>
              </a:rPr>
              <a:t>Average number of readings per magazine issue, average by magazine group</a:t>
            </a:r>
            <a:endParaRPr lang="en" sz="18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71278456"/>
              </p:ext>
            </p:extLst>
          </p:nvPr>
        </p:nvGraphicFramePr>
        <p:xfrm>
          <a:off x="838200" y="1486768"/>
          <a:ext cx="10515599" cy="44777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36947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219288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2192884">
                  <a:extLst>
                    <a:ext uri="{9D8B030D-6E8A-4147-A177-3AD203B41FA5}">
                      <a16:colId xmlns:a16="http://schemas.microsoft.com/office/drawing/2014/main" val="2192629354"/>
                    </a:ext>
                  </a:extLst>
                </a:gridCol>
                <a:gridCol w="2192884">
                  <a:extLst>
                    <a:ext uri="{9D8B030D-6E8A-4147-A177-3AD203B41FA5}">
                      <a16:colId xmlns:a16="http://schemas.microsoft.com/office/drawing/2014/main" val="3359085507"/>
                    </a:ext>
                  </a:extLst>
                </a:gridCol>
              </a:tblGrid>
              <a:tr h="710630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 group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Total 15+ population,</a:t>
                      </a:r>
                    </a:p>
                    <a:p>
                      <a:pPr algn="ctr" rtl="0"/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 number of readings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Women,</a:t>
                      </a:r>
                    </a:p>
                    <a:p>
                      <a:pPr algn="ctr" rtl="0"/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 number of readings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Men,</a:t>
                      </a:r>
                    </a:p>
                    <a:p>
                      <a:pPr algn="ctr" rtl="0"/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 number of readings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10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-GB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Food and drink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GB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GB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GB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610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-GB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Hobby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GB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GB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GB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61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Housing, construction &amp; gardening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2.3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2.4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1.9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61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General interest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2.3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261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Health and well-being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1.8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61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Motoring and technical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1.7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61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Women's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2.1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50683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Professional magazines and magazines published by non-profit organisations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1.9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2.1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41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Economy and business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1.9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1.7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1.9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041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Customer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1.4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4830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400" b="1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 magazines</a:t>
                      </a:r>
                      <a:endParaRPr lang="en-GB" sz="1400" b="1" u="none" strike="noStrike" kern="1200" noProof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D428212D-77DB-424D-A37D-2CEFD984E7AC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46,862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23,130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23,732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5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 descr="A person standing outside a bus stop holding a magazine&#10;&#10;Description automatically generated">
            <a:extLst>
              <a:ext uri="{FF2B5EF4-FFF2-40B4-BE49-F238E27FC236}">
                <a16:creationId xmlns:a16="http://schemas.microsoft.com/office/drawing/2014/main" id="{28D9F55A-CD80-54EB-3058-3D18348B34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0" b="210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2D2C7-BBFE-F34F-A281-0BFD2CC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1661102"/>
            <a:ext cx="4799012" cy="1834573"/>
          </a:xfrm>
        </p:spPr>
        <p:txBody>
          <a:bodyPr>
            <a:normAutofit/>
          </a:bodyPr>
          <a:lstStyle/>
          <a:p>
            <a:pPr algn="l" rtl="0"/>
            <a:r>
              <a:rPr lang="en" sz="2800" b="0" i="0" u="none" baseline="0" dirty="0"/>
              <a:t>The magazines read the longest are enjoyed for over an hour.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2CBCDC-DBBF-9843-B215-501A313D4F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909454"/>
            <a:ext cx="4799012" cy="2424546"/>
          </a:xfrm>
        </p:spPr>
        <p:txBody>
          <a:bodyPr anchor="ctr">
            <a:normAutofit/>
          </a:bodyPr>
          <a:lstStyle/>
          <a:p>
            <a:pPr marL="0" indent="0" algn="l" rtl="0">
              <a:lnSpc>
                <a:spcPct val="110000"/>
              </a:lnSpc>
              <a:buNone/>
            </a:pPr>
            <a:r>
              <a:rPr lang="en" sz="1800" b="0" i="1" u="none" baseline="0" dirty="0" err="1"/>
              <a:t>Suomen</a:t>
            </a:r>
            <a:r>
              <a:rPr lang="en" sz="1800" b="0" i="1" u="none" baseline="0" dirty="0"/>
              <a:t> </a:t>
            </a:r>
            <a:r>
              <a:rPr lang="en" sz="1800" b="0" i="1" u="none" baseline="0" dirty="0" err="1"/>
              <a:t>Kuvalehti</a:t>
            </a:r>
            <a:r>
              <a:rPr lang="en" sz="1800" b="0" u="none" baseline="0" dirty="0"/>
              <a:t> </a:t>
            </a:r>
            <a:r>
              <a:rPr lang="en" sz="1800" b="0" i="0" u="none" baseline="0" dirty="0"/>
              <a:t>is the magazine with the longest reading time (</a:t>
            </a:r>
            <a:r>
              <a:rPr lang="en" sz="1800" dirty="0"/>
              <a:t>1 h 30</a:t>
            </a:r>
            <a:r>
              <a:rPr lang="en" sz="1800" b="0" i="0" u="none" baseline="0" dirty="0"/>
              <a:t> min). </a:t>
            </a:r>
          </a:p>
        </p:txBody>
      </p:sp>
    </p:spTree>
    <p:extLst>
      <p:ext uri="{BB962C8B-B14F-4D97-AF65-F5344CB8AC3E}">
        <p14:creationId xmlns:p14="http://schemas.microsoft.com/office/powerpoint/2010/main" val="355726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 dirty="0"/>
              <a:t>Longest read magazines</a:t>
            </a:r>
            <a:br>
              <a:rPr lang="en" dirty="0"/>
            </a:br>
            <a:r>
              <a:rPr lang="en" sz="1400" b="0" i="1" u="none" baseline="0" dirty="0">
                <a:latin typeface="Neue Haas Unica W1G Light" panose="020B0404030206020203" pitchFamily="34" charset="0"/>
                <a:ea typeface="Neue Haas Unica W1G Light" panose="020B0404030206020203" pitchFamily="34" charset="0"/>
                <a:cs typeface="Neue Haas Unica W1G Light" panose="020B0404030206020203" pitchFamily="34" charset="0"/>
                <a:sym typeface="Neue Haas Unica W1G Light" panose="020B0404030206020203" pitchFamily="34" charset="0"/>
              </a:rPr>
              <a:t> Average time spent on one issue, averages by magazine</a:t>
            </a:r>
            <a:endParaRPr lang="en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67673804"/>
              </p:ext>
            </p:extLst>
          </p:nvPr>
        </p:nvGraphicFramePr>
        <p:xfrm>
          <a:off x="576839" y="1569028"/>
          <a:ext cx="3581400" cy="38320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12727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568673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724003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time,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30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26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24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7498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20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Valitut Palat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18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53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138709"/>
                  </a:ext>
                </a:extLst>
              </a:tr>
            </a:tbl>
          </a:graphicData>
        </a:graphic>
      </p:graphicFrame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16351"/>
              </p:ext>
            </p:extLst>
          </p:nvPr>
        </p:nvGraphicFramePr>
        <p:xfrm>
          <a:off x="4507087" y="1569027"/>
          <a:ext cx="3306918" cy="442120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5825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48659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70871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time, </a:t>
                      </a:r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women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35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29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712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29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26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26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Valitut Palat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23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21 min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6" name="Taulukko 4">
            <a:extLst>
              <a:ext uri="{FF2B5EF4-FFF2-40B4-BE49-F238E27FC236}">
                <a16:creationId xmlns:a16="http://schemas.microsoft.com/office/drawing/2014/main" id="{A4EA8F13-FA94-BA45-B71C-E2FF0ACA92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415846"/>
              </p:ext>
            </p:extLst>
          </p:nvPr>
        </p:nvGraphicFramePr>
        <p:xfrm>
          <a:off x="8162852" y="1569027"/>
          <a:ext cx="3401617" cy="442120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81502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2011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70871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time,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men</a:t>
                      </a: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 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28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16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16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Valitut Palat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12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712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12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11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Caravan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11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10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8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8 min</a:t>
                      </a:r>
                    </a:p>
                  </a:txBody>
                  <a:tcPr marL="6350" marR="108000" marT="635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49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sp>
        <p:nvSpPr>
          <p:cNvPr id="7" name="Rectangle 13">
            <a:extLst>
              <a:ext uri="{FF2B5EF4-FFF2-40B4-BE49-F238E27FC236}">
                <a16:creationId xmlns:a16="http://schemas.microsoft.com/office/drawing/2014/main" id="{9B1C8085-5189-4DB0-A9B1-7F0E65F8DA03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2023  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46,862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23,130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23,732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77065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Lukuajat_ja_lukukerrat_KMT_2021_pohja" id="{C3449A31-D1E2-5E4B-9B02-B9ACA44FB6F5}" vid="{282CAB45-1314-BA46-A2CE-45296B007E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1640</Words>
  <Application>Microsoft Macintosh PowerPoint</Application>
  <PresentationFormat>Widescreen</PresentationFormat>
  <Paragraphs>456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Neue Haas Unica W1G</vt:lpstr>
      <vt:lpstr>Clattering</vt:lpstr>
      <vt:lpstr>Arial</vt:lpstr>
      <vt:lpstr>Canela Medium</vt:lpstr>
      <vt:lpstr>Neue Haas Unica W1G Light</vt:lpstr>
      <vt:lpstr>Aikakausmedia-presentaatiopohja-v2</vt:lpstr>
      <vt:lpstr>Reading times &amp; number of readings of Magazines</vt:lpstr>
      <vt:lpstr>Contents</vt:lpstr>
      <vt:lpstr>On average, 53 minutes is spent reading a magazine issue.</vt:lpstr>
      <vt:lpstr>Reading times by magazine group Average amount of time spent on one issue, averages by magazine group</vt:lpstr>
      <vt:lpstr>Reading times by magazine group Average amount of time spent on one issue, averages by magazine group</vt:lpstr>
      <vt:lpstr>On average, one issue of a magazine is taken 2.1 times.</vt:lpstr>
      <vt:lpstr>Number of readings by magazine group  Average number of readings per magazine issue, average by magazine group</vt:lpstr>
      <vt:lpstr>The magazines read the longest are enjoyed for over an hour.</vt:lpstr>
      <vt:lpstr>Longest read magazines  Average time spent on one issue, averages by magazine</vt:lpstr>
      <vt:lpstr>Longest read magazines by magazine group  Average time spent on one issue, averages by magazine</vt:lpstr>
      <vt:lpstr>Longest read magazines by magazine group  Average time spent on one issue, averages by magazine</vt:lpstr>
      <vt:lpstr>Longest read magazines by magazine group  Average time spent on one issue, averages by magazine</vt:lpstr>
      <vt:lpstr>Longest read magazines by magazine group  Average time spent on one issue, minutes, averages by magazine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104</cp:revision>
  <dcterms:created xsi:type="dcterms:W3CDTF">2020-11-20T10:03:58Z</dcterms:created>
  <dcterms:modified xsi:type="dcterms:W3CDTF">2023-09-27T07:25:02Z</dcterms:modified>
</cp:coreProperties>
</file>