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256" r:id="rId5"/>
    <p:sldId id="268" r:id="rId6"/>
    <p:sldId id="285" r:id="rId7"/>
    <p:sldId id="1197" r:id="rId8"/>
    <p:sldId id="1198" r:id="rId9"/>
    <p:sldId id="1199" r:id="rId10"/>
    <p:sldId id="1191" r:id="rId11"/>
    <p:sldId id="1192" r:id="rId12"/>
    <p:sldId id="1193" r:id="rId13"/>
    <p:sldId id="1194" r:id="rId14"/>
    <p:sldId id="1195" r:id="rId15"/>
    <p:sldId id="1196" r:id="rId16"/>
    <p:sldId id="1208" r:id="rId17"/>
    <p:sldId id="1203" r:id="rId18"/>
    <p:sldId id="1204" r:id="rId19"/>
    <p:sldId id="1205" r:id="rId20"/>
    <p:sldId id="1206" r:id="rId21"/>
    <p:sldId id="1207" r:id="rId22"/>
    <p:sldId id="1214" r:id="rId23"/>
    <p:sldId id="1211" r:id="rId24"/>
    <p:sldId id="1210" r:id="rId25"/>
    <p:sldId id="1212" r:id="rId26"/>
    <p:sldId id="1213" r:id="rId27"/>
    <p:sldId id="1215" r:id="rId28"/>
    <p:sldId id="1217" r:id="rId29"/>
    <p:sldId id="1202" r:id="rId30"/>
    <p:sldId id="1224" r:id="rId31"/>
    <p:sldId id="1229" r:id="rId32"/>
    <p:sldId id="1228" r:id="rId33"/>
    <p:sldId id="1230" r:id="rId34"/>
    <p:sldId id="275" r:id="rId35"/>
  </p:sldIdLst>
  <p:sldSz cx="12192000" cy="6858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nela Medium" pitchFamily="2" charset="77"/>
      <p:regular r:id="rId42"/>
    </p:embeddedFont>
    <p:embeddedFont>
      <p:font typeface="Clattering" pitchFamily="2" charset="0"/>
      <p:regular r:id="rId43"/>
    </p:embeddedFont>
    <p:embeddedFont>
      <p:font typeface="Neue Haas Unica W1G" panose="020B0504030206020203" pitchFamily="34" charset="0"/>
      <p:regular r:id="rId44"/>
      <p:bold r:id="rId45"/>
      <p:italic r:id="rId46"/>
      <p:boldItalic r:id="rId47"/>
    </p:embeddedFont>
    <p:embeddedFont>
      <p:font typeface="Neue Haas Unica W1G Light" panose="020B0404030206020203" pitchFamily="34" charset="0"/>
      <p:regular r:id="rId48"/>
      <p:italic r:id="rId49"/>
    </p:embeddedFont>
    <p:embeddedFont>
      <p:font typeface="Neue Haas Unica W1G Medium" panose="020B0504030206020203" pitchFamily="34" charset="0"/>
      <p:regular r:id="rId50"/>
      <p:italic r:id="rId51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49"/>
    <a:srgbClr val="FFF6FA"/>
    <a:srgbClr val="FF6464"/>
    <a:srgbClr val="9CFFF8"/>
    <a:srgbClr val="F4CF67"/>
    <a:srgbClr val="F5F4F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5" autoAdjust="0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7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4.xml"/><Relationship Id="rId51" Type="http://schemas.openxmlformats.org/officeDocument/2006/relationships/font" Target="fonts/font14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6.xml"/><Relationship Id="rId41" Type="http://schemas.openxmlformats.org/officeDocument/2006/relationships/font" Target="fonts/font4.fntdata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2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40975444788112"/>
          <c:y val="0.19090810953334456"/>
          <c:w val="0.50136964670260364"/>
          <c:h val="0.7737186597227608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2 249 569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715-4D6D-A322-ED98AB6F2DBC}"/>
              </c:ext>
            </c:extLst>
          </c:dPt>
          <c:dLbls>
            <c:dLbl>
              <c:idx val="0"/>
              <c:layout>
                <c:manualLayout>
                  <c:x val="0.1654471632976528"/>
                  <c:y val="-1.2858382743611728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0B-734D-93E7-21C5B1CA5F1D}"/>
                </c:ext>
              </c:extLst>
            </c:dLbl>
            <c:dLbl>
              <c:idx val="1"/>
              <c:layout>
                <c:manualLayout>
                  <c:x val="-0.17046071370061208"/>
                  <c:y val="9.2045063635998015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0B-734D-93E7-21C5B1CA5F1D}"/>
                </c:ext>
              </c:extLst>
            </c:dLbl>
            <c:dLbl>
              <c:idx val="2"/>
              <c:layout>
                <c:manualLayout>
                  <c:x val="-0.18717254837714267"/>
                  <c:y val="-5.828206158133741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0B-734D-93E7-21C5B1CA5F1D}"/>
                </c:ext>
              </c:extLst>
            </c:dLbl>
            <c:dLbl>
              <c:idx val="3"/>
              <c:layout>
                <c:manualLayout>
                  <c:x val="-0.15374887902408149"/>
                  <c:y val="-0.1104829341363129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0B-734D-93E7-21C5B1CA5F1D}"/>
                </c:ext>
              </c:extLst>
            </c:dLbl>
            <c:dLbl>
              <c:idx val="4"/>
              <c:layout>
                <c:manualLayout>
                  <c:x val="-2.5903343748622427E-2"/>
                  <c:y val="-0.17196384490164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83984206658284"/>
                      <c:h val="0.155266735322440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dLbl>
              <c:idx val="5"/>
              <c:layout>
                <c:manualLayout>
                  <c:x val="0.13035231047693865"/>
                  <c:y val="-0.109193250080247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715-4D6D-A322-ED98AB6F2DBC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accent1"/>
                  </a:solidFill>
                  <a:prstDash val="dash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YouTube</c:v>
                </c:pt>
                <c:pt idx="4">
                  <c:v>Pinterest</c:v>
                </c:pt>
                <c:pt idx="5">
                  <c:v>TikTok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2249569</c:v>
                </c:pt>
                <c:pt idx="1">
                  <c:v>1532642</c:v>
                </c:pt>
                <c:pt idx="2">
                  <c:v>690161</c:v>
                </c:pt>
                <c:pt idx="3">
                  <c:v>156598</c:v>
                </c:pt>
                <c:pt idx="4">
                  <c:v>86302</c:v>
                </c:pt>
                <c:pt idx="5">
                  <c:v>20288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Pinterest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  <c:pt idx="4">
                  <c:v>44501</c:v>
                </c:pt>
                <c:pt idx="5">
                  <c:v>44531</c:v>
                </c:pt>
                <c:pt idx="6">
                  <c:v>44562</c:v>
                </c:pt>
                <c:pt idx="7">
                  <c:v>44593</c:v>
                </c:pt>
                <c:pt idx="8">
                  <c:v>44621</c:v>
                </c:pt>
                <c:pt idx="9">
                  <c:v>44652</c:v>
                </c:pt>
                <c:pt idx="10">
                  <c:v>44682</c:v>
                </c:pt>
                <c:pt idx="11">
                  <c:v>44713</c:v>
                </c:pt>
                <c:pt idx="12">
                  <c:v>44743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78632</c:v>
                </c:pt>
                <c:pt idx="1">
                  <c:v>79180</c:v>
                </c:pt>
                <c:pt idx="2">
                  <c:v>79880</c:v>
                </c:pt>
                <c:pt idx="3">
                  <c:v>80620</c:v>
                </c:pt>
                <c:pt idx="4">
                  <c:v>81754</c:v>
                </c:pt>
                <c:pt idx="5">
                  <c:v>82617</c:v>
                </c:pt>
                <c:pt idx="6">
                  <c:v>83291</c:v>
                </c:pt>
                <c:pt idx="7">
                  <c:v>83746</c:v>
                </c:pt>
                <c:pt idx="8">
                  <c:v>84210</c:v>
                </c:pt>
                <c:pt idx="9">
                  <c:v>84759</c:v>
                </c:pt>
                <c:pt idx="10">
                  <c:v>85394</c:v>
                </c:pt>
                <c:pt idx="11">
                  <c:v>85923</c:v>
                </c:pt>
                <c:pt idx="12">
                  <c:v>86302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3856651070790068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39135351811452"/>
          <c:y val="8.6377024944008007E-2"/>
          <c:w val="0.51822895016949655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2 249 569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316-DD46-BB39-6FB38B06E09D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41009065841339"/>
                      <c:h val="7.03386519266924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316-DD46-BB39-6FB38B06E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4735560</c:v>
                </c:pt>
                <c:pt idx="1">
                  <c:v>2249569</c:v>
                </c:pt>
                <c:pt idx="2">
                  <c:v>1532642</c:v>
                </c:pt>
                <c:pt idx="3">
                  <c:v>690161</c:v>
                </c:pt>
                <c:pt idx="4">
                  <c:v>156598</c:v>
                </c:pt>
                <c:pt idx="5">
                  <c:v>86302</c:v>
                </c:pt>
                <c:pt idx="6">
                  <c:v>20288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60651919459482"/>
          <c:y val="8.6377024944008007E-2"/>
          <c:w val="0.4930137293643384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187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  <a:ea typeface="+mn-ea"/>
                        <a:cs typeface="+mn-cs"/>
                      </a:defRPr>
                    </a:pPr>
                    <a:r>
                      <a:rPr lang="en-US" dirty="0"/>
                      <a:t>32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4.430978154117475E-2"/>
                      <c:h val="6.073451917465846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3F7F-464C-956E-4D032235FF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#\ ##0;\-#\ ##0;;@</c:formatCode>
                <c:ptCount val="7"/>
                <c:pt idx="0">
                  <c:v>561</c:v>
                </c:pt>
                <c:pt idx="1">
                  <c:v>187</c:v>
                </c:pt>
                <c:pt idx="2">
                  <c:v>136</c:v>
                </c:pt>
                <c:pt idx="3">
                  <c:v>109</c:v>
                </c:pt>
                <c:pt idx="4">
                  <c:v>85</c:v>
                </c:pt>
                <c:pt idx="5">
                  <c:v>32</c:v>
                </c:pt>
                <c:pt idx="6" formatCode="#,##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\ ##0;\-#\ ##0;;@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00308774173766"/>
          <c:y val="8.6377024944008007E-2"/>
          <c:w val="0.46961716081719557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12 030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231132249611027"/>
                      <c:h val="6.71372052779307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Kokonais-
seuraajamäärä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Pinterest</c:v>
                </c:pt>
                <c:pt idx="5">
                  <c:v>YouTube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22128.785046728972</c:v>
                </c:pt>
                <c:pt idx="1">
                  <c:v>12029.780748663101</c:v>
                </c:pt>
                <c:pt idx="2">
                  <c:v>11269.426470588236</c:v>
                </c:pt>
                <c:pt idx="3">
                  <c:v>6331.7522935779816</c:v>
                </c:pt>
                <c:pt idx="4">
                  <c:v>2696.9375</c:v>
                </c:pt>
                <c:pt idx="5">
                  <c:v>1842.3294117647058</c:v>
                </c:pt>
                <c:pt idx="6">
                  <c:v>1690.6666666666667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0.11228256484216675"/>
          <c:w val="0.71851782114192253"/>
          <c:h val="0.64847453382736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  <c:pt idx="4">
                  <c:v>44501</c:v>
                </c:pt>
                <c:pt idx="5">
                  <c:v>44531</c:v>
                </c:pt>
                <c:pt idx="6">
                  <c:v>44562</c:v>
                </c:pt>
                <c:pt idx="7">
                  <c:v>44593</c:v>
                </c:pt>
                <c:pt idx="8">
                  <c:v>44621</c:v>
                </c:pt>
                <c:pt idx="9">
                  <c:v>44652</c:v>
                </c:pt>
                <c:pt idx="10">
                  <c:v>44682</c:v>
                </c:pt>
                <c:pt idx="11">
                  <c:v>44713</c:v>
                </c:pt>
                <c:pt idx="12">
                  <c:v>44743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4376878</c:v>
                </c:pt>
                <c:pt idx="1">
                  <c:v>4392223</c:v>
                </c:pt>
                <c:pt idx="2">
                  <c:v>4411380</c:v>
                </c:pt>
                <c:pt idx="3">
                  <c:v>4436519</c:v>
                </c:pt>
                <c:pt idx="4">
                  <c:v>4469030</c:v>
                </c:pt>
                <c:pt idx="5">
                  <c:v>4497902</c:v>
                </c:pt>
                <c:pt idx="6">
                  <c:v>4618230</c:v>
                </c:pt>
                <c:pt idx="7">
                  <c:v>4635035</c:v>
                </c:pt>
                <c:pt idx="8">
                  <c:v>4666729</c:v>
                </c:pt>
                <c:pt idx="9">
                  <c:v>4687098</c:v>
                </c:pt>
                <c:pt idx="10">
                  <c:v>4703740</c:v>
                </c:pt>
                <c:pt idx="11">
                  <c:v>4724300</c:v>
                </c:pt>
                <c:pt idx="12">
                  <c:v>4735560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  <c:max val="4800000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543362242763133"/>
          <c:h val="0.20539141806445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4538808399370315"/>
          <c:w val="0.71851785572258009"/>
          <c:h val="0.63009285199711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1F-451F-AF2D-205ED158F0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  <c:pt idx="4">
                  <c:v>44501</c:v>
                </c:pt>
                <c:pt idx="5">
                  <c:v>44531</c:v>
                </c:pt>
                <c:pt idx="6">
                  <c:v>44562</c:v>
                </c:pt>
                <c:pt idx="7">
                  <c:v>44593</c:v>
                </c:pt>
                <c:pt idx="8">
                  <c:v>44621</c:v>
                </c:pt>
                <c:pt idx="9">
                  <c:v>44652</c:v>
                </c:pt>
                <c:pt idx="10">
                  <c:v>44682</c:v>
                </c:pt>
                <c:pt idx="11">
                  <c:v>44713</c:v>
                </c:pt>
                <c:pt idx="12">
                  <c:v>44743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2172052</c:v>
                </c:pt>
                <c:pt idx="1">
                  <c:v>2180120</c:v>
                </c:pt>
                <c:pt idx="2">
                  <c:v>2186971</c:v>
                </c:pt>
                <c:pt idx="3">
                  <c:v>2197430</c:v>
                </c:pt>
                <c:pt idx="4">
                  <c:v>2203880</c:v>
                </c:pt>
                <c:pt idx="5">
                  <c:v>2209489</c:v>
                </c:pt>
                <c:pt idx="6">
                  <c:v>2216578</c:v>
                </c:pt>
                <c:pt idx="7">
                  <c:v>2216945</c:v>
                </c:pt>
                <c:pt idx="8">
                  <c:v>2227786</c:v>
                </c:pt>
                <c:pt idx="9">
                  <c:v>2232703</c:v>
                </c:pt>
                <c:pt idx="10">
                  <c:v>2239493</c:v>
                </c:pt>
                <c:pt idx="11">
                  <c:v>2245242</c:v>
                </c:pt>
                <c:pt idx="12">
                  <c:v>2249569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  <c:max val="2250000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9019647000646652E-2"/>
          <c:h val="7.7462520383988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0.13289571923446131"/>
          <c:w val="0.71851785572258009"/>
          <c:h val="0.63080611577683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Instagram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  <c:pt idx="4">
                  <c:v>44501</c:v>
                </c:pt>
                <c:pt idx="5">
                  <c:v>44531</c:v>
                </c:pt>
                <c:pt idx="6">
                  <c:v>44562</c:v>
                </c:pt>
                <c:pt idx="7">
                  <c:v>44593</c:v>
                </c:pt>
                <c:pt idx="8">
                  <c:v>44621</c:v>
                </c:pt>
                <c:pt idx="9">
                  <c:v>44652</c:v>
                </c:pt>
                <c:pt idx="10">
                  <c:v>44682</c:v>
                </c:pt>
                <c:pt idx="11">
                  <c:v>44713</c:v>
                </c:pt>
                <c:pt idx="12">
                  <c:v>44743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1342820</c:v>
                </c:pt>
                <c:pt idx="1">
                  <c:v>1349709</c:v>
                </c:pt>
                <c:pt idx="2">
                  <c:v>1358389</c:v>
                </c:pt>
                <c:pt idx="3">
                  <c:v>1370500</c:v>
                </c:pt>
                <c:pt idx="4">
                  <c:v>1385603</c:v>
                </c:pt>
                <c:pt idx="5">
                  <c:v>1401602</c:v>
                </c:pt>
                <c:pt idx="6">
                  <c:v>1489532</c:v>
                </c:pt>
                <c:pt idx="7">
                  <c:v>1496759</c:v>
                </c:pt>
                <c:pt idx="8">
                  <c:v>1507824</c:v>
                </c:pt>
                <c:pt idx="9">
                  <c:v>1517164</c:v>
                </c:pt>
                <c:pt idx="10">
                  <c:v>1522984</c:v>
                </c:pt>
                <c:pt idx="11">
                  <c:v>1529886</c:v>
                </c:pt>
                <c:pt idx="12">
                  <c:v>1532642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  <c:max val="1550000"/>
          <c:min val="1200000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0611528672552295"/>
          <c:h val="7.103585158528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Twitter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  <c:pt idx="4">
                  <c:v>44501</c:v>
                </c:pt>
                <c:pt idx="5">
                  <c:v>44531</c:v>
                </c:pt>
                <c:pt idx="6">
                  <c:v>44562</c:v>
                </c:pt>
                <c:pt idx="7">
                  <c:v>44593</c:v>
                </c:pt>
                <c:pt idx="8">
                  <c:v>44621</c:v>
                </c:pt>
                <c:pt idx="9">
                  <c:v>44652</c:v>
                </c:pt>
                <c:pt idx="10">
                  <c:v>44682</c:v>
                </c:pt>
                <c:pt idx="11">
                  <c:v>44713</c:v>
                </c:pt>
                <c:pt idx="12">
                  <c:v>44743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654693</c:v>
                </c:pt>
                <c:pt idx="1">
                  <c:v>653198</c:v>
                </c:pt>
                <c:pt idx="2">
                  <c:v>655051</c:v>
                </c:pt>
                <c:pt idx="3">
                  <c:v>655511</c:v>
                </c:pt>
                <c:pt idx="4">
                  <c:v>657362</c:v>
                </c:pt>
                <c:pt idx="5">
                  <c:v>661174</c:v>
                </c:pt>
                <c:pt idx="6">
                  <c:v>668652</c:v>
                </c:pt>
                <c:pt idx="7">
                  <c:v>674628</c:v>
                </c:pt>
                <c:pt idx="8">
                  <c:v>681737</c:v>
                </c:pt>
                <c:pt idx="9">
                  <c:v>685521</c:v>
                </c:pt>
                <c:pt idx="10">
                  <c:v>687403</c:v>
                </c:pt>
                <c:pt idx="11">
                  <c:v>688822</c:v>
                </c:pt>
                <c:pt idx="12">
                  <c:v>690161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7.9913271710601391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YouTube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  <c:pt idx="4">
                  <c:v>44501</c:v>
                </c:pt>
                <c:pt idx="5">
                  <c:v>44531</c:v>
                </c:pt>
                <c:pt idx="6">
                  <c:v>44562</c:v>
                </c:pt>
                <c:pt idx="7">
                  <c:v>44593</c:v>
                </c:pt>
                <c:pt idx="8">
                  <c:v>44621</c:v>
                </c:pt>
                <c:pt idx="9">
                  <c:v>44652</c:v>
                </c:pt>
                <c:pt idx="10">
                  <c:v>44682</c:v>
                </c:pt>
                <c:pt idx="11">
                  <c:v>44713</c:v>
                </c:pt>
                <c:pt idx="12">
                  <c:v>44743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123724</c:v>
                </c:pt>
                <c:pt idx="1">
                  <c:v>125056</c:v>
                </c:pt>
                <c:pt idx="2">
                  <c:v>126116</c:v>
                </c:pt>
                <c:pt idx="3">
                  <c:v>127194</c:v>
                </c:pt>
                <c:pt idx="4">
                  <c:v>133025</c:v>
                </c:pt>
                <c:pt idx="5">
                  <c:v>134009</c:v>
                </c:pt>
                <c:pt idx="6">
                  <c:v>149941</c:v>
                </c:pt>
                <c:pt idx="7">
                  <c:v>151253</c:v>
                </c:pt>
                <c:pt idx="8">
                  <c:v>152922</c:v>
                </c:pt>
                <c:pt idx="9">
                  <c:v>154128</c:v>
                </c:pt>
                <c:pt idx="10">
                  <c:v>155261</c:v>
                </c:pt>
                <c:pt idx="11">
                  <c:v>156004</c:v>
                </c:pt>
                <c:pt idx="12">
                  <c:v>156598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  <c:min val="100000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043515348624900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0.36543</cdr:x>
      <cdr:y>0.41592</cdr:y>
    </cdr:from>
    <cdr:to>
      <cdr:x>0.66253</cdr:x>
      <cdr:y>0.68941</cdr:y>
    </cdr:to>
    <cdr:grpSp>
      <cdr:nvGrpSpPr>
        <cdr:cNvPr id="4" name="Group 3">
          <a:extLst xmlns:a="http://schemas.openxmlformats.org/drawingml/2006/main">
            <a:ext uri="{FF2B5EF4-FFF2-40B4-BE49-F238E27FC236}">
              <a16:creationId xmlns:a16="http://schemas.microsoft.com/office/drawing/2014/main" id="{1171EC12-FF78-8541-BDBC-CC6A4414F601}"/>
            </a:ext>
          </a:extLst>
        </cdr:cNvPr>
        <cdr:cNvGrpSpPr/>
      </cdr:nvGrpSpPr>
      <cdr:grpSpPr>
        <a:xfrm xmlns:a="http://schemas.openxmlformats.org/drawingml/2006/main">
          <a:off x="2777051" y="1741487"/>
          <a:ext cx="2257783" cy="1145122"/>
          <a:chOff x="2287076" y="1874237"/>
          <a:chExt cx="2995078" cy="1346756"/>
        </a:xfrm>
      </cdr:grpSpPr>
      <cdr:sp macro="" textlink="">
        <cdr:nvSpPr>
          <cdr:cNvPr id="2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8D45EB1E-4412-4440-90E1-1E52AE74CE72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1874237"/>
            <a:ext cx="2995078" cy="6191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 anchor="ctr">
            <a:norm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Seuraajia kaikissa </a:t>
            </a:r>
            <a:b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</a:br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kanavissa</a:t>
            </a:r>
            <a:endParaRPr lang="en-FI" sz="1200" dirty="0">
              <a:solidFill>
                <a:srgbClr val="002649"/>
              </a:solidFill>
              <a:latin typeface="Neue Haas Unica W1G Medium" panose="020B0504030206020203" pitchFamily="34" charset="0"/>
            </a:endParaRPr>
          </a:p>
        </cdr:txBody>
      </cdr:sp>
      <cdr:sp macro="" textlink="">
        <cdr:nvSpPr>
          <cdr:cNvPr id="3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C74C9BEF-4942-7448-9A77-9361FD05EFC1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2438066"/>
            <a:ext cx="2995078" cy="782927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>
            <a:no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3500" dirty="0">
                <a:solidFill>
                  <a:schemeClr val="tx2"/>
                </a:solidFill>
                <a:latin typeface="Canela Medium" pitchFamily="2" charset="77"/>
              </a:rPr>
              <a:t>4 735 560</a:t>
            </a:r>
            <a:endParaRPr lang="en-FI" sz="3500" dirty="0">
              <a:solidFill>
                <a:schemeClr val="tx2"/>
              </a:solidFill>
              <a:latin typeface="Canela Medium" pitchFamily="2" charset="77"/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3.8.2022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3.8.2022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24910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5501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9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49661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10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38852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09010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48338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1.emf"/><Relationship Id="rId7" Type="http://schemas.openxmlformats.org/officeDocument/2006/relationships/image" Target="../media/image1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2.emf"/><Relationship Id="rId9" Type="http://schemas.openxmlformats.org/officeDocument/2006/relationships/image" Target="../media/image16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0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4B72A-E6F1-9B4E-BC82-AAA5F85E8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7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DCA8D7-E504-224C-9862-1C0B6BE2C743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83975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541417"/>
            <a:ext cx="4953001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1541417"/>
            <a:ext cx="5041900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2F71F9-2281-0941-97F6-7ADD359F86BE}"/>
              </a:ext>
            </a:extLst>
          </p:cNvPr>
          <p:cNvCxnSpPr/>
          <p:nvPr userDrawn="1"/>
        </p:nvCxnSpPr>
        <p:spPr>
          <a:xfrm>
            <a:off x="1169071" y="113167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083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329774"/>
            <a:ext cx="9941170" cy="1363601"/>
          </a:xfrm>
        </p:spPr>
        <p:txBody>
          <a:bodyPr anchor="ctr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70099" y="2023584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470944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1446A3-4CE9-254E-A0F9-3CA2E79570EF}"/>
              </a:ext>
            </a:extLst>
          </p:cNvPr>
          <p:cNvCxnSpPr/>
          <p:nvPr userDrawn="1"/>
        </p:nvCxnSpPr>
        <p:spPr>
          <a:xfrm>
            <a:off x="1169071" y="1693378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236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D0FA19-4146-7144-9656-A86E46BB5A75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063728-23EA-EE4E-9EC1-5FEC05A2CD2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C6D96-CE5D-624C-B880-8F643F99FF64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648336-2B7F-D741-BF86-08D5440632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FE7726-DDF9-0649-8A2F-4E1E7CA0DB6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01C14F-77E6-C94A-84C9-E22CDC352C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CC819D-B3DF-364E-9730-6109B014DA6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9BA364-C822-684E-8D17-FBD0E77C52C0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F89741-CE4D-E04E-BAEF-A2641E653D6E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94" t="29308" r="34648" b="36845"/>
          <a:stretch/>
        </p:blipFill>
        <p:spPr>
          <a:xfrm>
            <a:off x="7392989" y="0"/>
            <a:ext cx="47990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5502956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8" y="2352675"/>
            <a:ext cx="550462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077C2A-5274-BA48-8A26-EB54AEA1FC6C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0"/>
            <a:ext cx="10515600" cy="1325563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3C6B3-42CB-FA45-B8B1-2A08F2A4B8E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115F5A-F4AE-6143-9E8A-83B703A43D7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739B8C-C17C-734E-992F-95AC9D7B1E9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10435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6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422656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7/2022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6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0365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4" r:id="rId3"/>
    <p:sldLayoutId id="2147483677" r:id="rId4"/>
    <p:sldLayoutId id="2147483679" r:id="rId5"/>
    <p:sldLayoutId id="2147483663" r:id="rId6"/>
    <p:sldLayoutId id="2147483686" r:id="rId7"/>
    <p:sldLayoutId id="2147483687" r:id="rId8"/>
    <p:sldLayoutId id="2147483667" r:id="rId9"/>
    <p:sldLayoutId id="2147483676" r:id="rId10"/>
    <p:sldLayoutId id="2147483664" r:id="rId11"/>
    <p:sldLayoutId id="2147483680" r:id="rId12"/>
    <p:sldLayoutId id="2147483678" r:id="rId13"/>
    <p:sldLayoutId id="2147483684" r:id="rId14"/>
    <p:sldLayoutId id="2147483661" r:id="rId15"/>
    <p:sldLayoutId id="2147483681" r:id="rId16"/>
    <p:sldLayoutId id="2147483683" r:id="rId17"/>
    <p:sldLayoutId id="2147483682" r:id="rId18"/>
    <p:sldLayoutId id="2147483662" r:id="rId19"/>
    <p:sldLayoutId id="2147483665" r:id="rId20"/>
    <p:sldLayoutId id="2147483657" r:id="rId21"/>
    <p:sldLayoutId id="2147483674" r:id="rId22"/>
    <p:sldLayoutId id="2147483666" r:id="rId23"/>
    <p:sldLayoutId id="2147483675" r:id="rId24"/>
    <p:sldLayoutId id="2147483670" r:id="rId25"/>
    <p:sldLayoutId id="2147483668" r:id="rId26"/>
    <p:sldLayoutId id="2147483669" r:id="rId27"/>
    <p:sldLayoutId id="2147483672" r:id="rId28"/>
    <p:sldLayoutId id="2147483673" r:id="rId29"/>
    <p:sldLayoutId id="2147483655" r:id="rId30"/>
    <p:sldLayoutId id="2147483671" r:id="rId3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www.aikakausmedia.fi/ajankohtaista/tunne-tekijat/paalosalo-jussinmaki/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www.aikakausmedia.fi/ajankohtaista/kuukauden-aikkarimainos/2022/planin-mainos-toteaa-faktat-kainostelematta-juuri-tallaista-puhetta-kuukautisista-tarvitaan/" TargetMode="Externa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kakausmedia.fi/ajankohtaista/artikkelit/2022/mediapaivassa-2023-haetaan-vauhtia-teknologisista-innovaatioista/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Aikakausmediat somessa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Heinäkuu 2022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Twitterissä</a:t>
            </a:r>
            <a:br>
              <a:rPr lang="fi-FI" sz="3200" dirty="0"/>
            </a:br>
            <a:r>
              <a:rPr lang="fi-FI" sz="3200" dirty="0"/>
              <a:t>7/2021 – 7/2022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0349831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7A47C5A-0179-344D-A00F-48F51B0A4F2A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Twitter-tilien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48056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YouTubessa</a:t>
            </a:r>
            <a:br>
              <a:rPr lang="fi-FI" sz="3200" dirty="0"/>
            </a:br>
            <a:r>
              <a:rPr lang="fi-FI" sz="3200" dirty="0"/>
              <a:t>7/2021 – 7/2022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652755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315D70D-8B87-264D-9B56-C173941B4010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YouTube-kanavien tilaajat.</a:t>
            </a:r>
          </a:p>
        </p:txBody>
      </p:sp>
    </p:spTree>
    <p:extLst>
      <p:ext uri="{BB962C8B-B14F-4D97-AF65-F5344CB8AC3E}">
        <p14:creationId xmlns:p14="http://schemas.microsoft.com/office/powerpoint/2010/main" val="79860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</a:t>
            </a:r>
            <a:r>
              <a:rPr lang="fi-FI" sz="3200" dirty="0" err="1"/>
              <a:t>Pinterestissä</a:t>
            </a:r>
            <a:br>
              <a:rPr lang="fi-FI" sz="3200" dirty="0"/>
            </a:br>
            <a:r>
              <a:rPr lang="fi-FI" sz="3200" dirty="0"/>
              <a:t>7/2021 – 7/2022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8137003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9D6362-F76F-EF4F-9945-0C6F3F8A7DCC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Pinterest-tilien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399925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Somen suurimmat</a:t>
            </a:r>
          </a:p>
        </p:txBody>
      </p:sp>
    </p:spTree>
    <p:extLst>
      <p:ext uri="{BB962C8B-B14F-4D97-AF65-F5344CB8AC3E}">
        <p14:creationId xmlns:p14="http://schemas.microsoft.com/office/powerpoint/2010/main" val="340543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tx2"/>
                </a:solidFill>
              </a:rPr>
              <a:t>Eniten seuraajia </a:t>
            </a:r>
            <a:r>
              <a:rPr lang="fi-FI" sz="3000" u="sng" dirty="0">
                <a:solidFill>
                  <a:schemeClr val="tx2"/>
                </a:solidFill>
              </a:rPr>
              <a:t>kaikissa kanavissa</a:t>
            </a:r>
            <a:r>
              <a:rPr lang="fi-FI" sz="3000" dirty="0">
                <a:solidFill>
                  <a:schemeClr val="tx2"/>
                </a:solidFill>
              </a:rPr>
              <a:t> TOP 20 / heinäkuu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708513275"/>
              </p:ext>
            </p:extLst>
          </p:nvPr>
        </p:nvGraphicFramePr>
        <p:xfrm>
          <a:off x="1158466" y="1410789"/>
          <a:ext cx="4785132" cy="452853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168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237 306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229 999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212 635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189 427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175 700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169 069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161 248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123 627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121 685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110 330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8776650"/>
              </p:ext>
            </p:extLst>
          </p:nvPr>
        </p:nvGraphicFramePr>
        <p:xfrm>
          <a:off x="6344421" y="1410790"/>
          <a:ext cx="4785132" cy="452853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168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r>
                        <a:rPr lang="fi-FI" sz="1500" b="0" i="0" noProof="0" dirty="0">
                          <a:solidFill>
                            <a:schemeClr val="tx2"/>
                          </a:solidFill>
                          <a:latin typeface="Neue Haas Unica W1G Medium" panose="020B0504030206020203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104 324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95 379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83 729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76 313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72 211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71 377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70 470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68 298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68 003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61 625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6007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20 / heinäkuu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84824879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142 776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104 648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99 846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89 419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82 827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67 145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55 887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55 415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51 749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43 000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2561368"/>
              </p:ext>
            </p:extLst>
          </p:nvPr>
        </p:nvGraphicFramePr>
        <p:xfrm>
          <a:off x="6344421" y="1410790"/>
          <a:ext cx="4785132" cy="450655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40 993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40 990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40 476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39 635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39 000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38 000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HS Meidän perhe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37 012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36 228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34 266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31 680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804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20 / heinäkuu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201079937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106 408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80 962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66 051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65 979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58 670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57 371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56 240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52 753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45 297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42 011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524693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ruoka&amp;viini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39 622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38 512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38 432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35 574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34 363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29 957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29 241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29 079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Mökki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28 713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Talo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28 075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704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Twitterissä</a:t>
            </a:r>
            <a:r>
              <a:rPr lang="fi-FI" sz="3000" dirty="0">
                <a:solidFill>
                  <a:schemeClr val="accent1"/>
                </a:solidFill>
              </a:rPr>
              <a:t> TOP 20 / heinäkuu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39777217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187 031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140 265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48 882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Mikrobitti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19 474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19 041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Image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18 858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15 049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12 589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Tivi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11 697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11 155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5330434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9 755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Mediuutiset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9 320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Demokraatti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9 226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Tekniikka &amp; Talous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8 754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Potilaan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7 786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6 951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Kuntalehti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6 765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Ylioppilaslehti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6 665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Taloustaito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5 736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5 680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099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YouTubessa</a:t>
            </a:r>
            <a:r>
              <a:rPr lang="fi-FI" sz="3000" dirty="0">
                <a:solidFill>
                  <a:schemeClr val="accent1"/>
                </a:solidFill>
              </a:rPr>
              <a:t> ja </a:t>
            </a:r>
            <a:r>
              <a:rPr lang="fi-FI" sz="3000" u="sng" dirty="0">
                <a:solidFill>
                  <a:schemeClr val="accent1"/>
                </a:solidFill>
              </a:rPr>
              <a:t>Pinterestissä</a:t>
            </a:r>
            <a:r>
              <a:rPr lang="fi-FI" sz="3000" dirty="0">
                <a:solidFill>
                  <a:schemeClr val="accent1"/>
                </a:solidFill>
              </a:rPr>
              <a:t> TOP 10 / 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heinäkuu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73665396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445967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468538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YouTube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Tuulilasi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20 400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Siivet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17 700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11 800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Konepörssi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11 700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5 920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5 400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4 560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Koululainen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4 430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3 790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0509283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 Pinterest</a:t>
                      </a:r>
                      <a:endParaRPr lang="fi-FI" dirty="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28 509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15 200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8 196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8 190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Kotipuutarha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6 650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5 315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2 307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1 768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1 755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1 616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869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Eniten yleisöään </a:t>
            </a:r>
            <a:br>
              <a:rPr lang="fi-FI" dirty="0"/>
            </a:br>
            <a:r>
              <a:rPr lang="fi-FI" dirty="0"/>
              <a:t>kasvattaneet</a:t>
            </a:r>
          </a:p>
        </p:txBody>
      </p:sp>
    </p:spTree>
    <p:extLst>
      <p:ext uri="{BB962C8B-B14F-4D97-AF65-F5344CB8AC3E}">
        <p14:creationId xmlns:p14="http://schemas.microsoft.com/office/powerpoint/2010/main" val="2366648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6F0B15A-CE6C-F749-BBD3-0E2DE8265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5" t="2091" b="12474"/>
          <a:stretch/>
        </p:blipFill>
        <p:spPr>
          <a:xfrm>
            <a:off x="6727424" y="0"/>
            <a:ext cx="5540021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44C56-791C-5E4E-8AC3-545D5E423C9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658983"/>
            <a:ext cx="5540022" cy="4373517"/>
          </a:xfrm>
        </p:spPr>
        <p:txBody>
          <a:bodyPr anchor="ctr">
            <a:normAutofit/>
          </a:bodyPr>
          <a:lstStyle/>
          <a:p>
            <a:pPr fontAlgn="b"/>
            <a:r>
              <a:rPr lang="fi-FI" sz="1600" dirty="0" err="1"/>
              <a:t>Aikakausmedioilla</a:t>
            </a:r>
            <a:r>
              <a:rPr lang="fi-FI" sz="1600" dirty="0"/>
              <a:t> oli yhteensä 4 755 560 seuraajaa.</a:t>
            </a:r>
          </a:p>
          <a:p>
            <a:pPr fontAlgn="b"/>
            <a:r>
              <a:rPr lang="fi-FI" sz="1600" dirty="0"/>
              <a:t>Uusia seuraajia saatiin heinäkuussa 11 260 kpl.</a:t>
            </a:r>
          </a:p>
          <a:p>
            <a:pPr fontAlgn="b"/>
            <a:r>
              <a:rPr lang="fi-FI" sz="1600" dirty="0"/>
              <a:t>Facebook-yleisö kasvoi poikkeuksellisesti kanavista eniten (+4 327). Seuraavaksi eniten kasvoivat Instagram (+2 756) ja </a:t>
            </a:r>
            <a:r>
              <a:rPr lang="fi-FI" sz="1600" dirty="0" err="1"/>
              <a:t>TikTok</a:t>
            </a:r>
            <a:r>
              <a:rPr lang="fi-FI" sz="1600" dirty="0"/>
              <a:t> (+1 865).</a:t>
            </a:r>
          </a:p>
          <a:p>
            <a:pPr fontAlgn="b"/>
            <a:r>
              <a:rPr lang="fi-FI" sz="1600" dirty="0"/>
              <a:t>Yhdellä </a:t>
            </a:r>
            <a:r>
              <a:rPr lang="fi-FI" sz="1600" dirty="0" err="1"/>
              <a:t>aikakausmedialla</a:t>
            </a:r>
            <a:r>
              <a:rPr lang="fi-FI" sz="1600" dirty="0"/>
              <a:t> oli eri somekanavissa yhteensä keskimäärin 22 129 seuraajaa.</a:t>
            </a:r>
          </a:p>
          <a:p>
            <a:pPr fontAlgn="b"/>
            <a:r>
              <a:rPr lang="fi-FI" sz="1600" dirty="0"/>
              <a:t>Soppa365 nousi Instagramissa kolmanneksi suurimmaksi </a:t>
            </a:r>
            <a:r>
              <a:rPr lang="fi-FI" sz="1600" dirty="0" err="1"/>
              <a:t>aikakausmediaksi</a:t>
            </a:r>
            <a:r>
              <a:rPr lang="fi-FI" sz="1600" dirty="0"/>
              <a:t>. </a:t>
            </a:r>
          </a:p>
          <a:p>
            <a:pPr fontAlgn="b"/>
            <a:r>
              <a:rPr lang="fi-FI" sz="1600" dirty="0"/>
              <a:t>Eniten yleisöään kasvattivat Meillä kotona (+1 378), Kotiliesi (+1 348) ja Tieteen Kuvalehti Historia (+763).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5500"/>
            <a:ext cx="4799012" cy="615950"/>
          </a:xfrm>
        </p:spPr>
        <p:txBody>
          <a:bodyPr>
            <a:noAutofit/>
          </a:bodyPr>
          <a:lstStyle/>
          <a:p>
            <a:r>
              <a:rPr lang="fi-FI" sz="3400" dirty="0"/>
              <a:t>Heinäkuun oleelliset</a:t>
            </a:r>
            <a:endParaRPr lang="en-FI" sz="3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C656D5-E350-F444-90BD-994BB6CD6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2C65EF-CCA6-A54B-80B2-F3E37DEE93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305"/>
          <a:stretch/>
        </p:blipFill>
        <p:spPr>
          <a:xfrm>
            <a:off x="5884985" y="0"/>
            <a:ext cx="2451100" cy="14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32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kaikissa kanavissa </a:t>
            </a:r>
            <a:r>
              <a:rPr lang="fi-FI" sz="3000" dirty="0">
                <a:solidFill>
                  <a:schemeClr val="accent1"/>
                </a:solidFill>
              </a:rPr>
              <a:t>TOP 20 /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heinäkuu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831467712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321179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593326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1 378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1 348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↑+103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0487083"/>
              </p:ext>
            </p:extLst>
          </p:nvPr>
        </p:nvGraphicFramePr>
        <p:xfrm>
          <a:off x="6344421" y="1410790"/>
          <a:ext cx="4785132" cy="451607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399469">
                <a:tc gridSpan="3">
                  <a:txBody>
                    <a:bodyPr/>
                    <a:lstStyle/>
                    <a:p>
                      <a:pPr algn="r"/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Kauneus &amp; Terveys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324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↑+14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Pirkka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604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Metsästys ja Kalastus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Eeva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↑+136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Apu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↑+7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604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Caravan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↑+53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2211141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10 / heinäkuu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977237511"/>
              </p:ext>
            </p:extLst>
          </p:nvPr>
        </p:nvGraphicFramePr>
        <p:xfrm>
          <a:off x="3703434" y="1410788"/>
          <a:ext cx="4785132" cy="4741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Kauneus &amp; Terveys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Metsästys ja Kalastus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Apu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Eeva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184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10 / heinäkuu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136085089"/>
              </p:ext>
            </p:extLst>
          </p:nvPr>
        </p:nvGraphicFramePr>
        <p:xfrm>
          <a:off x="3703434" y="1410788"/>
          <a:ext cx="4785132" cy="4741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1 285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Pirkka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ruoka&amp;viini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GTi-Magazine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Vapaa-ajan Kalastaja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463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Twitterissä</a:t>
            </a:r>
            <a:r>
              <a:rPr lang="fi-FI" sz="3000" dirty="0">
                <a:solidFill>
                  <a:schemeClr val="accent1"/>
                </a:solidFill>
              </a:rPr>
              <a:t> TOP 10 / heinäkuu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560138026"/>
              </p:ext>
            </p:extLst>
          </p:nvPr>
        </p:nvGraphicFramePr>
        <p:xfrm>
          <a:off x="3703434" y="1410788"/>
          <a:ext cx="4785132" cy="473256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0233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Reserviläinen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Sosiaalivakuutus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753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669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Seuratut mediat</a:t>
            </a:r>
          </a:p>
        </p:txBody>
      </p:sp>
    </p:spTree>
    <p:extLst>
      <p:ext uri="{BB962C8B-B14F-4D97-AF65-F5344CB8AC3E}">
        <p14:creationId xmlns:p14="http://schemas.microsoft.com/office/powerpoint/2010/main" val="163530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14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/>
              <a:t> heinäkuu 2022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Aarre      Aku Ankka      Alibi      Allergia, Iho &amp; Astma      Anna      Antiikki &amp; Design      Antiikki ja taide      Apteekkarilehti      Apu      Apu Juniori      Arkkitehti      Arkkitehtiuutiset      Aromi      Arvopaperi      Ase ja Erä      Askel      Auto Bild Suomi      Automaatioväylä      Avotakka      Caravan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Demokraatti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Eeva      Elintarvike ja Terveys      Elämä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Enertec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Erä      ET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Fashion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Finland      FIT      Gloria      Glorian Koti      Glorian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ruoka&amp;viini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-Magazine      Hevoshullu      Hevosmaailma      Hifimaailma      Hiihto      HR Viesti      HS Meidän perhe      Hymy      Hyvä Terveys      Ihana      Image      Improbatur      Insinööri      Juoksija      Jääkiekkolehti      Kaikkien aikojen Joulu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Kamera-lehti      Katso      Kauneimmat Käsityöt      Kauneus &amp; Terveys      Kauppalehti Fakta      Kello &amp; Kulta      Kemia-Kemi      Kehittyvä kauppa      Kiinteistö &amp; energia      Kiinteistöposti      Kippari      Kissafani      KITA Kiinteistö &amp; Talotekniikka      Kodin Kuvalehti      Kodin Pellervo      Koiramme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Konekuriiri      Konepörssi      Koneviesti      Koti ja keittiö      Koti ja maaseutu      Kotiliesi      Kotiliesi Käsityö      Kotilääkäri      Kotimaa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Kotipuutarha      Kotitalo      Kotivinkki      Koululainen      K-Ruoka      Kuluttaja      Kuntalehti      Kuntatekniikka      Kunto &amp; Terveys      Kunto Plus      Lapsen Maailma      Lastenkirkko      Lastenmaa      Leivotaan      Linja      Luontaisterveys      Maailman Kuvalehti      Maalla      Maku      Matka      Me Naiset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Meidän Mökki      Meidän Talo      Meillä kotona      Metsälehti      Metsästys ja Kalastus      Metsästäjä      Mikrobitti      Minä Olen      Mondo      Moottori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…</a:t>
            </a:r>
            <a:endParaRPr lang="fi-FI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52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14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/>
              <a:t> heinäkuu 2022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latin typeface="+mn-lt"/>
              </a:rPr>
              <a:t>…      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Motiivi      Museo      Nuotta      Nyyrikki      Oma PIHA      Opettaja      Osuustoiminta      Palokuntalainen      Parnasso      Pelastustieto      Pelit      Perusta      Pieni on Suurin      Pinni      Pirkka      Polemiikki      Poromies      Positio      Potilaan Lääkärilehti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Promaint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prometalli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- metallialan ammattilehti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Rakennuslehti      Rakennustaito      Reserviläinen      Riffi      RONDO Classic      Sairaanhoitaja      Sana      Sanansaattaja      Seiska      Selkosanomat      Seura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Sielunpeili      Siivet      Soppa365      Sosiaalivakuutus      Sport      Suomen Autolehti      Suomen Hammaslääkärilehti      Suomen Kiinteistölehti      Suomen Kuvalehti      Suomen Luonto      Suomen Lääkärilehti      Suomen Sotilas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Super      Suuri Käsityö      Systeri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Systole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Sähkömaailma      Taide      TAITO      Talentia      Talomestari      Talotekniikka      Talouselämä      Taloustaito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Teatteri&amp;Tanssi+Sirkus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Tee Itse      Tehy-lehti      Tekniikan Maailma      Tekniikka &amp; Talous      Tiede      Tiede Luonto      Tieteen Kuvalehti      Tieteen Kuvalehti Historia      Tilisanomat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TM Rakennusmaailma      Trendi      TTT-lehti      Tunne &amp; Mieli      Tuulilasi      TV-maailma      Ulkopolitiikka      Ultra      Unelmien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Talo&amp;Koti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Uusiouutiset      V8-Magazine      Valitut Palat - Reader's Digest      Vapaa-ajan Kalastaja      Vapaussoturi      Vauhdin Maailma      Vene      Verotus      Viherpiha      Viini      Viisas Raha      Vinkki      Vitriini      VIVA      Voi hyvin      X      Yhteishyvä      Yliopisto      Ylioppilaslehti      Ympäristö ja Terveys</a:t>
            </a:r>
            <a:endParaRPr lang="fi-FI" sz="1600" dirty="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25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2908"/>
            <a:ext cx="10515600" cy="3626644"/>
          </a:xfrm>
        </p:spPr>
        <p:txBody>
          <a:bodyPr/>
          <a:lstStyle/>
          <a:p>
            <a:r>
              <a:rPr lang="fi-FI" dirty="0"/>
              <a:t>Ajankohtaista </a:t>
            </a:r>
            <a:br>
              <a:rPr lang="fi-FI" dirty="0"/>
            </a:br>
            <a:r>
              <a:rPr lang="fi-FI" dirty="0" err="1"/>
              <a:t>aikakausmedioista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1730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41218" y="3190160"/>
            <a:ext cx="4577339" cy="225829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Eeva on Suomen luetuin naistenlehti. Lehden ydintä ovat syvälliset henkilöhaastattelut ja jutut kulttuurista, jotka yhdistävät eri ikäisiä lukijoita. Uusimpia suosikkeja on Eevan kirjaklubi, joka on löytänyt yleisönsä verkossa.</a:t>
            </a:r>
          </a:p>
          <a:p>
            <a:pPr marL="0" indent="0"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Lue lisää</a:t>
            </a: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805" y="1178790"/>
            <a:ext cx="5131522" cy="1862283"/>
          </a:xfrm>
        </p:spPr>
        <p:txBody>
          <a:bodyPr>
            <a:noAutofit/>
          </a:bodyPr>
          <a:lstStyle/>
          <a:p>
            <a:r>
              <a:rPr lang="fi-FI" sz="3000" b="1" dirty="0">
                <a:solidFill>
                  <a:schemeClr val="accent1"/>
                </a:solidFill>
              </a:rPr>
              <a:t>Eevan päätoimittaja </a:t>
            </a:r>
            <a:br>
              <a:rPr lang="fi-FI" sz="3000" b="1" dirty="0">
                <a:solidFill>
                  <a:schemeClr val="accent1"/>
                </a:solidFill>
              </a:rPr>
            </a:br>
            <a:r>
              <a:rPr lang="fi-FI" sz="3000" b="1" dirty="0">
                <a:solidFill>
                  <a:schemeClr val="accent1"/>
                </a:solidFill>
              </a:rPr>
              <a:t>Mari </a:t>
            </a:r>
            <a:r>
              <a:rPr lang="fi-FI" sz="3000" b="1" dirty="0" err="1">
                <a:solidFill>
                  <a:schemeClr val="accent1"/>
                </a:solidFill>
              </a:rPr>
              <a:t>Paalosalo</a:t>
            </a:r>
            <a:r>
              <a:rPr lang="fi-FI" sz="3000" b="1" dirty="0">
                <a:solidFill>
                  <a:schemeClr val="accent1"/>
                </a:solidFill>
              </a:rPr>
              <a:t>-Jussinmäki: ”Lukijalle pitää tulla sellainen olo kuin hän olisi kohdannut haastateltavan”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1052F1-6733-5249-B51C-B71FB01F7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8" name="Picture Placeholder 7" descr="A person holding a book&#10;&#10;Description automatically generated with medium confidence">
            <a:extLst>
              <a:ext uri="{FF2B5EF4-FFF2-40B4-BE49-F238E27FC236}">
                <a16:creationId xmlns:a16="http://schemas.microsoft.com/office/drawing/2014/main" id="{23F540F1-379C-56F0-66E4-234A38C7E49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26875" r="26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46333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2" y="1527803"/>
            <a:ext cx="5112325" cy="2101785"/>
          </a:xfrm>
        </p:spPr>
        <p:txBody>
          <a:bodyPr>
            <a:noAutofit/>
          </a:bodyPr>
          <a:lstStyle/>
          <a:p>
            <a:r>
              <a:rPr lang="fi-FI" sz="3200" b="1" dirty="0"/>
              <a:t>Planin mainos toteaa faktat kainostelematta ‒ "Juuri tällaista puhetta kuukautisista tarvitaan"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3241962"/>
            <a:ext cx="4797425" cy="280628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Kuukautissyrjintää vastaan kampanjoinut Plan nappasi voiton Kuukauden </a:t>
            </a:r>
            <a:r>
              <a:rPr lang="fi-FI" sz="1600" dirty="0" err="1"/>
              <a:t>aikkarimainos</a:t>
            </a:r>
            <a:r>
              <a:rPr lang="fi-FI" sz="1600" dirty="0"/>
              <a:t> -kilpailussa.</a:t>
            </a:r>
          </a:p>
          <a:p>
            <a:pPr marL="0" indent="0"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Lue juttu</a:t>
            </a: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pic>
        <p:nvPicPr>
          <p:cNvPr id="7" name="Picture Placeholder 6" descr="A group of people in white dresses&#10;&#10;Description automatically generated with low confidence">
            <a:extLst>
              <a:ext uri="{FF2B5EF4-FFF2-40B4-BE49-F238E27FC236}">
                <a16:creationId xmlns:a16="http://schemas.microsoft.com/office/drawing/2014/main" id="{78CCB286-FBDA-3E28-00A4-8E7D9B87D90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860" b="28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4053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/>
          <a:lstStyle/>
          <a:p>
            <a:r>
              <a:rPr lang="fi-FI" dirty="0"/>
              <a:t>Aikakausmedioiden someyleisö / heinäkuu 2022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800401"/>
            <a:ext cx="3425934" cy="5068664"/>
          </a:xfrm>
        </p:spPr>
        <p:txBody>
          <a:bodyPr anchor="ctr">
            <a:no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osuuksissa kokonaisyleisössä edellisvuoden vastaavaan ajankohtaan verrattuna (prosenttiyksikköä)</a:t>
            </a:r>
          </a:p>
          <a:p>
            <a:pPr algn="ctr"/>
            <a:br>
              <a:rPr lang="fi-FI" sz="2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–2,0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+1,8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Twitter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–0,3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0,5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+0,0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+0,3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0831592"/>
              </p:ext>
            </p:extLst>
          </p:nvPr>
        </p:nvGraphicFramePr>
        <p:xfrm>
          <a:off x="0" y="2067954"/>
          <a:ext cx="7599405" cy="418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3436461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81052F1-6733-5249-B51C-B71FB01F7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743991F0-5B62-458E-DBAA-81D65B0D120C}"/>
              </a:ext>
            </a:extLst>
          </p:cNvPr>
          <p:cNvSpPr txBox="1">
            <a:spLocks/>
          </p:cNvSpPr>
          <p:nvPr/>
        </p:nvSpPr>
        <p:spPr>
          <a:xfrm>
            <a:off x="692726" y="3236422"/>
            <a:ext cx="4577339" cy="2258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 err="1"/>
              <a:t>Mediatoimialan</a:t>
            </a:r>
            <a:r>
              <a:rPr lang="en-GB" sz="1600" dirty="0"/>
              <a:t> </a:t>
            </a:r>
            <a:r>
              <a:rPr lang="en-GB" sz="1600" dirty="0" err="1"/>
              <a:t>kärkitapahtuma</a:t>
            </a:r>
            <a:r>
              <a:rPr lang="en-GB" sz="1600" dirty="0"/>
              <a:t> </a:t>
            </a:r>
            <a:r>
              <a:rPr lang="en-GB" sz="1600" dirty="0" err="1"/>
              <a:t>järjestetään</a:t>
            </a:r>
            <a:r>
              <a:rPr lang="en-GB" sz="1600" dirty="0"/>
              <a:t> </a:t>
            </a:r>
            <a:r>
              <a:rPr lang="en-GB" sz="1600" dirty="0" err="1"/>
              <a:t>Helsingissä</a:t>
            </a:r>
            <a:r>
              <a:rPr lang="en-GB" sz="1600" dirty="0"/>
              <a:t> 25.1.2023. </a:t>
            </a:r>
            <a:r>
              <a:rPr lang="en-GB" sz="1600" dirty="0" err="1"/>
              <a:t>Ilmoittaudu</a:t>
            </a:r>
            <a:r>
              <a:rPr lang="en-GB" sz="1600" dirty="0"/>
              <a:t> </a:t>
            </a:r>
            <a:r>
              <a:rPr lang="en-GB" sz="1600" dirty="0" err="1"/>
              <a:t>nyt</a:t>
            </a:r>
            <a:r>
              <a:rPr lang="en-GB" sz="1600" dirty="0"/>
              <a:t>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3"/>
              </a:rPr>
              <a:t>Lue lisää</a:t>
            </a: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4423B06-9FEE-7283-E3FE-C91BC7211AF7}"/>
              </a:ext>
            </a:extLst>
          </p:cNvPr>
          <p:cNvSpPr txBox="1">
            <a:spLocks/>
          </p:cNvSpPr>
          <p:nvPr/>
        </p:nvSpPr>
        <p:spPr>
          <a:xfrm>
            <a:off x="694313" y="1718816"/>
            <a:ext cx="4944486" cy="1862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FF6464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r>
              <a:rPr lang="fi-FI" sz="3200" b="1" dirty="0">
                <a:solidFill>
                  <a:schemeClr val="accent1"/>
                </a:solidFill>
              </a:rPr>
              <a:t>Mediapäivässä 2023 haetaan vauhtia teknologisista innovaatioista</a:t>
            </a:r>
          </a:p>
        </p:txBody>
      </p:sp>
      <p:pic>
        <p:nvPicPr>
          <p:cNvPr id="19" name="Picture Placeholder 18" descr="A yellow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7B4DD557-BDE3-3F8A-2EEC-CAD266D6970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14747" r="15865"/>
          <a:stretch/>
        </p:blipFill>
        <p:spPr>
          <a:xfrm>
            <a:off x="5053914" y="0"/>
            <a:ext cx="7138086" cy="6858000"/>
          </a:xfrm>
        </p:spPr>
      </p:pic>
    </p:spTree>
    <p:extLst>
      <p:ext uri="{BB962C8B-B14F-4D97-AF65-F5344CB8AC3E}">
        <p14:creationId xmlns:p14="http://schemas.microsoft.com/office/powerpoint/2010/main" val="40799244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18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sz="3200" dirty="0"/>
              <a:t>Aikakausmedioiden seuraajamäärä / heinäkuu 2022</a:t>
            </a:r>
            <a:endParaRPr lang="en-FI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yleisön määrässä heinäkuussa</a:t>
            </a:r>
          </a:p>
          <a:p>
            <a:pPr algn="ctr"/>
            <a:br>
              <a:rPr lang="fi-FI" sz="1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Kaikki kanavat yhteensä</a:t>
            </a:r>
            <a:b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11 260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+4 327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+2 756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Twitter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+1 339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594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+379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+1 865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5875154"/>
              </p:ext>
            </p:extLst>
          </p:nvPr>
        </p:nvGraphicFramePr>
        <p:xfrm>
          <a:off x="502507" y="2067953"/>
          <a:ext cx="7096898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325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3" y="229201"/>
            <a:ext cx="6355081" cy="1142400"/>
          </a:xfrm>
        </p:spPr>
        <p:txBody>
          <a:bodyPr>
            <a:normAutofit fontScale="90000"/>
          </a:bodyPr>
          <a:lstStyle/>
          <a:p>
            <a:r>
              <a:rPr lang="fi-FI" dirty="0"/>
              <a:t>Aikakausmedioiden somekanavien määrä / heinäkuu 2022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Seurannassa oli mukana 214 aikakausmediaa, joilla oli käytössään yhteensä 561 somekanavaa.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endParaRPr lang="fi-FI" sz="2000" b="1" dirty="0">
              <a:solidFill>
                <a:schemeClr val="bg2"/>
              </a:solidFill>
              <a:latin typeface="Neue Haas Unica W1G" panose="020B0504030206020203" pitchFamily="34" charset="0"/>
            </a:endParaRP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keskimäärin käytössään </a:t>
            </a:r>
          </a:p>
          <a:p>
            <a:pPr algn="ctr"/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2,6</a:t>
            </a: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somekanavaa.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2252219"/>
              </p:ext>
            </p:extLst>
          </p:nvPr>
        </p:nvGraphicFramePr>
        <p:xfrm>
          <a:off x="-1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188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dirty="0"/>
              <a:t>Yleisön keskimääräinen koko / </a:t>
            </a:r>
            <a:br>
              <a:rPr lang="fi-FI" dirty="0"/>
            </a:br>
            <a:r>
              <a:rPr lang="fi-FI" dirty="0"/>
              <a:t>heinäkuu 2022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eri somekanavissa yhteensä keskimäärin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22 129</a:t>
            </a: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seuraajaa.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3554086"/>
              </p:ext>
            </p:extLst>
          </p:nvPr>
        </p:nvGraphicFramePr>
        <p:xfrm>
          <a:off x="0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62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56" y="229201"/>
            <a:ext cx="9957816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kaikissa seuratuissa kanavissa 7/2021 – 7/2022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8139023"/>
              </p:ext>
            </p:extLst>
          </p:nvPr>
        </p:nvGraphicFramePr>
        <p:xfrm>
          <a:off x="712694" y="1924556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93E1093-2567-014F-B4D0-9A5995FB34C9}"/>
              </a:ext>
            </a:extLst>
          </p:cNvPr>
          <p:cNvSpPr txBox="1"/>
          <p:nvPr/>
        </p:nvSpPr>
        <p:spPr>
          <a:xfrm>
            <a:off x="1169894" y="1524446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84813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Facebookissa</a:t>
            </a:r>
            <a:br>
              <a:rPr lang="fi-FI" sz="3200" dirty="0"/>
            </a:br>
            <a:r>
              <a:rPr lang="fi-FI" sz="3200" dirty="0"/>
              <a:t>7/2021 – 7/2022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Facebook-sivujen tykkääjät.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7785766"/>
              </p:ext>
            </p:extLst>
          </p:nvPr>
        </p:nvGraphicFramePr>
        <p:xfrm>
          <a:off x="712694" y="1801445"/>
          <a:ext cx="10515600" cy="4347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726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Instagramissa</a:t>
            </a:r>
            <a:br>
              <a:rPr lang="fi-FI" sz="3200" dirty="0"/>
            </a:br>
            <a:r>
              <a:rPr lang="fi-FI" sz="3200" dirty="0"/>
              <a:t>7/2021 – 7/2022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8767430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2DB9D6-6CD7-1A4A-B036-911179A4AD7F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Instagram-tilien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1019087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-presepohja" id="{27F49DBD-B064-444B-96FB-3C48DEE958D5}" vid="{92DBE8E4-D1B9-4240-B326-D810776610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F551B6AE0A94F47AE516944E2F00FE5" ma:contentTypeVersion="6" ma:contentTypeDescription="Luo uusi asiakirja." ma:contentTypeScope="" ma:versionID="58d92077bb786e85d9685819b8fde436">
  <xsd:schema xmlns:xsd="http://www.w3.org/2001/XMLSchema" xmlns:xs="http://www.w3.org/2001/XMLSchema" xmlns:p="http://schemas.microsoft.com/office/2006/metadata/properties" xmlns:ns2="b8458977-e6f2-40e9-9621-96f4298c6bbe" targetNamespace="http://schemas.microsoft.com/office/2006/metadata/properties" ma:root="true" ma:fieldsID="ad6839f9971e1d0cae6cdac384c98978" ns2:_="">
    <xsd:import namespace="b8458977-e6f2-40e9-9621-96f4298c6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58977-e6f2-40e9-9621-96f4298c6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83D5C7-E101-49C3-9DAE-DF471BE7BE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458977-e6f2-40e9-9621-96f4298c6b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B21824-3573-4170-BB97-352BE88B69B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6BD3844-D0FB-414D-A452-15FC55E587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4533</TotalTime>
  <Words>2151</Words>
  <Application>Microsoft Macintosh PowerPoint</Application>
  <PresentationFormat>Widescreen</PresentationFormat>
  <Paragraphs>677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Neue Haas Unica W1G Medium</vt:lpstr>
      <vt:lpstr>Calibri</vt:lpstr>
      <vt:lpstr>Clattering</vt:lpstr>
      <vt:lpstr>Neue Haas Unica W1G</vt:lpstr>
      <vt:lpstr>Canela Medium</vt:lpstr>
      <vt:lpstr>Arial</vt:lpstr>
      <vt:lpstr>Neue Haas Unica W1G Light</vt:lpstr>
      <vt:lpstr>Office Theme</vt:lpstr>
      <vt:lpstr>Aikakausmediat somessa</vt:lpstr>
      <vt:lpstr>Heinäkuun oleelliset</vt:lpstr>
      <vt:lpstr>Aikakausmedioiden someyleisö / heinäkuu 2022</vt:lpstr>
      <vt:lpstr>Aikakausmedioiden seuraajamäärä / heinäkuu 2022</vt:lpstr>
      <vt:lpstr>Aikakausmedioiden somekanavien määrä / heinäkuu 2022</vt:lpstr>
      <vt:lpstr>Yleisön keskimääräinen koko /  heinäkuu 2022</vt:lpstr>
      <vt:lpstr>Yleisömäärän kehitys kaikissa seuratuissa kanavissa 7/2021 – 7/2022</vt:lpstr>
      <vt:lpstr>Yleisömäärän kehitys Facebookissa 7/2021 – 7/2022</vt:lpstr>
      <vt:lpstr>Yleisömäärän kehitys Instagramissa 7/2021 – 7/2022</vt:lpstr>
      <vt:lpstr>Yleisömäärän kehitys Twitterissä 7/2021 – 7/2022</vt:lpstr>
      <vt:lpstr>Yleisömäärän kehitys YouTubessa 7/2021 – 7/2022</vt:lpstr>
      <vt:lpstr>Yleisömäärän kehitys Pinterestissä 7/2021 – 7/2022</vt:lpstr>
      <vt:lpstr>Somen suurimmat</vt:lpstr>
      <vt:lpstr>Eniten seuraajia kaikissa kanavissa TOP 20 / heinäkuu 2022</vt:lpstr>
      <vt:lpstr>Eniten seuraajia Facebookissa TOP 20 / heinäkuu 2022</vt:lpstr>
      <vt:lpstr>Eniten seuraajia Instagramissa TOP 20 / heinäkuu 2022</vt:lpstr>
      <vt:lpstr>Eniten seuraajia Twitterissä TOP 20 / heinäkuu 2022</vt:lpstr>
      <vt:lpstr>Eniten seuraajia YouTubessa ja Pinterestissä TOP 10 /  heinäkuu 2022</vt:lpstr>
      <vt:lpstr>Eniten yleisöään  kasvattaneet</vt:lpstr>
      <vt:lpstr>Eniten uusia seuraajia kaikissa kanavissa TOP 20 / heinäkuu 2022</vt:lpstr>
      <vt:lpstr>Eniten uusia seuraajia Facebookissa TOP 10 / heinäkuu 2022</vt:lpstr>
      <vt:lpstr>Eniten uusia seuraajia Instagramissa TOP 10 / heinäkuu 2022</vt:lpstr>
      <vt:lpstr>Eniten uusia seuraajia Twitterissä TOP 10 / heinäkuu 2022</vt:lpstr>
      <vt:lpstr>Seuratut mediat</vt:lpstr>
      <vt:lpstr>Seurannassa olleet mediat (214 kpl) / heinäkuu 2022</vt:lpstr>
      <vt:lpstr>Seurannassa olleet mediat (214 kpl) / heinäkuu 2022</vt:lpstr>
      <vt:lpstr>Ajankohtaista  aikakausmedioista</vt:lpstr>
      <vt:lpstr>Eevan päätoimittaja  Mari Paalosalo-Jussinmäki: ”Lukijalle pitää tulla sellainen olo kuin hän olisi kohdannut haastateltavan”</vt:lpstr>
      <vt:lpstr>Planin mainos toteaa faktat kainostelematta ‒ "Juuri tällaista puhetta kuukautisista tarvitaan"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tulee tähän</dc:title>
  <dc:creator>Katja Pietilä-Seppä</dc:creator>
  <cp:lastModifiedBy>Outi Itävuo</cp:lastModifiedBy>
  <cp:revision>262</cp:revision>
  <dcterms:created xsi:type="dcterms:W3CDTF">2021-01-05T09:04:45Z</dcterms:created>
  <dcterms:modified xsi:type="dcterms:W3CDTF">2022-08-03T11:56:09Z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0x0101003F551B6AE0A94F47AE516944E2F00FE5</vt:lpwstr>
  </property>
</Properties>
</file>