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38"/>
  </p:notesMasterIdLst>
  <p:handoutMasterIdLst>
    <p:handoutMasterId r:id="rId39"/>
  </p:handoutMasterIdLst>
  <p:sldIdLst>
    <p:sldId id="256" r:id="rId5"/>
    <p:sldId id="268" r:id="rId6"/>
    <p:sldId id="285" r:id="rId7"/>
    <p:sldId id="1197" r:id="rId8"/>
    <p:sldId id="1198" r:id="rId9"/>
    <p:sldId id="1199" r:id="rId10"/>
    <p:sldId id="1191" r:id="rId11"/>
    <p:sldId id="1192" r:id="rId12"/>
    <p:sldId id="1193" r:id="rId13"/>
    <p:sldId id="1194" r:id="rId14"/>
    <p:sldId id="1195" r:id="rId15"/>
    <p:sldId id="1196" r:id="rId16"/>
    <p:sldId id="1231" r:id="rId17"/>
    <p:sldId id="1208" r:id="rId18"/>
    <p:sldId id="1203" r:id="rId19"/>
    <p:sldId id="1204" r:id="rId20"/>
    <p:sldId id="1205" r:id="rId21"/>
    <p:sldId id="1206" r:id="rId22"/>
    <p:sldId id="1207" r:id="rId23"/>
    <p:sldId id="1214" r:id="rId24"/>
    <p:sldId id="1211" r:id="rId25"/>
    <p:sldId id="1210" r:id="rId26"/>
    <p:sldId id="1212" r:id="rId27"/>
    <p:sldId id="1213" r:id="rId28"/>
    <p:sldId id="1215" r:id="rId29"/>
    <p:sldId id="1217" r:id="rId30"/>
    <p:sldId id="1202" r:id="rId31"/>
    <p:sldId id="1233" r:id="rId32"/>
    <p:sldId id="1224" r:id="rId33"/>
    <p:sldId id="1229" r:id="rId34"/>
    <p:sldId id="1228" r:id="rId35"/>
    <p:sldId id="1234" r:id="rId36"/>
    <p:sldId id="275" r:id="rId37"/>
  </p:sldIdLst>
  <p:sldSz cx="12192000" cy="6858000"/>
  <p:notesSz cx="6858000" cy="91440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Canela Medium" pitchFamily="2" charset="77"/>
      <p:regular r:id="rId44"/>
    </p:embeddedFont>
    <p:embeddedFont>
      <p:font typeface="Clattering" pitchFamily="2" charset="0"/>
      <p:regular r:id="rId45"/>
    </p:embeddedFont>
    <p:embeddedFont>
      <p:font typeface="Neue Haas Unica Pro Light" panose="020B0404030206020203" pitchFamily="34" charset="77"/>
      <p:regular r:id="rId46"/>
      <p:italic r:id="rId47"/>
    </p:embeddedFont>
    <p:embeddedFont>
      <p:font typeface="Neue Haas Unica W1G" panose="020B0604030206020203" pitchFamily="34" charset="0"/>
      <p:regular r:id="rId48"/>
      <p:bold r:id="rId49"/>
      <p:italic r:id="rId50"/>
      <p:boldItalic r:id="rId51"/>
    </p:embeddedFont>
    <p:embeddedFont>
      <p:font typeface="Neue Haas Unica W1G Light" panose="020B0404030206020203" pitchFamily="34" charset="0"/>
      <p:regular r:id="rId52"/>
      <p:italic r:id="rId53"/>
    </p:embeddedFont>
    <p:embeddedFont>
      <p:font typeface="Neue Haas Unica W1G Medium" panose="020B0604030206020203" pitchFamily="34" charset="0"/>
      <p:regular r:id="rId54"/>
      <p:italic r:id="rId55"/>
    </p:embeddedFont>
  </p:embeddedFontLst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6FA"/>
    <a:srgbClr val="002649"/>
    <a:srgbClr val="FF6464"/>
    <a:srgbClr val="9CFFF8"/>
    <a:srgbClr val="F4CF67"/>
    <a:srgbClr val="F5F4F7"/>
    <a:srgbClr val="8DE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7EB134-FE32-FB43-B859-0289977D6D8B}" v="5" dt="2023-05-09T08:15:37.1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18" autoAdjust="0"/>
    <p:restoredTop sz="96259"/>
  </p:normalViewPr>
  <p:slideViewPr>
    <p:cSldViewPr snapToGrid="0" snapToObjects="1">
      <p:cViewPr varScale="1">
        <p:scale>
          <a:sx n="123" d="100"/>
          <a:sy n="123" d="100"/>
        </p:scale>
        <p:origin x="5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font" Target="fonts/font16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font" Target="fonts/font12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7.fntdata"/><Relationship Id="rId59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10.fntdata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60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328756001292201"/>
          <c:y val="0.20910698454671905"/>
          <c:w val="0.50136964670260364"/>
          <c:h val="0.77371865972276088"/>
        </c:manualLayout>
      </c:layout>
      <c:doughnutChart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2 258 081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715-4D6D-A322-ED98AB6F2DBC}"/>
              </c:ext>
            </c:extLst>
          </c:dPt>
          <c:dLbls>
            <c:dLbl>
              <c:idx val="0"/>
              <c:layout>
                <c:manualLayout>
                  <c:x val="0.1654471632976528"/>
                  <c:y val="-1.2858382743611728E-3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0B-734D-93E7-21C5B1CA5F1D}"/>
                </c:ext>
              </c:extLst>
            </c:dLbl>
            <c:dLbl>
              <c:idx val="1"/>
              <c:layout>
                <c:manualLayout>
                  <c:x val="-0.17046071370061208"/>
                  <c:y val="9.2045063635998015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0B-734D-93E7-21C5B1CA5F1D}"/>
                </c:ext>
              </c:extLst>
            </c:dLbl>
            <c:dLbl>
              <c:idx val="2"/>
              <c:layout>
                <c:manualLayout>
                  <c:x val="-0.18717254837714267"/>
                  <c:y val="-5.8282061581337419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40B-734D-93E7-21C5B1CA5F1D}"/>
                </c:ext>
              </c:extLst>
            </c:dLbl>
            <c:dLbl>
              <c:idx val="3"/>
              <c:layout>
                <c:manualLayout>
                  <c:x val="-0.15374887902408149"/>
                  <c:y val="-0.1104829341363129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40B-734D-93E7-21C5B1CA5F1D}"/>
                </c:ext>
              </c:extLst>
            </c:dLbl>
            <c:dLbl>
              <c:idx val="4"/>
              <c:layout>
                <c:manualLayout>
                  <c:x val="-2.2560976813316366E-2"/>
                  <c:y val="-0.1901627199150146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083984206658284"/>
                      <c:h val="0.155266735322440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2A1-F046-A0A2-3730BFE713C2}"/>
                </c:ext>
              </c:extLst>
            </c:dLbl>
            <c:dLbl>
              <c:idx val="5"/>
              <c:layout>
                <c:manualLayout>
                  <c:x val="0.13035231047693865"/>
                  <c:y val="-0.10919325008024701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715-4D6D-A322-ED98AB6F2DBC}"/>
                </c:ext>
              </c:extLst>
            </c:dLbl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accent1"/>
                  </a:solidFill>
                  <a:prstDash val="dash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Facebook</c:v>
                </c:pt>
                <c:pt idx="1">
                  <c:v>Instagram</c:v>
                </c:pt>
                <c:pt idx="2">
                  <c:v>Twitter</c:v>
                </c:pt>
                <c:pt idx="3">
                  <c:v>YouTube</c:v>
                </c:pt>
                <c:pt idx="4">
                  <c:v>Pinterest</c:v>
                </c:pt>
                <c:pt idx="5">
                  <c:v>TikTok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2258081</c:v>
                </c:pt>
                <c:pt idx="1">
                  <c:v>1589754</c:v>
                </c:pt>
                <c:pt idx="2">
                  <c:v>687232</c:v>
                </c:pt>
                <c:pt idx="3">
                  <c:v>184054</c:v>
                </c:pt>
                <c:pt idx="4">
                  <c:v>90747</c:v>
                </c:pt>
                <c:pt idx="5">
                  <c:v>50004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2995098289270493"/>
          <c:w val="0.71851785572258009"/>
          <c:h val="0.6366955884603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Pinterest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44652</c:v>
                </c:pt>
                <c:pt idx="1">
                  <c:v>44682</c:v>
                </c:pt>
                <c:pt idx="2">
                  <c:v>44713</c:v>
                </c:pt>
                <c:pt idx="3">
                  <c:v>44743</c:v>
                </c:pt>
                <c:pt idx="4">
                  <c:v>44774</c:v>
                </c:pt>
                <c:pt idx="5">
                  <c:v>44805</c:v>
                </c:pt>
                <c:pt idx="6">
                  <c:v>44835</c:v>
                </c:pt>
                <c:pt idx="7">
                  <c:v>44866</c:v>
                </c:pt>
                <c:pt idx="8">
                  <c:v>44896</c:v>
                </c:pt>
                <c:pt idx="9">
                  <c:v>44927</c:v>
                </c:pt>
                <c:pt idx="10">
                  <c:v>44958</c:v>
                </c:pt>
                <c:pt idx="11">
                  <c:v>44986</c:v>
                </c:pt>
                <c:pt idx="12">
                  <c:v>45017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84759</c:v>
                </c:pt>
                <c:pt idx="1">
                  <c:v>85394</c:v>
                </c:pt>
                <c:pt idx="2">
                  <c:v>85923</c:v>
                </c:pt>
                <c:pt idx="3">
                  <c:v>86302</c:v>
                </c:pt>
                <c:pt idx="4">
                  <c:v>86818</c:v>
                </c:pt>
                <c:pt idx="5">
                  <c:v>87307</c:v>
                </c:pt>
                <c:pt idx="6">
                  <c:v>87972</c:v>
                </c:pt>
                <c:pt idx="7">
                  <c:v>88663</c:v>
                </c:pt>
                <c:pt idx="8">
                  <c:v>89317</c:v>
                </c:pt>
                <c:pt idx="9">
                  <c:v>89887</c:v>
                </c:pt>
                <c:pt idx="10">
                  <c:v>90251</c:v>
                </c:pt>
                <c:pt idx="11">
                  <c:v>90687</c:v>
                </c:pt>
                <c:pt idx="12">
                  <c:v>90747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9.3856651070790068E-2"/>
          <c:h val="7.47207137855397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2995098289270493"/>
          <c:w val="0.71851785572258009"/>
          <c:h val="0.6366955884603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Tiktok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44652</c:v>
                </c:pt>
                <c:pt idx="1">
                  <c:v>44682</c:v>
                </c:pt>
                <c:pt idx="2">
                  <c:v>44713</c:v>
                </c:pt>
                <c:pt idx="3">
                  <c:v>44743</c:v>
                </c:pt>
                <c:pt idx="4">
                  <c:v>44774</c:v>
                </c:pt>
                <c:pt idx="5">
                  <c:v>44805</c:v>
                </c:pt>
                <c:pt idx="6">
                  <c:v>44835</c:v>
                </c:pt>
                <c:pt idx="7">
                  <c:v>44866</c:v>
                </c:pt>
                <c:pt idx="8">
                  <c:v>44896</c:v>
                </c:pt>
                <c:pt idx="9">
                  <c:v>44927</c:v>
                </c:pt>
                <c:pt idx="10">
                  <c:v>44958</c:v>
                </c:pt>
                <c:pt idx="11">
                  <c:v>44986</c:v>
                </c:pt>
                <c:pt idx="12">
                  <c:v>45017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12823</c:v>
                </c:pt>
                <c:pt idx="1">
                  <c:v>13205</c:v>
                </c:pt>
                <c:pt idx="2">
                  <c:v>18423</c:v>
                </c:pt>
                <c:pt idx="3">
                  <c:v>20288</c:v>
                </c:pt>
                <c:pt idx="4">
                  <c:v>21316</c:v>
                </c:pt>
                <c:pt idx="5">
                  <c:v>22445</c:v>
                </c:pt>
                <c:pt idx="6">
                  <c:v>23817</c:v>
                </c:pt>
                <c:pt idx="7">
                  <c:v>25415</c:v>
                </c:pt>
                <c:pt idx="8">
                  <c:v>40231</c:v>
                </c:pt>
                <c:pt idx="9">
                  <c:v>46512</c:v>
                </c:pt>
                <c:pt idx="10">
                  <c:v>47815</c:v>
                </c:pt>
                <c:pt idx="11">
                  <c:v>50076</c:v>
                </c:pt>
                <c:pt idx="12">
                  <c:v>50004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9.3856651070790068E-2"/>
          <c:h val="7.47207137855397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39135351811452"/>
          <c:y val="8.6377024944008007E-2"/>
          <c:w val="0.51822895016949655"/>
          <c:h val="0.83774559909858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2 258 081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5316-DD46-BB39-6FB38B06E09D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600" b="0" i="0" u="none" strike="noStrike" kern="1200" baseline="0">
                      <a:solidFill>
                        <a:schemeClr val="tx2"/>
                      </a:solidFill>
                      <a:latin typeface="Neue Haas Unica W1G Medium" panose="020B05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41009065841339"/>
                      <c:h val="7.033865192669243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5316-DD46-BB39-6FB38B06E0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  <c:pt idx="4">
                  <c:v>YouTube</c:v>
                </c:pt>
                <c:pt idx="5">
                  <c:v>Pinterest</c:v>
                </c:pt>
                <c:pt idx="6">
                  <c:v>TikTok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4859872</c:v>
                </c:pt>
                <c:pt idx="1">
                  <c:v>2258081</c:v>
                </c:pt>
                <c:pt idx="2">
                  <c:v>1589754</c:v>
                </c:pt>
                <c:pt idx="3">
                  <c:v>687232</c:v>
                </c:pt>
                <c:pt idx="4">
                  <c:v>184054</c:v>
                </c:pt>
                <c:pt idx="5">
                  <c:v>90747</c:v>
                </c:pt>
                <c:pt idx="6">
                  <c:v>50004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15409743"/>
        <c:axId val="995595535"/>
      </c:barChart>
      <c:valAx>
        <c:axId val="99559553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21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015409743"/>
        <c:crosses val="autoZero"/>
        <c:crossBetween val="between"/>
      </c:valAx>
      <c:catAx>
        <c:axId val="10154097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9955955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360651919459482"/>
          <c:y val="8.6377024944008007E-2"/>
          <c:w val="0.4930137293643384"/>
          <c:h val="0.83774559909858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181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3F7F-464C-956E-4D032235FF4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649"/>
                    </a:solidFill>
                    <a:latin typeface="Neue Haas Unica W1G Medium" panose="020B06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  <c:pt idx="4">
                  <c:v>YouTube</c:v>
                </c:pt>
                <c:pt idx="5">
                  <c:v>Pinterest</c:v>
                </c:pt>
                <c:pt idx="6">
                  <c:v>TikTok</c:v>
                </c:pt>
              </c:strCache>
            </c:strRef>
          </c:cat>
          <c:val>
            <c:numRef>
              <c:f>Sheet1!$B$2:$B$8</c:f>
              <c:numCache>
                <c:formatCode>#\ ##0;\-#\ ##0;;@</c:formatCode>
                <c:ptCount val="7"/>
                <c:pt idx="0">
                  <c:v>565</c:v>
                </c:pt>
                <c:pt idx="1">
                  <c:v>181</c:v>
                </c:pt>
                <c:pt idx="2">
                  <c:v>140</c:v>
                </c:pt>
                <c:pt idx="3">
                  <c:v>104</c:v>
                </c:pt>
                <c:pt idx="4">
                  <c:v>94</c:v>
                </c:pt>
                <c:pt idx="5">
                  <c:v>30</c:v>
                </c:pt>
                <c:pt idx="6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15409743"/>
        <c:axId val="995595535"/>
      </c:barChart>
      <c:valAx>
        <c:axId val="99559553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\ ##0;\-#\ ##0;;@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015409743"/>
        <c:crosses val="autoZero"/>
        <c:crossBetween val="between"/>
      </c:valAx>
      <c:catAx>
        <c:axId val="10154097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9955955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700308774173766"/>
          <c:y val="8.6377024944008007E-2"/>
          <c:w val="0.46961716081719557"/>
          <c:h val="0.83774559909858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12 476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3F7F-464C-956E-4D032235FF4E}"/>
              </c:ext>
            </c:extLst>
          </c:dPt>
          <c:dPt>
            <c:idx val="6"/>
            <c:invertIfNegative val="0"/>
            <c:bubble3D val="0"/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600" b="0" i="0" u="none" strike="noStrike" kern="1200" baseline="0">
                      <a:solidFill>
                        <a:schemeClr val="tx2"/>
                      </a:solidFill>
                      <a:latin typeface="Neue Haas Unica W1G Medium" panose="020B05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231132249611027"/>
                      <c:h val="6.71372052779307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3F7F-464C-956E-4D032235FF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Kokonais-
seuraajamäärä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  <c:pt idx="4">
                  <c:v>TikTok</c:v>
                </c:pt>
                <c:pt idx="5">
                  <c:v>Pinterest</c:v>
                </c:pt>
                <c:pt idx="6">
                  <c:v>YouTube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23591.611650485436</c:v>
                </c:pt>
                <c:pt idx="1">
                  <c:v>12475.585635359115</c:v>
                </c:pt>
                <c:pt idx="2">
                  <c:v>11355.385714285714</c:v>
                </c:pt>
                <c:pt idx="3">
                  <c:v>6608</c:v>
                </c:pt>
                <c:pt idx="4">
                  <c:v>3125.25</c:v>
                </c:pt>
                <c:pt idx="5">
                  <c:v>3024.9</c:v>
                </c:pt>
                <c:pt idx="6">
                  <c:v>1958.0212765957447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15409743"/>
        <c:axId val="995595535"/>
      </c:barChart>
      <c:valAx>
        <c:axId val="99559553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015409743"/>
        <c:crosses val="autoZero"/>
        <c:crossBetween val="between"/>
      </c:valAx>
      <c:catAx>
        <c:axId val="10154097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9955955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8365095667"/>
          <c:y val="0.11228256484216675"/>
          <c:w val="0.71851782114192253"/>
          <c:h val="0.648474533827368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1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44652</c:v>
                </c:pt>
                <c:pt idx="1">
                  <c:v>44682</c:v>
                </c:pt>
                <c:pt idx="2">
                  <c:v>44713</c:v>
                </c:pt>
                <c:pt idx="3">
                  <c:v>44743</c:v>
                </c:pt>
                <c:pt idx="4">
                  <c:v>44774</c:v>
                </c:pt>
                <c:pt idx="5">
                  <c:v>44805</c:v>
                </c:pt>
                <c:pt idx="6">
                  <c:v>44835</c:v>
                </c:pt>
                <c:pt idx="7">
                  <c:v>44866</c:v>
                </c:pt>
                <c:pt idx="8">
                  <c:v>44896</c:v>
                </c:pt>
                <c:pt idx="9">
                  <c:v>44927</c:v>
                </c:pt>
                <c:pt idx="10">
                  <c:v>44958</c:v>
                </c:pt>
                <c:pt idx="11">
                  <c:v>44986</c:v>
                </c:pt>
                <c:pt idx="12">
                  <c:v>45017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4687098</c:v>
                </c:pt>
                <c:pt idx="1">
                  <c:v>4703740</c:v>
                </c:pt>
                <c:pt idx="2">
                  <c:v>4724300</c:v>
                </c:pt>
                <c:pt idx="3">
                  <c:v>4735560</c:v>
                </c:pt>
                <c:pt idx="4">
                  <c:v>4772090</c:v>
                </c:pt>
                <c:pt idx="5">
                  <c:v>4791948</c:v>
                </c:pt>
                <c:pt idx="6">
                  <c:v>4801847</c:v>
                </c:pt>
                <c:pt idx="7">
                  <c:v>4817423</c:v>
                </c:pt>
                <c:pt idx="8">
                  <c:v>4843847</c:v>
                </c:pt>
                <c:pt idx="9">
                  <c:v>4855741</c:v>
                </c:pt>
                <c:pt idx="10">
                  <c:v>4873779</c:v>
                </c:pt>
                <c:pt idx="11">
                  <c:v>4890300</c:v>
                </c:pt>
                <c:pt idx="12">
                  <c:v>4859872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4538808399370315"/>
          <c:w val="0.71851785572258009"/>
          <c:h val="0.63009285199711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Facebook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2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E1F-451F-AF2D-205ED158F0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44652</c:v>
                </c:pt>
                <c:pt idx="1">
                  <c:v>44682</c:v>
                </c:pt>
                <c:pt idx="2">
                  <c:v>44713</c:v>
                </c:pt>
                <c:pt idx="3">
                  <c:v>44743</c:v>
                </c:pt>
                <c:pt idx="4">
                  <c:v>44774</c:v>
                </c:pt>
                <c:pt idx="5">
                  <c:v>44805</c:v>
                </c:pt>
                <c:pt idx="6">
                  <c:v>44835</c:v>
                </c:pt>
                <c:pt idx="7">
                  <c:v>44866</c:v>
                </c:pt>
                <c:pt idx="8">
                  <c:v>44896</c:v>
                </c:pt>
                <c:pt idx="9">
                  <c:v>44927</c:v>
                </c:pt>
                <c:pt idx="10">
                  <c:v>44958</c:v>
                </c:pt>
                <c:pt idx="11">
                  <c:v>44986</c:v>
                </c:pt>
                <c:pt idx="12">
                  <c:v>45017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2232703</c:v>
                </c:pt>
                <c:pt idx="1">
                  <c:v>2239493</c:v>
                </c:pt>
                <c:pt idx="2">
                  <c:v>2245242</c:v>
                </c:pt>
                <c:pt idx="3">
                  <c:v>2249569</c:v>
                </c:pt>
                <c:pt idx="4">
                  <c:v>2258273</c:v>
                </c:pt>
                <c:pt idx="5">
                  <c:v>2265637</c:v>
                </c:pt>
                <c:pt idx="6">
                  <c:v>2268765</c:v>
                </c:pt>
                <c:pt idx="7">
                  <c:v>2275055</c:v>
                </c:pt>
                <c:pt idx="8">
                  <c:v>2278877</c:v>
                </c:pt>
                <c:pt idx="9">
                  <c:v>2271145</c:v>
                </c:pt>
                <c:pt idx="10">
                  <c:v>2275835</c:v>
                </c:pt>
                <c:pt idx="11">
                  <c:v>2278788</c:v>
                </c:pt>
                <c:pt idx="12">
                  <c:v>2258081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9.9019647000646652E-2"/>
          <c:h val="7.7462520383988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8365095667"/>
          <c:y val="0.13289571923446131"/>
          <c:w val="0.71851785572258009"/>
          <c:h val="0.630806115776830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Instagram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44652</c:v>
                </c:pt>
                <c:pt idx="1">
                  <c:v>44682</c:v>
                </c:pt>
                <c:pt idx="2">
                  <c:v>44713</c:v>
                </c:pt>
                <c:pt idx="3">
                  <c:v>44743</c:v>
                </c:pt>
                <c:pt idx="4">
                  <c:v>44774</c:v>
                </c:pt>
                <c:pt idx="5">
                  <c:v>44805</c:v>
                </c:pt>
                <c:pt idx="6">
                  <c:v>44835</c:v>
                </c:pt>
                <c:pt idx="7">
                  <c:v>44866</c:v>
                </c:pt>
                <c:pt idx="8">
                  <c:v>44896</c:v>
                </c:pt>
                <c:pt idx="9">
                  <c:v>44927</c:v>
                </c:pt>
                <c:pt idx="10">
                  <c:v>44958</c:v>
                </c:pt>
                <c:pt idx="11">
                  <c:v>44986</c:v>
                </c:pt>
                <c:pt idx="12">
                  <c:v>45017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1517164</c:v>
                </c:pt>
                <c:pt idx="1">
                  <c:v>1522984</c:v>
                </c:pt>
                <c:pt idx="2">
                  <c:v>1529886</c:v>
                </c:pt>
                <c:pt idx="3">
                  <c:v>1532642</c:v>
                </c:pt>
                <c:pt idx="4">
                  <c:v>1537142</c:v>
                </c:pt>
                <c:pt idx="5">
                  <c:v>1544813</c:v>
                </c:pt>
                <c:pt idx="6">
                  <c:v>1547859</c:v>
                </c:pt>
                <c:pt idx="7">
                  <c:v>1559510</c:v>
                </c:pt>
                <c:pt idx="8">
                  <c:v>1565502</c:v>
                </c:pt>
                <c:pt idx="9">
                  <c:v>1580146</c:v>
                </c:pt>
                <c:pt idx="10">
                  <c:v>1589740</c:v>
                </c:pt>
                <c:pt idx="11">
                  <c:v>1598686</c:v>
                </c:pt>
                <c:pt idx="12">
                  <c:v>1589754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0.10611528672552295"/>
          <c:h val="7.1035851585288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2995098289270493"/>
          <c:w val="0.71851785572258009"/>
          <c:h val="0.6366955884603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Twitter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44652</c:v>
                </c:pt>
                <c:pt idx="1">
                  <c:v>44682</c:v>
                </c:pt>
                <c:pt idx="2">
                  <c:v>44713</c:v>
                </c:pt>
                <c:pt idx="3">
                  <c:v>44743</c:v>
                </c:pt>
                <c:pt idx="4">
                  <c:v>44774</c:v>
                </c:pt>
                <c:pt idx="5">
                  <c:v>44805</c:v>
                </c:pt>
                <c:pt idx="6">
                  <c:v>44835</c:v>
                </c:pt>
                <c:pt idx="7">
                  <c:v>44866</c:v>
                </c:pt>
                <c:pt idx="8">
                  <c:v>44896</c:v>
                </c:pt>
                <c:pt idx="9">
                  <c:v>44927</c:v>
                </c:pt>
                <c:pt idx="10">
                  <c:v>44958</c:v>
                </c:pt>
                <c:pt idx="11">
                  <c:v>44986</c:v>
                </c:pt>
                <c:pt idx="12">
                  <c:v>45017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685521</c:v>
                </c:pt>
                <c:pt idx="1">
                  <c:v>687403</c:v>
                </c:pt>
                <c:pt idx="2">
                  <c:v>688822</c:v>
                </c:pt>
                <c:pt idx="3">
                  <c:v>690161</c:v>
                </c:pt>
                <c:pt idx="4">
                  <c:v>693032</c:v>
                </c:pt>
                <c:pt idx="5">
                  <c:v>695567</c:v>
                </c:pt>
                <c:pt idx="6">
                  <c:v>696558</c:v>
                </c:pt>
                <c:pt idx="7">
                  <c:v>691019</c:v>
                </c:pt>
                <c:pt idx="8">
                  <c:v>691384</c:v>
                </c:pt>
                <c:pt idx="9">
                  <c:v>687133</c:v>
                </c:pt>
                <c:pt idx="10">
                  <c:v>688115</c:v>
                </c:pt>
                <c:pt idx="11">
                  <c:v>688666</c:v>
                </c:pt>
                <c:pt idx="12">
                  <c:v>687232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7.9913271710601391E-2"/>
          <c:h val="7.47207137855397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2995098289270493"/>
          <c:w val="0.71851785572258009"/>
          <c:h val="0.6366955884603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YouTube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44652</c:v>
                </c:pt>
                <c:pt idx="1">
                  <c:v>44682</c:v>
                </c:pt>
                <c:pt idx="2">
                  <c:v>44713</c:v>
                </c:pt>
                <c:pt idx="3">
                  <c:v>44743</c:v>
                </c:pt>
                <c:pt idx="4">
                  <c:v>44774</c:v>
                </c:pt>
                <c:pt idx="5">
                  <c:v>44805</c:v>
                </c:pt>
                <c:pt idx="6">
                  <c:v>44835</c:v>
                </c:pt>
                <c:pt idx="7">
                  <c:v>44866</c:v>
                </c:pt>
                <c:pt idx="8">
                  <c:v>44896</c:v>
                </c:pt>
                <c:pt idx="9">
                  <c:v>44927</c:v>
                </c:pt>
                <c:pt idx="10">
                  <c:v>44958</c:v>
                </c:pt>
                <c:pt idx="11">
                  <c:v>44986</c:v>
                </c:pt>
                <c:pt idx="12">
                  <c:v>45017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154128</c:v>
                </c:pt>
                <c:pt idx="1">
                  <c:v>155261</c:v>
                </c:pt>
                <c:pt idx="2">
                  <c:v>156004</c:v>
                </c:pt>
                <c:pt idx="3">
                  <c:v>156598</c:v>
                </c:pt>
                <c:pt idx="4">
                  <c:v>175509</c:v>
                </c:pt>
                <c:pt idx="5">
                  <c:v>176179</c:v>
                </c:pt>
                <c:pt idx="6">
                  <c:v>176876</c:v>
                </c:pt>
                <c:pt idx="7">
                  <c:v>177761</c:v>
                </c:pt>
                <c:pt idx="8">
                  <c:v>178536</c:v>
                </c:pt>
                <c:pt idx="9">
                  <c:v>180918</c:v>
                </c:pt>
                <c:pt idx="10">
                  <c:v>182023</c:v>
                </c:pt>
                <c:pt idx="11">
                  <c:v>183397</c:v>
                </c:pt>
                <c:pt idx="12">
                  <c:v>184054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  <c:min val="100000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0.10435153486249002"/>
          <c:h val="7.47207137855397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0.40476</cdr:x>
      <cdr:y>0.43032</cdr:y>
    </cdr:from>
    <cdr:to>
      <cdr:x>0.71265</cdr:x>
      <cdr:y>0.70381</cdr:y>
    </cdr:to>
    <cdr:grpSp>
      <cdr:nvGrpSpPr>
        <cdr:cNvPr id="4" name="Group 3">
          <a:extLst xmlns:a="http://schemas.openxmlformats.org/drawingml/2006/main">
            <a:ext uri="{FF2B5EF4-FFF2-40B4-BE49-F238E27FC236}">
              <a16:creationId xmlns:a16="http://schemas.microsoft.com/office/drawing/2014/main" id="{1171EC12-FF78-8541-BDBC-CC6A4414F601}"/>
            </a:ext>
          </a:extLst>
        </cdr:cNvPr>
        <cdr:cNvGrpSpPr/>
      </cdr:nvGrpSpPr>
      <cdr:grpSpPr>
        <a:xfrm xmlns:a="http://schemas.openxmlformats.org/drawingml/2006/main">
          <a:off x="3075935" y="1801781"/>
          <a:ext cx="2339781" cy="1145122"/>
          <a:chOff x="2230277" y="1874237"/>
          <a:chExt cx="3103863" cy="1346756"/>
        </a:xfrm>
      </cdr:grpSpPr>
      <cdr:sp macro="" textlink="">
        <cdr:nvSpPr>
          <cdr:cNvPr id="2" name="Content Placeholder 2">
            <a:extLst xmlns:a="http://schemas.openxmlformats.org/drawingml/2006/main">
              <a:ext uri="{FF2B5EF4-FFF2-40B4-BE49-F238E27FC236}">
                <a16:creationId xmlns:a16="http://schemas.microsoft.com/office/drawing/2014/main" id="{8D45EB1E-4412-4440-90E1-1E52AE74CE72}"/>
              </a:ext>
            </a:extLst>
          </cdr:cNvPr>
          <cdr:cNvSpPr txBox="1">
            <a:spLocks xmlns:a="http://schemas.openxmlformats.org/drawingml/2006/main"/>
          </cdr:cNvSpPr>
        </cdr:nvSpPr>
        <cdr:spPr>
          <a:xfrm xmlns:a="http://schemas.openxmlformats.org/drawingml/2006/main">
            <a:off x="2287076" y="1874237"/>
            <a:ext cx="2995078" cy="61913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="horz" lIns="91440" tIns="45720" rIns="91440" bIns="45720" rtlCol="0" anchor="ctr">
            <a:normAutofit/>
          </a:bodyPr>
          <a:lstStyle xmlns:a="http://schemas.openxmlformats.org/drawingml/2006/main">
            <a:defPPr>
              <a:defRPr lang="en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fi-FI" sz="1200" dirty="0">
                <a:solidFill>
                  <a:srgbClr val="002649"/>
                </a:solidFill>
                <a:latin typeface="Neue Haas Unica W1G Medium" panose="020B0504030206020203" pitchFamily="34" charset="0"/>
              </a:rPr>
              <a:t>Seuraajia kaikissa </a:t>
            </a:r>
            <a:br>
              <a:rPr lang="fi-FI" sz="1200" dirty="0">
                <a:solidFill>
                  <a:srgbClr val="002649"/>
                </a:solidFill>
                <a:latin typeface="Neue Haas Unica W1G Medium" panose="020B0504030206020203" pitchFamily="34" charset="0"/>
              </a:rPr>
            </a:br>
            <a:r>
              <a:rPr lang="fi-FI" sz="1200" dirty="0">
                <a:solidFill>
                  <a:srgbClr val="002649"/>
                </a:solidFill>
                <a:latin typeface="Neue Haas Unica W1G Medium" panose="020B0504030206020203" pitchFamily="34" charset="0"/>
              </a:rPr>
              <a:t>kanavissa</a:t>
            </a:r>
            <a:endParaRPr lang="en-FI" sz="1200" dirty="0">
              <a:solidFill>
                <a:srgbClr val="002649"/>
              </a:solidFill>
              <a:latin typeface="Neue Haas Unica W1G Medium" panose="020B0504030206020203" pitchFamily="34" charset="0"/>
            </a:endParaRPr>
          </a:p>
        </cdr:txBody>
      </cdr:sp>
      <cdr:sp macro="" textlink="">
        <cdr:nvSpPr>
          <cdr:cNvPr id="3" name="Content Placeholder 2">
            <a:extLst xmlns:a="http://schemas.openxmlformats.org/drawingml/2006/main">
              <a:ext uri="{FF2B5EF4-FFF2-40B4-BE49-F238E27FC236}">
                <a16:creationId xmlns:a16="http://schemas.microsoft.com/office/drawing/2014/main" id="{C74C9BEF-4942-7448-9A77-9361FD05EFC1}"/>
              </a:ext>
            </a:extLst>
          </cdr:cNvPr>
          <cdr:cNvSpPr txBox="1">
            <a:spLocks xmlns:a="http://schemas.openxmlformats.org/drawingml/2006/main"/>
          </cdr:cNvSpPr>
        </cdr:nvSpPr>
        <cdr:spPr>
          <a:xfrm xmlns:a="http://schemas.openxmlformats.org/drawingml/2006/main">
            <a:off x="2230277" y="2438065"/>
            <a:ext cx="3103863" cy="782928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="horz" lIns="91440" tIns="45720" rIns="91440" bIns="45720" rtlCol="0">
            <a:noAutofit/>
          </a:bodyPr>
          <a:lstStyle xmlns:a="http://schemas.openxmlformats.org/drawingml/2006/main">
            <a:defPPr>
              <a:defRPr lang="en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fi-FI" sz="3500" dirty="0">
                <a:solidFill>
                  <a:schemeClr val="tx2"/>
                </a:solidFill>
                <a:latin typeface="Canela Medium" pitchFamily="2" charset="77"/>
              </a:rPr>
              <a:t>4 859 872</a:t>
            </a:r>
            <a:endParaRPr lang="en-FI" sz="3500" dirty="0">
              <a:solidFill>
                <a:schemeClr val="tx2"/>
              </a:solidFill>
              <a:latin typeface="Canela Medium" pitchFamily="2" charset="77"/>
            </a:endParaRPr>
          </a:p>
        </cdr:txBody>
      </cdr: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116731-4676-4049-B778-C85831E1F5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5C887A-2D2F-E940-8170-CB98732492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03909-B5E8-FB4E-AFE4-A87166A88C34}" type="datetimeFigureOut">
              <a:rPr lang="en-FI" smtClean="0">
                <a:latin typeface="Neue Haas Unica W1G" panose="020B0504030206020203" pitchFamily="34" charset="0"/>
              </a:rPr>
              <a:t>9.5.2023</a:t>
            </a:fld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B4AAC1-5A48-8D47-9036-9B35BA37D1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DB4C95-5904-FB43-9FE2-1A5C1BAD6A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F5268-A0E2-674D-AEA0-0DAD3129F1B4}" type="slidenum">
              <a:rPr lang="en-FI" smtClean="0">
                <a:latin typeface="Neue Haas Unica W1G" panose="020B0504030206020203" pitchFamily="34" charset="0"/>
              </a:rPr>
              <a:t>‹#›</a:t>
            </a:fld>
            <a:endParaRPr lang="en-FI" dirty="0"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359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C4E458E5-F7A7-9540-B300-0997209ECD22}" type="datetimeFigureOut">
              <a:rPr lang="en-FI" smtClean="0"/>
              <a:pPr/>
              <a:t>9.5.2023</a:t>
            </a:fld>
            <a:endParaRPr lang="en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ECE063A0-E1D9-054C-B6B8-9DCE4E3BD599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87118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Neue Haas Unica W1G" panose="020B0504030206020203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7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824910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8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355011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9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349661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10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338852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11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909010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12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483384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13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04884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1.emf"/><Relationship Id="rId7" Type="http://schemas.openxmlformats.org/officeDocument/2006/relationships/image" Target="../media/image14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10" Type="http://schemas.openxmlformats.org/officeDocument/2006/relationships/image" Target="../media/image17.emf"/><Relationship Id="rId4" Type="http://schemas.openxmlformats.org/officeDocument/2006/relationships/image" Target="../media/image2.emf"/><Relationship Id="rId9" Type="http://schemas.openxmlformats.org/officeDocument/2006/relationships/image" Target="../media/image16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8F95F4-81E9-EF49-A226-BCE101457B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09750" y="-7822685"/>
            <a:ext cx="14535150" cy="155161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889790-F15E-1B44-B63B-B457C40FE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5982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68D8E-AFC5-9E4A-A6FF-D33AA04BC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3582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6E811F-B1B3-2C47-99A0-362276A992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07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3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F5F4F7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F5F4F7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61091E-6CBC-F94E-82C1-D26EBC3D43DB}"/>
              </a:ext>
            </a:extLst>
          </p:cNvPr>
          <p:cNvSpPr/>
          <p:nvPr userDrawn="1"/>
        </p:nvSpPr>
        <p:spPr>
          <a:xfrm>
            <a:off x="9548949" y="6100354"/>
            <a:ext cx="2455817" cy="518567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B2280F-ED4C-5840-AA11-78443EF128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10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1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8A087-0E54-5548-BBE0-62F93A1378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82487-CC65-DF4E-B7FB-142940BCCA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82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2">
    <p:bg>
      <p:bgPr>
        <a:solidFill>
          <a:srgbClr val="9C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40262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3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51421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2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44B72A-E6F1-9B4E-BC82-AAA5F85E85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77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tyyl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866407-1BFA-8440-B74D-9BE0E51DB2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2510D3-A6F3-1B4D-AB47-636E1C2319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DCA8D7-E504-224C-9862-1C0B6BE2C743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4/2023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384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32F4FF-B802-0E4B-AF28-35AEA1D7BC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E7ADFB-1396-A449-9D14-3D52B019E1B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4/2023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495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83975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541417"/>
            <a:ext cx="4953001" cy="4161993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1541417"/>
            <a:ext cx="5041900" cy="4161993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E7ADFB-1396-A449-9D14-3D52B019E1B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4/2023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2F71F9-2281-0941-97F6-7ADD359F86BE}"/>
              </a:ext>
            </a:extLst>
          </p:cNvPr>
          <p:cNvCxnSpPr/>
          <p:nvPr userDrawn="1"/>
        </p:nvCxnSpPr>
        <p:spPr>
          <a:xfrm>
            <a:off x="1169071" y="1131675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083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329774"/>
            <a:ext cx="9941170" cy="1363601"/>
          </a:xfrm>
        </p:spPr>
        <p:txBody>
          <a:bodyPr anchor="ctr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70099" y="2023584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470944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E7ADFB-1396-A449-9D14-3D52B019E1B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4/2023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91446A3-4CE9-254E-A0F9-3CA2E79570EF}"/>
              </a:ext>
            </a:extLst>
          </p:cNvPr>
          <p:cNvCxnSpPr/>
          <p:nvPr userDrawn="1"/>
        </p:nvCxnSpPr>
        <p:spPr>
          <a:xfrm>
            <a:off x="1169071" y="1693378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2362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tyyl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2B6D43-EAE1-2C47-9566-14FA250190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4E808-C354-BD46-A11A-BB2ED2856B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D0FA19-4146-7144-9656-A86E46BB5A75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4/2023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871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87C4-888C-D443-97ED-678CA0198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83456"/>
            <a:ext cx="10515600" cy="1325563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 err="1"/>
              <a:t>Sisältö</a:t>
            </a:r>
            <a:endParaRPr lang="en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A1F004C-804C-1149-B4B9-EFF10150BB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6031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29B38F8-395F-DC43-9EEA-948E5A663C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338554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02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8243C13-36F3-554B-B39E-5B18DAA5684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50" y="41528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03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C5BC51B-1ECA-5E44-BCAA-88BEFC96EDC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1850" y="492973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04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119E771-A6DD-F245-A557-A5F963888D0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089150" y="2689771"/>
            <a:ext cx="3460750" cy="536030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Ensimmäinen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D3CD72D-80AF-1245-9965-4E40DEDCD20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089150" y="3491606"/>
            <a:ext cx="3460750" cy="424457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Toinen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E227821-A9A2-F144-9C0A-25E20AEC0F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089150" y="4238328"/>
            <a:ext cx="3460750" cy="424458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Kolmas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9ACDB04-5B3C-EB47-836C-C3EA4AB145E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089150" y="5015405"/>
            <a:ext cx="3460750" cy="497135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Neljäs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269E9D1-F6E6-0549-AAE5-FB75F727DB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74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BD7305-CCC3-5341-84F6-412B2D2601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063728-23EA-EE4E-9EC1-5FEC05A2CD26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4/2023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102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3C6D96-CE5D-624C-B880-8F643F99FF64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4/2023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412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357D93-882A-7348-B149-EEDC6EB250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1D72B2-0E38-4441-ACDA-CA2FF42A71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648336-2B7F-D741-BF86-08D5440632D8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4/2023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5166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FE7726-DDF9-0649-8A2F-4E1E7CA0DB66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4/2023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0318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586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7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479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01C14F-77E6-C94A-84C9-E22CDC352CD8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4/2023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8003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58CEF7-0887-7B42-B47B-250C6841DE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D07328-92F1-AE44-84A6-753113B2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95C89-311C-774B-9D64-C85090C431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CC819D-B3DF-364E-9730-6109B014DA6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4/2023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3465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vär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9BA364-C822-684E-8D17-FBD0E77C52C0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4/2023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0652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vär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F89741-CE4D-E04E-BAEF-A2641E653D6E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4/2023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926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7F2DD6-10C4-034F-AA82-6EEC56B5A1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236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FAACA4-7C56-F040-B12A-A84B400211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094" t="29308" r="34648" b="36845"/>
          <a:stretch/>
        </p:blipFill>
        <p:spPr>
          <a:xfrm>
            <a:off x="7392989" y="0"/>
            <a:ext cx="479901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5502956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8" y="2352675"/>
            <a:ext cx="550462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077C2A-5274-BA48-8A26-EB54AEA1FC6C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4/2023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815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aulu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0"/>
            <a:ext cx="10515600" cy="1325563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/>
          <p:nvPr userDrawn="1"/>
        </p:nvCxnSpPr>
        <p:spPr>
          <a:xfrm>
            <a:off x="1169071" y="1366807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3AA168A-67B8-4940-97AA-9A3F07F345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FA5E9-7226-A446-9E4B-8B10788C8A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407442" y="2146246"/>
            <a:ext cx="7464425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63C6B3-42CB-FA45-B8B1-2A08F2A4B8E7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4/2023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9400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+ nosto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F58508-655F-4D48-B6E9-C52726C900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77BDE-513D-9D45-865F-385EFC00C1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2CD0953-7CA8-4F47-8139-D5CAF8F8C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939596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4707AA-FEB5-B543-868E-5C071A4BB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AD04DD-053B-EF42-951B-A77D7F276F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69008E-7E94-884C-9CD1-46E94B5FFC1B}"/>
              </a:ext>
            </a:extLst>
          </p:cNvPr>
          <p:cNvSpPr txBox="1"/>
          <p:nvPr userDrawn="1"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96CF79-66B7-7F4E-AD65-FF1DAA40E9B3}"/>
              </a:ext>
            </a:extLst>
          </p:cNvPr>
          <p:cNvGrpSpPr/>
          <p:nvPr userDrawn="1"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A2D01A-48EC-8544-9EA9-F53CBB0235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180180-65CA-C447-8C72-468BD89754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2B75A8-6F21-094A-8E16-782F041E0D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CF252A-53B3-4E41-ADE1-608604DED9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4B2E6FB-847A-C846-A69F-4C41DF40A2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C750E-8E6B-7E44-9F33-2740B3FE5F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179479C-0F44-7A45-AA75-6A858C230627}"/>
              </a:ext>
            </a:extLst>
          </p:cNvPr>
          <p:cNvSpPr txBox="1"/>
          <p:nvPr userDrawn="1"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858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87A81C-4E41-D445-9482-92D9AE4BA8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2BCB598-89A0-8944-BE77-244DF996C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115F5A-F4AE-6143-9E8A-83B703A43D77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4/2023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59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aulu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B3F6A1-9752-F848-A102-0EAD89C36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8DF08B-3530-C541-8E8B-47BED9E4E1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739B8C-C17C-734E-992F-95AC9D7B1E98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4/2023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30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1">
    <p:bg>
      <p:bgPr>
        <a:solidFill>
          <a:srgbClr val="00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9CFFF8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36D8F9-B370-1A4C-BDFF-A2B6637354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84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lkkä teksti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449685"/>
            <a:ext cx="9941169" cy="972971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9070" y="1780370"/>
            <a:ext cx="9941169" cy="3835238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tx2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18F572-44AB-F742-BF25-B7C87DBC3C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06163D-74AF-9E4B-9C00-17C5345E5474}"/>
              </a:ext>
            </a:extLst>
          </p:cNvPr>
          <p:cNvCxnSpPr/>
          <p:nvPr userDrawn="1"/>
        </p:nvCxnSpPr>
        <p:spPr>
          <a:xfrm>
            <a:off x="1169071" y="1104355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75F1AF-DCD8-B641-9909-F89425B39CAF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4/2023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767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449685"/>
            <a:ext cx="9941169" cy="972971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9070" y="1780370"/>
            <a:ext cx="9941169" cy="3835238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tx2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18F572-44AB-F742-BF25-B7C87DBC3C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06163D-74AF-9E4B-9C00-17C5345E5474}"/>
              </a:ext>
            </a:extLst>
          </p:cNvPr>
          <p:cNvCxnSpPr/>
          <p:nvPr userDrawn="1"/>
        </p:nvCxnSpPr>
        <p:spPr>
          <a:xfrm>
            <a:off x="1169071" y="1422656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75F1AF-DCD8-B641-9909-F89425B39CAF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4/2023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267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2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002649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07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649EBF-CEF6-E44B-B0A4-3E1C32790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A5092-7646-5547-A70B-476FB0726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03652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4" r:id="rId3"/>
    <p:sldLayoutId id="2147483677" r:id="rId4"/>
    <p:sldLayoutId id="2147483679" r:id="rId5"/>
    <p:sldLayoutId id="2147483663" r:id="rId6"/>
    <p:sldLayoutId id="2147483686" r:id="rId7"/>
    <p:sldLayoutId id="2147483687" r:id="rId8"/>
    <p:sldLayoutId id="2147483667" r:id="rId9"/>
    <p:sldLayoutId id="2147483676" r:id="rId10"/>
    <p:sldLayoutId id="2147483664" r:id="rId11"/>
    <p:sldLayoutId id="2147483680" r:id="rId12"/>
    <p:sldLayoutId id="2147483678" r:id="rId13"/>
    <p:sldLayoutId id="2147483684" r:id="rId14"/>
    <p:sldLayoutId id="2147483661" r:id="rId15"/>
    <p:sldLayoutId id="2147483681" r:id="rId16"/>
    <p:sldLayoutId id="2147483683" r:id="rId17"/>
    <p:sldLayoutId id="2147483682" r:id="rId18"/>
    <p:sldLayoutId id="2147483662" r:id="rId19"/>
    <p:sldLayoutId id="2147483665" r:id="rId20"/>
    <p:sldLayoutId id="2147483657" r:id="rId21"/>
    <p:sldLayoutId id="2147483674" r:id="rId22"/>
    <p:sldLayoutId id="2147483666" r:id="rId23"/>
    <p:sldLayoutId id="2147483675" r:id="rId24"/>
    <p:sldLayoutId id="2147483670" r:id="rId25"/>
    <p:sldLayoutId id="2147483668" r:id="rId26"/>
    <p:sldLayoutId id="2147483669" r:id="rId27"/>
    <p:sldLayoutId id="2147483672" r:id="rId28"/>
    <p:sldLayoutId id="2147483673" r:id="rId29"/>
    <p:sldLayoutId id="2147483655" r:id="rId30"/>
    <p:sldLayoutId id="2147483671" r:id="rId3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2"/>
          </a:solidFill>
          <a:latin typeface="Canela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9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https://www.editkilpailu.fi/gaala/" TargetMode="Externa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0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aikakausmedia.fi/ajankohtaista/artikkelit/2023/valokuvaaja-kaisu-kaplinille-vaikeinta-tyossa-on-surun-kohtaaminen-kohtalot-jaavat-mieleeni-pitkaksi-aikaa/" TargetMode="External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https://www.aikakausmedia.fi/ajankohtaista/artikkelit/2023/toimivan-tarinallisen-henkilojutun-elementit-mieti-ainakin-naita-asioita/" TargetMode="Externa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2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DF375-90D5-7E45-B00C-9DB66F62E6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Aikakausmediat somessa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729775-DF8A-CA45-9105-05DC8CCDE9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Huhtikuu 2023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07882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Twitterissä</a:t>
            </a:r>
            <a:br>
              <a:rPr lang="fi-FI" sz="3200" dirty="0"/>
            </a:br>
            <a:r>
              <a:rPr lang="fi-FI" sz="3200" dirty="0"/>
              <a:t>4/2022 – 4/2023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6670858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7A47C5A-0179-344D-A00F-48F51B0A4F2A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Twitter-tilien seuraajat.</a:t>
            </a:r>
          </a:p>
        </p:txBody>
      </p:sp>
    </p:spTree>
    <p:extLst>
      <p:ext uri="{BB962C8B-B14F-4D97-AF65-F5344CB8AC3E}">
        <p14:creationId xmlns:p14="http://schemas.microsoft.com/office/powerpoint/2010/main" val="480567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YouTubessa</a:t>
            </a:r>
            <a:br>
              <a:rPr lang="fi-FI" sz="3200" dirty="0"/>
            </a:br>
            <a:r>
              <a:rPr lang="fi-FI" sz="3200" dirty="0"/>
              <a:t>4/2022 – 4/2023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0917003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315D70D-8B87-264D-9B56-C173941B4010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YouTube-kanavien tilaajat.</a:t>
            </a:r>
          </a:p>
        </p:txBody>
      </p:sp>
    </p:spTree>
    <p:extLst>
      <p:ext uri="{BB962C8B-B14F-4D97-AF65-F5344CB8AC3E}">
        <p14:creationId xmlns:p14="http://schemas.microsoft.com/office/powerpoint/2010/main" val="798600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</a:t>
            </a:r>
            <a:r>
              <a:rPr lang="fi-FI" sz="3200" dirty="0" err="1"/>
              <a:t>Pinterestissä</a:t>
            </a:r>
            <a:br>
              <a:rPr lang="fi-FI" sz="3200" dirty="0"/>
            </a:br>
            <a:r>
              <a:rPr lang="fi-FI" sz="3200" dirty="0"/>
              <a:t>4/2022 – 4/2023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4212254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39D6362-F76F-EF4F-9945-0C6F3F8A7DCC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Pinterest-tilien seuraajat.</a:t>
            </a:r>
          </a:p>
        </p:txBody>
      </p:sp>
    </p:spTree>
    <p:extLst>
      <p:ext uri="{BB962C8B-B14F-4D97-AF65-F5344CB8AC3E}">
        <p14:creationId xmlns:p14="http://schemas.microsoft.com/office/powerpoint/2010/main" val="3999255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</a:t>
            </a:r>
            <a:r>
              <a:rPr lang="fi-FI" sz="3200" dirty="0" err="1"/>
              <a:t>Tiktokissa</a:t>
            </a:r>
            <a:br>
              <a:rPr lang="fi-FI" sz="3200" dirty="0"/>
            </a:br>
            <a:r>
              <a:rPr lang="fi-FI" sz="3200" dirty="0"/>
              <a:t>4/2022 – 4/2023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5828646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39D6362-F76F-EF4F-9945-0C6F3F8A7DCC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</a:t>
            </a:r>
            <a:r>
              <a:rPr lang="fi-FI" sz="12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Tiktok</a:t>
            </a:r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-tilien seuraajat.</a:t>
            </a:r>
          </a:p>
        </p:txBody>
      </p:sp>
    </p:spTree>
    <p:extLst>
      <p:ext uri="{BB962C8B-B14F-4D97-AF65-F5344CB8AC3E}">
        <p14:creationId xmlns:p14="http://schemas.microsoft.com/office/powerpoint/2010/main" val="848644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Somen suurimmat</a:t>
            </a:r>
          </a:p>
        </p:txBody>
      </p:sp>
    </p:spTree>
    <p:extLst>
      <p:ext uri="{BB962C8B-B14F-4D97-AF65-F5344CB8AC3E}">
        <p14:creationId xmlns:p14="http://schemas.microsoft.com/office/powerpoint/2010/main" val="340543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tx2"/>
                </a:solidFill>
              </a:rPr>
              <a:t>Eniten seuraajia </a:t>
            </a:r>
            <a:r>
              <a:rPr lang="fi-FI" sz="3000" u="sng" dirty="0">
                <a:solidFill>
                  <a:schemeClr val="tx2"/>
                </a:solidFill>
              </a:rPr>
              <a:t>kaikissa kanavissa</a:t>
            </a:r>
            <a:r>
              <a:rPr lang="fi-FI" sz="3000" dirty="0">
                <a:solidFill>
                  <a:schemeClr val="tx2"/>
                </a:solidFill>
              </a:rPr>
              <a:t> TOP 20 / huhtikuu 2023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857802963"/>
              </p:ext>
            </p:extLst>
          </p:nvPr>
        </p:nvGraphicFramePr>
        <p:xfrm>
          <a:off x="1158466" y="1410789"/>
          <a:ext cx="4785132" cy="452853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1685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242 753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240 781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212 749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193 889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184 460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181 569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175 815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126 775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125 069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124 483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7687771"/>
              </p:ext>
            </p:extLst>
          </p:nvPr>
        </p:nvGraphicFramePr>
        <p:xfrm>
          <a:off x="6344421" y="1410790"/>
          <a:ext cx="4785132" cy="452853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1685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tx2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r>
                        <a:rPr lang="fi-FI" sz="1500" b="0" i="0" noProof="0" dirty="0">
                          <a:solidFill>
                            <a:schemeClr val="tx2"/>
                          </a:solidFill>
                          <a:latin typeface="Neue Haas Unica W1G Medium" panose="020B0504030206020203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tx2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105 054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96 753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84 860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78 560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74 059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K-Ruoka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73 257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72 144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Unelmien Talo&amp;Koti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68 935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Avotakka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68 790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Viherpiha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62 223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F5B24F3D-B5B1-A749-8400-B6B0C1FB02AB}"/>
              </a:ext>
            </a:extLst>
          </p:cNvPr>
          <p:cNvSpPr txBox="1"/>
          <p:nvPr/>
        </p:nvSpPr>
        <p:spPr>
          <a:xfrm>
            <a:off x="3147444" y="6266001"/>
            <a:ext cx="5897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Kaikkien seurattujen medioiden tykkääjät, seuraajat ja tilaajat Facebookissa, Instagramissa, Twitterissä, YouTubessa,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Pinterestissä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ja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TikTokissa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1746007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Facebookissa</a:t>
            </a:r>
            <a:r>
              <a:rPr lang="fi-FI" sz="3000" dirty="0">
                <a:solidFill>
                  <a:schemeClr val="accent1"/>
                </a:solidFill>
              </a:rPr>
              <a:t> TOP 20 / huhtikuu 2023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770824456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sivutykkäyksiä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142 045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105 000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101 532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90 980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83 628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67 641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56 000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Sotilas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55 000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52 093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46 000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6782695"/>
              </p:ext>
            </p:extLst>
          </p:nvPr>
        </p:nvGraphicFramePr>
        <p:xfrm>
          <a:off x="6344421" y="1410790"/>
          <a:ext cx="4785132" cy="451607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04935"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sivutykkäyksiä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 Historia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42 759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42 000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41 852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41 000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40 578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38 000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36 956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HS Meidän perhe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36 842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36 347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34 690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9804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Instagramissa</a:t>
            </a:r>
            <a:r>
              <a:rPr lang="fi-FI" sz="3000" dirty="0">
                <a:solidFill>
                  <a:schemeClr val="accent1"/>
                </a:solidFill>
              </a:rPr>
              <a:t> TOP 20 / huhtikuu 2023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507827218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118 564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83 313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69 883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68 145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K-Ruoka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60 457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59 072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57 408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Avotakka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52 861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45 602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Unelmien Talo&amp;Koti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42 474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7895269"/>
              </p:ext>
            </p:extLst>
          </p:nvPr>
        </p:nvGraphicFramePr>
        <p:xfrm>
          <a:off x="6344421" y="1410790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Glorian ruoka&amp;viini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40 757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Viherpiha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39 573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39 354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35 819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Glorian Koti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34 296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31 091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Meidän Mökki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31 035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30 697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Deko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29 263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Meidän Talo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28 638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704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Twitterissä</a:t>
            </a:r>
            <a:r>
              <a:rPr lang="fi-FI" sz="3000" dirty="0">
                <a:solidFill>
                  <a:schemeClr val="accent1"/>
                </a:solidFill>
              </a:rPr>
              <a:t> TOP 20 / huhtikuu 2023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340179119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187 952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141 854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50 278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Mikrobitti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19 099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18 641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Image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18 143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15 035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Lääkärilehti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13 029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Tivi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11 442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Arvopaperi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11 399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117695"/>
              </p:ext>
            </p:extLst>
          </p:nvPr>
        </p:nvGraphicFramePr>
        <p:xfrm>
          <a:off x="6344421" y="1410790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9 687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Mediuutiset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9 484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Demokraatti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9 448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Tekniikka &amp; Talous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8 726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Potilaan Lääkärilehti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7 792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7 173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Kuntalehti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6 765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Ylioppilaslehti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6 552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Taloustaito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5 857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Sotilas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5 585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4099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YouTubessa</a:t>
            </a:r>
            <a:r>
              <a:rPr lang="fi-FI" sz="3000" dirty="0">
                <a:solidFill>
                  <a:schemeClr val="accent1"/>
                </a:solidFill>
              </a:rPr>
              <a:t> ja </a:t>
            </a:r>
            <a:r>
              <a:rPr lang="fi-FI" sz="3000" u="sng" dirty="0">
                <a:solidFill>
                  <a:schemeClr val="accent1"/>
                </a:solidFill>
              </a:rPr>
              <a:t>Pinterestissä</a:t>
            </a:r>
            <a:r>
              <a:rPr lang="fi-FI" sz="3000" dirty="0">
                <a:solidFill>
                  <a:schemeClr val="accent1"/>
                </a:solidFill>
              </a:rPr>
              <a:t> TOP 10 / </a:t>
            </a:r>
            <a:br>
              <a:rPr lang="fi-FI" sz="3000" dirty="0">
                <a:solidFill>
                  <a:schemeClr val="accent1"/>
                </a:solidFill>
              </a:rPr>
            </a:br>
            <a:r>
              <a:rPr lang="fi-FI" sz="3000" dirty="0">
                <a:solidFill>
                  <a:schemeClr val="accent1"/>
                </a:solidFill>
              </a:rPr>
              <a:t>huhtikuu 2023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448155910"/>
              </p:ext>
            </p:extLst>
          </p:nvPr>
        </p:nvGraphicFramePr>
        <p:xfrm>
          <a:off x="1208162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445967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468538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    YouTube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34 700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Tuulilasi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20 400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18 900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Siivet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18 200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K-Ruoka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12 800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Konepörssi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12 300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Metsälehti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6 820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5 800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4 840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Koululainen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4 340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2" name="Table 7">
            <a:extLst>
              <a:ext uri="{FF2B5EF4-FFF2-40B4-BE49-F238E27FC236}">
                <a16:creationId xmlns:a16="http://schemas.microsoft.com/office/drawing/2014/main" id="{59CA4CB6-7BF2-5E49-4114-867E774842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7325126"/>
              </p:ext>
            </p:extLst>
          </p:nvPr>
        </p:nvGraphicFramePr>
        <p:xfrm>
          <a:off x="6298100" y="1410789"/>
          <a:ext cx="4785132" cy="457224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445967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468538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    Pinterest</a:t>
                      </a:r>
                      <a:endParaRPr lang="fi-FI" dirty="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32 299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Deko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15 265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8 366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8 240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Kotipuutarha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6 914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5 314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2 316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Unelmien Talo&amp;Koti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1 775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1 768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1 663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2869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D6F0B15A-CE6C-F749-BBD3-0E2DE8265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5" t="2091" b="12474"/>
          <a:stretch/>
        </p:blipFill>
        <p:spPr>
          <a:xfrm>
            <a:off x="6727424" y="0"/>
            <a:ext cx="5540021" cy="68580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B44C56-791C-5E4E-8AC3-545D5E423C9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149788"/>
            <a:ext cx="5257800" cy="3882712"/>
          </a:xfrm>
        </p:spPr>
        <p:txBody>
          <a:bodyPr anchor="ctr">
            <a:noAutofit/>
          </a:bodyPr>
          <a:lstStyle/>
          <a:p>
            <a:pPr fontAlgn="b"/>
            <a:r>
              <a:rPr lang="fi-FI" sz="1600" dirty="0" err="1"/>
              <a:t>Aikakausmedioilla</a:t>
            </a:r>
            <a:r>
              <a:rPr lang="fi-FI" sz="1600" dirty="0"/>
              <a:t> oli yhteensä 4 859 872 seuraajaa.</a:t>
            </a:r>
          </a:p>
          <a:p>
            <a:pPr fontAlgn="b"/>
            <a:r>
              <a:rPr lang="fi-FI" sz="1600" dirty="0"/>
              <a:t>Seuraajamäärä pieneni huhtikuussa 30 428:lla. Seurannasta poistui kolme mediaa, joilla oli yhteensä kahdeksan somekanavaa ja niissä yli 44 000 seuraajaa. Poistuneet mediat olivat Fit, Kiinteistöposti ja </a:t>
            </a:r>
            <a:r>
              <a:rPr lang="fi-FI" sz="1600" dirty="0" err="1"/>
              <a:t>Systole</a:t>
            </a:r>
            <a:r>
              <a:rPr lang="fi-FI" sz="1600" dirty="0"/>
              <a:t>.</a:t>
            </a:r>
          </a:p>
          <a:p>
            <a:pPr fontAlgn="b"/>
            <a:r>
              <a:rPr lang="fi-FI" sz="1600" dirty="0"/>
              <a:t>Eniten yleisöään kasvattivat Konepörssi (+1 117), Kotiliesi (+932) ja Suomen Luonto (+810).</a:t>
            </a:r>
          </a:p>
          <a:p>
            <a:r>
              <a:rPr lang="fi-FI" sz="1600" dirty="0"/>
              <a:t>Seurannassa oli mukana 206 </a:t>
            </a:r>
            <a:r>
              <a:rPr lang="fi-FI" sz="1600" dirty="0" err="1"/>
              <a:t>aikakausmediaa</a:t>
            </a:r>
            <a:r>
              <a:rPr lang="fi-FI" sz="1600" dirty="0"/>
              <a:t>, joilla oli käytössään yhteensä 565 somekanavaa.</a:t>
            </a:r>
          </a:p>
          <a:p>
            <a:r>
              <a:rPr lang="fi-FI" sz="1600" dirty="0"/>
              <a:t>Yhdellä </a:t>
            </a:r>
            <a:r>
              <a:rPr lang="fi-FI" sz="1600" dirty="0" err="1"/>
              <a:t>aikakausmedialla</a:t>
            </a:r>
            <a:r>
              <a:rPr lang="fi-FI" sz="1600" dirty="0"/>
              <a:t> on keskimäärin käytössään 2,7 somekanavaa.</a:t>
            </a:r>
          </a:p>
          <a:p>
            <a:pPr fontAlgn="b"/>
            <a:endParaRPr lang="fi-FI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5465"/>
            <a:ext cx="4799012" cy="615950"/>
          </a:xfrm>
        </p:spPr>
        <p:txBody>
          <a:bodyPr>
            <a:noAutofit/>
          </a:bodyPr>
          <a:lstStyle/>
          <a:p>
            <a:r>
              <a:rPr lang="fi-FI" sz="3400" dirty="0"/>
              <a:t>Huhtikuun oleelliset</a:t>
            </a:r>
            <a:endParaRPr lang="en-FI" sz="3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C656D5-E350-F444-90BD-994BB6CD6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2C65EF-CCA6-A54B-80B2-F3E37DEE93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305"/>
          <a:stretch/>
        </p:blipFill>
        <p:spPr>
          <a:xfrm>
            <a:off x="5884985" y="0"/>
            <a:ext cx="2451100" cy="144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432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Eniten yleisöään </a:t>
            </a:r>
            <a:br>
              <a:rPr lang="fi-FI" dirty="0"/>
            </a:br>
            <a:r>
              <a:rPr lang="fi-FI" dirty="0"/>
              <a:t>kasvattaneet</a:t>
            </a:r>
          </a:p>
        </p:txBody>
      </p:sp>
    </p:spTree>
    <p:extLst>
      <p:ext uri="{BB962C8B-B14F-4D97-AF65-F5344CB8AC3E}">
        <p14:creationId xmlns:p14="http://schemas.microsoft.com/office/powerpoint/2010/main" val="2366648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kaikissa kanavissa </a:t>
            </a:r>
            <a:r>
              <a:rPr lang="fi-FI" sz="3000" dirty="0">
                <a:solidFill>
                  <a:schemeClr val="accent1"/>
                </a:solidFill>
              </a:rPr>
              <a:t>TOP 20 /</a:t>
            </a:r>
            <a:br>
              <a:rPr lang="fi-FI" sz="3000" dirty="0">
                <a:solidFill>
                  <a:schemeClr val="accent1"/>
                </a:solidFill>
              </a:rPr>
            </a:br>
            <a:r>
              <a:rPr lang="fi-FI" sz="3000" dirty="0">
                <a:solidFill>
                  <a:schemeClr val="accent1"/>
                </a:solidFill>
              </a:rPr>
              <a:t>huhtikuu 2023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353582632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321179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593326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    </a:t>
                      </a: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Konepörssi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1 117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</a:t>
                      </a: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</a:t>
                      </a: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Pirkka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Meidän Mökki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Viherpiha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</a:t>
                      </a: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927599"/>
              </p:ext>
            </p:extLst>
          </p:nvPr>
        </p:nvGraphicFramePr>
        <p:xfrm>
          <a:off x="6344421" y="1410790"/>
          <a:ext cx="4785132" cy="4583327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399469">
                <a:tc gridSpan="3">
                  <a:txBody>
                    <a:bodyPr/>
                    <a:lstStyle/>
                    <a:p>
                      <a:pPr algn="r"/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   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K-Ruoka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325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</a:t>
                      </a: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Metsästys ja Kalastus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311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299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</a:t>
                      </a: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6042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Kotipuutarha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279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</a:t>
                      </a: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275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265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253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</a:t>
                      </a: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6042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Eeva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193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Ihana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167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Voi hyvin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157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F5B24F3D-B5B1-A749-8400-B6B0C1FB02AB}"/>
              </a:ext>
            </a:extLst>
          </p:cNvPr>
          <p:cNvSpPr txBox="1"/>
          <p:nvPr/>
        </p:nvSpPr>
        <p:spPr>
          <a:xfrm>
            <a:off x="3147444" y="6266001"/>
            <a:ext cx="5897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tykkääjät, seuraajat ja tilaajat Facebookissa, Instagramissa, Twitterissä, YouTubessa, </a:t>
            </a:r>
            <a:r>
              <a:rPr lang="fi-FI" sz="10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Pinterestissä</a:t>
            </a:r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 ja </a:t>
            </a:r>
            <a:r>
              <a:rPr lang="fi-FI" sz="10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TikTokissa</a:t>
            </a:r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2211141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Facebookissa</a:t>
            </a:r>
            <a:r>
              <a:rPr lang="fi-FI" sz="3000" dirty="0">
                <a:solidFill>
                  <a:schemeClr val="accent1"/>
                </a:solidFill>
              </a:rPr>
              <a:t> TOP 10 / huhtikuu 2023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866825682"/>
              </p:ext>
            </p:extLst>
          </p:nvPr>
        </p:nvGraphicFramePr>
        <p:xfrm>
          <a:off x="3703434" y="1410788"/>
          <a:ext cx="4785132" cy="475693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245091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54141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324280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396411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39641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Konepörssi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39641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Metsästys ja Kalastus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39641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39641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V8-Magazine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39641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Caravan</a:t>
                      </a: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, Ihana, Kotitalo, Lastenkirkko, Luontaisterveys, Sana, </a:t>
                      </a:r>
                      <a:r>
                        <a:rPr lang="fi-FI" sz="15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SuomiViihde</a:t>
                      </a: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, TM Rakennusmaailma</a:t>
                      </a:r>
                    </a:p>
                  </a:txBody>
                  <a:tcPr marL="9525" marR="9525" marT="9525" marB="0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396411"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Viherpiha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396411"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 Historia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396411"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396411"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Kamera-lehti, Kauneimmat Käsityöt, Koneviesti, Kotilääkäri, Lastenmaa, Rakennuslehti, Tuulilasi, Ultra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396411"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  <a:tr h="396411"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362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2184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Instagramissa</a:t>
            </a:r>
            <a:r>
              <a:rPr lang="fi-FI" sz="3000" dirty="0">
                <a:solidFill>
                  <a:schemeClr val="accent1"/>
                </a:solidFill>
              </a:rPr>
              <a:t> TOP 10 / huhtikuu 2023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953131875"/>
              </p:ext>
            </p:extLst>
          </p:nvPr>
        </p:nvGraphicFramePr>
        <p:xfrm>
          <a:off x="3703434" y="1410788"/>
          <a:ext cx="4785132" cy="474181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245091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54141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324280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31074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Meidän Mökki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Viherpiha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K-Ruoka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Kotipuutarha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84630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Twitterissä</a:t>
            </a:r>
            <a:r>
              <a:rPr lang="fi-FI" sz="3000" dirty="0">
                <a:solidFill>
                  <a:schemeClr val="accent1"/>
                </a:solidFill>
              </a:rPr>
              <a:t> TOP 10 / huhtikuu 2023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427504179"/>
              </p:ext>
            </p:extLst>
          </p:nvPr>
        </p:nvGraphicFramePr>
        <p:xfrm>
          <a:off x="3703434" y="1410788"/>
          <a:ext cx="4785132" cy="473256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245091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54141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324280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30233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Demokraatti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Reserviläinen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Lääkärilehti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Arvopaperi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9928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Ulkopolitiikka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78998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Mediuutiset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090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96698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Seuratut mediat</a:t>
            </a:r>
          </a:p>
        </p:txBody>
      </p:sp>
    </p:spTree>
    <p:extLst>
      <p:ext uri="{BB962C8B-B14F-4D97-AF65-F5344CB8AC3E}">
        <p14:creationId xmlns:p14="http://schemas.microsoft.com/office/powerpoint/2010/main" val="1635307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F7DE-50D2-C94A-AF14-6ACEB45F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235133"/>
            <a:ext cx="9941169" cy="875210"/>
          </a:xfrm>
        </p:spPr>
        <p:txBody>
          <a:bodyPr anchor="ctr">
            <a:normAutofit fontScale="90000"/>
          </a:bodyPr>
          <a:lstStyle/>
          <a:p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Seurannassa olleet mediat (2</a:t>
            </a:r>
            <a:r>
              <a:rPr lang="fi-FI" sz="3400" dirty="0">
                <a:solidFill>
                  <a:schemeClr val="tx2"/>
                </a:solidFill>
                <a:latin typeface="Canela Medium" pitchFamily="2" charset="77"/>
              </a:rPr>
              <a:t>06</a:t>
            </a:r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 kpl) /</a:t>
            </a:r>
            <a:r>
              <a:rPr lang="fi-FI" sz="3400" dirty="0"/>
              <a:t> huhtikuu 2023</a:t>
            </a:r>
            <a:endParaRPr lang="en-FI" sz="3400" dirty="0">
              <a:solidFill>
                <a:schemeClr val="tx2"/>
              </a:solidFill>
              <a:latin typeface="Canela Medium" pitchFamily="2" charset="77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408246-F249-E64C-B4BD-AD0D1C184A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59678" y="1110343"/>
            <a:ext cx="10614580" cy="5264331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Aarre     Aku Ankka     Alibi     Allergia, Iho &amp; Astma     Anna     Antiikki &amp; Design     Apteekkarilehti     Apu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Apu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Juniori     Arkkitehti     Arkkitehtiuutiset     Aromi     Arvopaperi     Ase &amp; Erä     ASE-lehti     Askel     Auto Bild Suomi     Automaatioväylä     Avotakka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Caravan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Deko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Demokraatti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DigiKuva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Eeva     Elintarvike ja Terveys     Elämä     Erä     ET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Evento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Fashion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Finland     Gloria     Glorian Koti     Glorian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ruoka&amp;viini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GTi-Magazine     Hevoshullu     Hevosmaailma     Hifimaailma     Hiihto     HR Viesti     HS Meidän perhe     Hymy     Hyvä terveys     Ihana     Image     Improbatur     Insinööri     Juoksija     Kaikkien aikojen Joulu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Kaksplus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Kamera-lehti     Katso     Kauneimmat Käsityöt     Kauneus &amp; Terveys     Kauppalehti Fakta     Kehittyvä kauppa     Kello &amp; Kulta     Kiinteistö &amp; energia     Kippari     Kissafani     Kodin Kuvalehti     Kodin Pellervo     Koiramme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Kommuntorget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Finlands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kommuntidning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Konekuriiri     Konepörssi     Koneviesti     Koti ja keittiö     Koti ja maaseutu     Kotiliesi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Kotiliesi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Käsityö     Kotilääkäri     Kotimaa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KotiMikro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Kotipuutarha     Kotitalo     Kotivinkki     Koululainen     K-Ruoka     Kuluttaja     Kuntalehti     Kuntatekniikka     Kunto Plus     Käytännön Maamies     Lapsen Maailma     Lastenkirkko     Lastenmaa     Leivotaan     Linja     Luontaisterveys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Lätta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bladet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Maailman Kuvalehti     Maalla     Maku     Matka     Me Naiset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Mediuutiset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Meidän Mökki     Meidän Talo     Meillä kotona     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Metsälehti     Metsästys ja Kalastus     </a:t>
            </a: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fi-FI" sz="16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26FECC-CBC7-7445-B83C-DA2B2DE6FDF7}"/>
              </a:ext>
            </a:extLst>
          </p:cNvPr>
          <p:cNvSpPr txBox="1">
            <a:spLocks/>
          </p:cNvSpPr>
          <p:nvPr/>
        </p:nvSpPr>
        <p:spPr>
          <a:xfrm>
            <a:off x="1219197" y="3054099"/>
            <a:ext cx="4847771" cy="286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i-FI" i="1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7521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F7DE-50D2-C94A-AF14-6ACEB45F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235133"/>
            <a:ext cx="9941169" cy="875210"/>
          </a:xfrm>
        </p:spPr>
        <p:txBody>
          <a:bodyPr anchor="ctr">
            <a:normAutofit fontScale="90000"/>
          </a:bodyPr>
          <a:lstStyle/>
          <a:p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Seurannassa olleet mediat (2</a:t>
            </a:r>
            <a:r>
              <a:rPr lang="fi-FI" sz="3400" dirty="0"/>
              <a:t>06</a:t>
            </a:r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 kpl) /</a:t>
            </a:r>
            <a:r>
              <a:rPr lang="fi-FI" sz="3400" dirty="0"/>
              <a:t> huhtikuu 2023</a:t>
            </a:r>
            <a:endParaRPr lang="en-FI" sz="3400" dirty="0">
              <a:solidFill>
                <a:schemeClr val="tx2"/>
              </a:solidFill>
              <a:latin typeface="Canela Medium" pitchFamily="2" charset="77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408246-F249-E64C-B4BD-AD0D1C184A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59678" y="1110343"/>
            <a:ext cx="10614580" cy="5264331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fi-FI" sz="1600" dirty="0">
                <a:latin typeface="+mn-lt"/>
              </a:rPr>
              <a:t>…     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Metsästäjä     Mikrobitti     Mondo     Moottori     Motiivi     Museo     Nuotta     Nyyrikki     Oma PIHA     Opettaja     Osuustoiminta     Palokuntalainen     Parnasso     Pelastustieto     Pelit     Perusta     Pieni on Suurin     Pinni     Pirkka     Polemiikki     Poromies     Potilaan Lääkärilehti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Print&amp;Media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prointerior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Promaint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PUUTARHA&amp;kauppa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Pyöräily+Triathlon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Rakennuslehti     Rakennustaito     Reserviläinen     Riffi     RONDO Classic     Sairaanhoitaja     Sana     Sanansaattaja     Seiska     Selkosanomat     Seura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Shaker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Sielunpeili     Siivet     Soppa365     Sosiaalivakuutus     Sport     Suomen Autolehti     Suomen Hammaslääkärilehti     Suomen Kiinteistölehti     Suomen Kuvalehti     Suomen Luonto     Suomen Lääkärilehti     Suomen Sotilas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SuomiViihde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Super     Suuri Käsityö     Sähkömaailma     Taide     TAITO     Talentia     Talomestari     Talotekniikka     Talouselämä     Taloustaito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Teatteri&amp;Tanssi+Sirkus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Tee Itse     Tehy-lehti     Tekniikan Maailma     Tekniikka &amp; Talous     Terassi-lehti     Tiede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Tiede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Luonto     Tieteen Kuvalehti     Tieteen Kuvalehti Historia     Tilisanomat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Tivi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TM Rakennusmaailma     Tosi Elämää     Trendi     TTT-lehti     Tunne &amp; Mieli     Tuulilasi     TV-maailma     Ulkopolitiikka     Ultra     Unelmien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Talo&amp;Koti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Uusiouutiset     V8-Magazine     Valitut Palat - Reader's Digest     Vapaa-ajan Kalastaja     Vapaussoturi     Vauhdin Maailma     Vene     Verotus     Viherpiha     Viini     Viisas Raha     Vinkki     Vitriini     VIVA     Voi hyvin     X     Yhteishyvä     Yliopisto     Ylioppilaslehti     Ympäristö ja Terveys     Yrittäjä Plus</a:t>
            </a:r>
            <a:endParaRPr lang="fi-FI" sz="1600" dirty="0">
              <a:latin typeface="+mn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26FECC-CBC7-7445-B83C-DA2B2DE6FDF7}"/>
              </a:ext>
            </a:extLst>
          </p:cNvPr>
          <p:cNvSpPr txBox="1">
            <a:spLocks/>
          </p:cNvSpPr>
          <p:nvPr/>
        </p:nvSpPr>
        <p:spPr>
          <a:xfrm>
            <a:off x="1219197" y="3054099"/>
            <a:ext cx="4847771" cy="286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i-FI" i="1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9259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F7DE-50D2-C94A-AF14-6ACEB45F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274321"/>
            <a:ext cx="9941169" cy="1148336"/>
          </a:xfrm>
        </p:spPr>
        <p:txBody>
          <a:bodyPr anchor="ctr">
            <a:normAutofit/>
          </a:bodyPr>
          <a:lstStyle/>
          <a:p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Seurantaan lisätyt ja siitä poistuneet kanavat / </a:t>
            </a:r>
            <a:br>
              <a:rPr lang="en-FI" sz="3400" dirty="0">
                <a:solidFill>
                  <a:schemeClr val="tx2"/>
                </a:solidFill>
                <a:latin typeface="Canela Medium" pitchFamily="2" charset="77"/>
              </a:rPr>
            </a:br>
            <a:r>
              <a:rPr lang="fi-FI" sz="3400" dirty="0"/>
              <a:t>huhtikuu 2023</a:t>
            </a:r>
            <a:endParaRPr lang="en-FI" sz="3400" dirty="0">
              <a:solidFill>
                <a:schemeClr val="tx2"/>
              </a:solidFill>
              <a:latin typeface="Canela Medium" pitchFamily="2" charset="77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408246-F249-E64C-B4BD-AD0D1C184A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603503" y="1780370"/>
            <a:ext cx="4926930" cy="3835238"/>
          </a:xfrm>
        </p:spPr>
        <p:txBody>
          <a:bodyPr anchor="t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fi-FI" sz="2000" b="1" u="sng" dirty="0">
                <a:latin typeface="Neue Haas Unica W1G" panose="020B0504030206020203" pitchFamily="34" charset="0"/>
              </a:rPr>
              <a:t>Poistetut</a:t>
            </a:r>
            <a:r>
              <a:rPr lang="fi-FI" sz="2000" dirty="0">
                <a:latin typeface="Neue Haas Unica W1G" panose="020B0504030206020203" pitchFamily="34" charset="0"/>
              </a:rPr>
              <a:t> </a:t>
            </a:r>
            <a:r>
              <a:rPr lang="fi-FI" sz="1600" dirty="0">
                <a:latin typeface="Neue Haas Unica W1G" panose="020B0504030206020203" pitchFamily="34" charset="0"/>
              </a:rPr>
              <a:t> </a:t>
            </a:r>
            <a:r>
              <a:rPr lang="fi-FI" sz="1600" i="1" dirty="0">
                <a:latin typeface="Neue Haas Unica W1G" panose="020B0504030206020203" pitchFamily="34" charset="0"/>
              </a:rPr>
              <a:t>|  vaikutus -44 041 seuraajaa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FIT: Facebook, Instagram, </a:t>
            </a:r>
            <a:r>
              <a:rPr lang="en-GB" sz="1600" dirty="0" err="1"/>
              <a:t>Youtube</a:t>
            </a:r>
            <a:r>
              <a:rPr lang="en-GB" sz="1600" dirty="0"/>
              <a:t>, Pinterest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 err="1"/>
              <a:t>Kiinteistöposti</a:t>
            </a:r>
            <a:r>
              <a:rPr lang="en-GB" sz="1600" dirty="0"/>
              <a:t>: Facebook, Twitter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Systole: Facebook, Instagram, Twitter, TikTok</a:t>
            </a:r>
          </a:p>
          <a:p>
            <a:pPr marL="0" indent="0">
              <a:lnSpc>
                <a:spcPct val="150000"/>
              </a:lnSpc>
            </a:pPr>
            <a:endParaRPr lang="fi-FI" sz="1600" i="1" dirty="0">
              <a:latin typeface="Neue Haas Unica W1G" panose="020B0504030206020203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26FECC-CBC7-7445-B83C-DA2B2DE6FDF7}"/>
              </a:ext>
            </a:extLst>
          </p:cNvPr>
          <p:cNvSpPr txBox="1">
            <a:spLocks/>
          </p:cNvSpPr>
          <p:nvPr/>
        </p:nvSpPr>
        <p:spPr>
          <a:xfrm>
            <a:off x="1219197" y="3054099"/>
            <a:ext cx="4847771" cy="286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i-FI" i="1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8942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2908"/>
            <a:ext cx="10515600" cy="3626644"/>
          </a:xfrm>
        </p:spPr>
        <p:txBody>
          <a:bodyPr/>
          <a:lstStyle/>
          <a:p>
            <a:r>
              <a:rPr lang="fi-FI" dirty="0"/>
              <a:t>Ajankohtaista </a:t>
            </a:r>
            <a:br>
              <a:rPr lang="fi-FI" dirty="0"/>
            </a:br>
            <a:r>
              <a:rPr lang="fi-FI" dirty="0"/>
              <a:t>aikakausmedioista</a:t>
            </a:r>
          </a:p>
        </p:txBody>
      </p:sp>
    </p:spTree>
    <p:extLst>
      <p:ext uri="{BB962C8B-B14F-4D97-AF65-F5344CB8AC3E}">
        <p14:creationId xmlns:p14="http://schemas.microsoft.com/office/powerpoint/2010/main" val="3571730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1"/>
            <a:ext cx="7599405" cy="1142400"/>
          </a:xfrm>
        </p:spPr>
        <p:txBody>
          <a:bodyPr/>
          <a:lstStyle/>
          <a:p>
            <a:r>
              <a:rPr lang="fi-FI" dirty="0"/>
              <a:t>Aikakausmedioiden someyleisö / huhtikuu 2023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800401"/>
            <a:ext cx="3425934" cy="5068664"/>
          </a:xfrm>
        </p:spPr>
        <p:txBody>
          <a:bodyPr anchor="ctr">
            <a:noAutofit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Muutokset osuuksissa kokonaisyleisössä edellisvuoden vastaavaan ajankohtaan verrattuna (prosenttiyksikköä)</a:t>
            </a:r>
          </a:p>
          <a:p>
            <a:pPr algn="ctr"/>
            <a:br>
              <a:rPr lang="fi-FI" sz="2000" dirty="0">
                <a:solidFill>
                  <a:schemeClr val="bg2"/>
                </a:solidFill>
              </a:rPr>
            </a:b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Facebook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–1,2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Instagram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+0,3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Twitter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–0,5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YouTube +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0,5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Pinterest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+0,1</a:t>
            </a:r>
          </a:p>
          <a:p>
            <a:pPr algn="ctr"/>
            <a:r>
              <a:rPr lang="fi-FI" sz="2000" i="1" dirty="0" err="1">
                <a:solidFill>
                  <a:schemeClr val="bg2"/>
                </a:solidFill>
                <a:latin typeface="Neue Haas Unica W1G" panose="020B0504030206020203" pitchFamily="34" charset="0"/>
              </a:rPr>
              <a:t>TikTok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+0,8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9480543"/>
              </p:ext>
            </p:extLst>
          </p:nvPr>
        </p:nvGraphicFramePr>
        <p:xfrm>
          <a:off x="0" y="2067954"/>
          <a:ext cx="7599405" cy="4187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ABA7BFB-2EA2-514C-B721-5A905213B22E}"/>
              </a:ext>
            </a:extLst>
          </p:cNvPr>
          <p:cNvSpPr txBox="1">
            <a:spLocks/>
          </p:cNvSpPr>
          <p:nvPr/>
        </p:nvSpPr>
        <p:spPr>
          <a:xfrm>
            <a:off x="590843" y="1413805"/>
            <a:ext cx="6316394" cy="611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200" dirty="0">
                <a:solidFill>
                  <a:schemeClr val="accent1"/>
                </a:solidFill>
              </a:rPr>
              <a:t>Kaikkien seurattujen medioiden tykkääjät, seuraajat ja tilaajat Facebookissa, Instagramissa, Twitterissä, YouTubessa, </a:t>
            </a:r>
            <a:r>
              <a:rPr lang="fi-FI" sz="1200" dirty="0" err="1">
                <a:solidFill>
                  <a:schemeClr val="accent1"/>
                </a:solidFill>
              </a:rPr>
              <a:t>Pinterestissä</a:t>
            </a:r>
            <a:r>
              <a:rPr lang="fi-FI" sz="1200" dirty="0">
                <a:solidFill>
                  <a:schemeClr val="accent1"/>
                </a:solidFill>
              </a:rPr>
              <a:t> ja </a:t>
            </a:r>
            <a:r>
              <a:rPr lang="fi-FI" sz="1200" dirty="0" err="1">
                <a:solidFill>
                  <a:schemeClr val="accent1"/>
                </a:solidFill>
              </a:rPr>
              <a:t>TikTokissa</a:t>
            </a:r>
            <a:r>
              <a:rPr lang="fi-FI" sz="1200" dirty="0">
                <a:solidFill>
                  <a:schemeClr val="accent1"/>
                </a:solidFill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34364616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1FD3C0-7BE1-C341-9ED5-0FDAA75474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41219" y="2763829"/>
            <a:ext cx="4473876" cy="2258291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i-FI" sz="1600" dirty="0"/>
              <a:t>Vuoden 2022 Editkilpailu huipentuu </a:t>
            </a:r>
            <a:r>
              <a:rPr lang="fi-FI" sz="1600" dirty="0" err="1"/>
              <a:t>Editgaalaan</a:t>
            </a:r>
            <a:r>
              <a:rPr lang="fi-FI" sz="1600" dirty="0"/>
              <a:t> 25. toukokuuta. Vanhalla ylioppilastalolla järjestettävässä gaalassa palkitaan voittajia yhteensä 15 toimituksellisessa ja markkinoinnillisessa sarjassa. Gaalaliput ovat myynnissä torstaihin 11.5. asti!</a:t>
            </a:r>
          </a:p>
          <a:p>
            <a:pPr marL="0" indent="0">
              <a:buNone/>
            </a:pPr>
            <a:r>
              <a:rPr lang="fi-FI" sz="1600" b="1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2"/>
              </a:rPr>
              <a:t>Lue lisää ja osta liput</a:t>
            </a:r>
            <a:endParaRPr lang="fi-FI" sz="1600" dirty="0">
              <a:solidFill>
                <a:schemeClr val="tx2"/>
              </a:solidFill>
              <a:latin typeface="Neue Haas Unica W1G" panose="020B0504030206020203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AD3B7E-093E-334C-8CA9-F9E7FF26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804" y="706518"/>
            <a:ext cx="4572773" cy="1862283"/>
          </a:xfrm>
        </p:spPr>
        <p:txBody>
          <a:bodyPr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Vielä ehdit ostaa liput huikeaan </a:t>
            </a:r>
            <a:r>
              <a:rPr lang="fi-FI" sz="3000" dirty="0" err="1">
                <a:solidFill>
                  <a:schemeClr val="accent1"/>
                </a:solidFill>
              </a:rPr>
              <a:t>Editgaalaan</a:t>
            </a:r>
            <a:r>
              <a:rPr lang="fi-FI" sz="3000" dirty="0">
                <a:solidFill>
                  <a:schemeClr val="accent1"/>
                </a:solidFill>
              </a:rPr>
              <a:t>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81052F1-6733-5249-B51C-B71FB01F7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8" name="Picture Placeholder 7" descr="Background pattern&#10;&#10;Description automatically generated">
            <a:extLst>
              <a:ext uri="{FF2B5EF4-FFF2-40B4-BE49-F238E27FC236}">
                <a16:creationId xmlns:a16="http://schemas.microsoft.com/office/drawing/2014/main" id="{0D00AE47-9855-9443-F015-8F368C8DAE5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/>
          <a:srcRect l="610" r="1319"/>
          <a:stretch/>
        </p:blipFill>
        <p:spPr>
          <a:xfrm>
            <a:off x="5466303" y="0"/>
            <a:ext cx="6725697" cy="6858000"/>
          </a:xfrm>
        </p:spPr>
      </p:pic>
    </p:spTree>
    <p:extLst>
      <p:ext uri="{BB962C8B-B14F-4D97-AF65-F5344CB8AC3E}">
        <p14:creationId xmlns:p14="http://schemas.microsoft.com/office/powerpoint/2010/main" val="25463330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AD3B7E-093E-334C-8CA9-F9E7FF26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2" y="1057898"/>
            <a:ext cx="5112325" cy="2101785"/>
          </a:xfrm>
        </p:spPr>
        <p:txBody>
          <a:bodyPr>
            <a:noAutofit/>
          </a:bodyPr>
          <a:lstStyle/>
          <a:p>
            <a:r>
              <a:rPr lang="fi-FI" sz="3000" dirty="0"/>
              <a:t>Valokuvaaja Kaisu </a:t>
            </a:r>
            <a:r>
              <a:rPr lang="fi-FI" sz="3000" dirty="0" err="1"/>
              <a:t>Kaplinille</a:t>
            </a:r>
            <a:r>
              <a:rPr lang="fi-FI" sz="3000" dirty="0"/>
              <a:t> vaikeinta työssä on surun kohtaaminen: "Kohtalot jäävät mieleeni pitkäksi aikaa"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1FD3C0-7BE1-C341-9ED5-0FDAA75474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3377892"/>
            <a:ext cx="4797425" cy="2806285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i-FI" sz="1600" dirty="0"/>
              <a:t>Kaisu </a:t>
            </a:r>
            <a:r>
              <a:rPr lang="fi-FI" sz="1600" dirty="0" err="1"/>
              <a:t>Kaplin</a:t>
            </a:r>
            <a:r>
              <a:rPr lang="fi-FI" sz="1600" dirty="0"/>
              <a:t> haluaa haastaa aikakauslehtien klassisia hammashymykansia ja nähdä lehtien sivuilla enemmän luovia ja taiteellisia kuvia. Kuvataidetta opiskeleva </a:t>
            </a:r>
            <a:r>
              <a:rPr lang="fi-FI" sz="1600" dirty="0" err="1"/>
              <a:t>Kaplin</a:t>
            </a:r>
            <a:r>
              <a:rPr lang="fi-FI" sz="1600" dirty="0"/>
              <a:t> ammentaa työssään voimaa ihmisten kohtaamisesta ja nauttii kuvaustilanteista, joissa jää tilaa sattumalle.</a:t>
            </a:r>
          </a:p>
          <a:p>
            <a:pPr marL="0" indent="0">
              <a:buNone/>
            </a:pPr>
            <a:r>
              <a:rPr lang="fi-FI" sz="1600" b="1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2"/>
              </a:rPr>
              <a:t>Lue juttu</a:t>
            </a:r>
            <a:endParaRPr lang="fi-FI" sz="1600" b="1" dirty="0">
              <a:solidFill>
                <a:schemeClr val="tx2"/>
              </a:solidFill>
              <a:latin typeface="Neue Haas Unica W1G" panose="020B0504030206020203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i-FI" sz="1600" dirty="0">
              <a:solidFill>
                <a:schemeClr val="tx2"/>
              </a:solidFill>
              <a:latin typeface="Neue Haas Unica W1G" panose="020B0504030206020203" pitchFamily="34" charset="0"/>
            </a:endParaRPr>
          </a:p>
        </p:txBody>
      </p:sp>
      <p:pic>
        <p:nvPicPr>
          <p:cNvPr id="8" name="Picture Placeholder 7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76ACE7CC-6CB6-5ED4-9729-5986A72F05A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6718" r="11061"/>
          <a:stretch/>
        </p:blipFill>
        <p:spPr>
          <a:xfrm>
            <a:off x="0" y="0"/>
            <a:ext cx="5638798" cy="685800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0AD4DB-B136-0800-4520-EA433789402E}"/>
              </a:ext>
            </a:extLst>
          </p:cNvPr>
          <p:cNvSpPr txBox="1"/>
          <p:nvPr/>
        </p:nvSpPr>
        <p:spPr>
          <a:xfrm>
            <a:off x="0" y="6581001"/>
            <a:ext cx="17976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FI" sz="900" dirty="0">
                <a:solidFill>
                  <a:srgbClr val="FFF6FA"/>
                </a:solidFill>
                <a:latin typeface="Neue Haas Unica Pro Light" panose="020B0404030206020203" pitchFamily="34" charset="77"/>
              </a:rPr>
              <a:t>Kuva: Kaisu Kaplin </a:t>
            </a:r>
          </a:p>
        </p:txBody>
      </p:sp>
    </p:spTree>
    <p:extLst>
      <p:ext uri="{BB962C8B-B14F-4D97-AF65-F5344CB8AC3E}">
        <p14:creationId xmlns:p14="http://schemas.microsoft.com/office/powerpoint/2010/main" val="12440535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1FD3C0-7BE1-C341-9ED5-0FDAA75474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41219" y="3624028"/>
            <a:ext cx="4473876" cy="2258291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i-FI" sz="1600" dirty="0"/>
              <a:t>Miten rakennetaan toimiva tarinallinen juttu? Millaisia kysymyksiä haastateltavalla kannattaa kysyä? Ja miten juttua editoidaan? Kodin Kuvalehden tuottaja </a:t>
            </a:r>
            <a:r>
              <a:rPr lang="fi-FI" sz="1600" b="1" dirty="0"/>
              <a:t>Ulla Ahvenniemi </a:t>
            </a:r>
            <a:r>
              <a:rPr lang="fi-FI" sz="1600" dirty="0"/>
              <a:t>avaa tarinallisen henkilöjutun saloja.</a:t>
            </a:r>
          </a:p>
          <a:p>
            <a:pPr marL="0" indent="0">
              <a:buNone/>
            </a:pPr>
            <a:r>
              <a:rPr lang="fi-FI" sz="1600" b="1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2"/>
              </a:rPr>
              <a:t>Lue lisää</a:t>
            </a:r>
            <a:endParaRPr lang="fi-FI" sz="1600" dirty="0">
              <a:solidFill>
                <a:schemeClr val="tx2"/>
              </a:solidFill>
              <a:latin typeface="Neue Haas Unica W1G" panose="020B0504030206020203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AD3B7E-093E-334C-8CA9-F9E7FF26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804" y="1566717"/>
            <a:ext cx="4572773" cy="1862283"/>
          </a:xfrm>
        </p:spPr>
        <p:txBody>
          <a:bodyPr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Toimivan tarinallisen henkilöjutun elementit – mieti ainakin näitä asioita!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81052F1-6733-5249-B51C-B71FB01F7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7" name="Picture Placeholder 6" descr="A person reading a book&#10;&#10;Description automatically generated with medium confidence">
            <a:extLst>
              <a:ext uri="{FF2B5EF4-FFF2-40B4-BE49-F238E27FC236}">
                <a16:creationId xmlns:a16="http://schemas.microsoft.com/office/drawing/2014/main" id="{608364C2-5B3D-9B11-E8E4-B6548100DD1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/>
          <a:srcRect l="37272" r="16478"/>
          <a:stretch/>
        </p:blipFill>
        <p:spPr>
          <a:xfrm>
            <a:off x="6553202" y="0"/>
            <a:ext cx="5638798" cy="6858000"/>
          </a:xfrm>
        </p:spPr>
      </p:pic>
    </p:spTree>
    <p:extLst>
      <p:ext uri="{BB962C8B-B14F-4D97-AF65-F5344CB8AC3E}">
        <p14:creationId xmlns:p14="http://schemas.microsoft.com/office/powerpoint/2010/main" val="4475514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188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1"/>
            <a:ext cx="7599405" cy="1142400"/>
          </a:xfrm>
        </p:spPr>
        <p:txBody>
          <a:bodyPr>
            <a:normAutofit/>
          </a:bodyPr>
          <a:lstStyle/>
          <a:p>
            <a:r>
              <a:rPr lang="fi-FI" sz="3200" dirty="0"/>
              <a:t>Aikakausmedioiden seuraajamäärä / huhtikuu 2023</a:t>
            </a:r>
            <a:endParaRPr lang="en-FI" sz="3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1371601"/>
            <a:ext cx="3425934" cy="4663438"/>
          </a:xfrm>
        </p:spPr>
        <p:txBody>
          <a:bodyPr anchor="ctr">
            <a:normAutofit lnSpcReduction="10000"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Muutokset yleisön määrässä huhtikuussa</a:t>
            </a:r>
          </a:p>
          <a:p>
            <a:pPr algn="ctr"/>
            <a:br>
              <a:rPr lang="fi-FI" sz="1000" dirty="0">
                <a:solidFill>
                  <a:schemeClr val="bg2"/>
                </a:solidFill>
              </a:rPr>
            </a:b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Kaikki kanavat yhteensä</a:t>
            </a:r>
            <a:b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-30 428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Facebook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-20 707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Instagram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-8 932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Twitter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-1 434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YouTube +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657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Pinterest 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+60</a:t>
            </a:r>
          </a:p>
          <a:p>
            <a:pPr algn="ctr"/>
            <a:r>
              <a:rPr lang="fi-FI" sz="2000" i="1" dirty="0" err="1">
                <a:solidFill>
                  <a:schemeClr val="bg2"/>
                </a:solidFill>
                <a:latin typeface="Neue Haas Unica W1G" panose="020B0504030206020203" pitchFamily="34" charset="0"/>
              </a:rPr>
              <a:t>TikTok</a:t>
            </a: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 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-72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9770895"/>
              </p:ext>
            </p:extLst>
          </p:nvPr>
        </p:nvGraphicFramePr>
        <p:xfrm>
          <a:off x="502507" y="2067953"/>
          <a:ext cx="7096898" cy="4214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ABA7BFB-2EA2-514C-B721-5A905213B22E}"/>
              </a:ext>
            </a:extLst>
          </p:cNvPr>
          <p:cNvSpPr txBox="1">
            <a:spLocks/>
          </p:cNvSpPr>
          <p:nvPr/>
        </p:nvSpPr>
        <p:spPr>
          <a:xfrm>
            <a:off x="590843" y="1413805"/>
            <a:ext cx="6316394" cy="611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200" dirty="0">
                <a:solidFill>
                  <a:schemeClr val="accent1"/>
                </a:solidFill>
              </a:rPr>
              <a:t>Kaikkien seurattujen medioiden tykkääjät, seuraajat ja tilaajat Facebookissa, Instagramissa, Twitterissä, YouTubessa, </a:t>
            </a:r>
            <a:r>
              <a:rPr lang="fi-FI" sz="1200" dirty="0" err="1">
                <a:solidFill>
                  <a:schemeClr val="accent1"/>
                </a:solidFill>
              </a:rPr>
              <a:t>Pinterestissä</a:t>
            </a:r>
            <a:r>
              <a:rPr lang="fi-FI" sz="1200" dirty="0">
                <a:solidFill>
                  <a:schemeClr val="accent1"/>
                </a:solidFill>
              </a:rPr>
              <a:t> ja </a:t>
            </a:r>
            <a:r>
              <a:rPr lang="fi-FI" sz="1200" dirty="0" err="1">
                <a:solidFill>
                  <a:schemeClr val="accent1"/>
                </a:solidFill>
              </a:rPr>
              <a:t>TikTokissa</a:t>
            </a:r>
            <a:r>
              <a:rPr lang="fi-FI" sz="1200" dirty="0">
                <a:solidFill>
                  <a:schemeClr val="accent1"/>
                </a:solidFill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1743251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3" y="229201"/>
            <a:ext cx="6355081" cy="1142400"/>
          </a:xfrm>
        </p:spPr>
        <p:txBody>
          <a:bodyPr>
            <a:normAutofit fontScale="90000"/>
          </a:bodyPr>
          <a:lstStyle/>
          <a:p>
            <a:r>
              <a:rPr lang="fi-FI" dirty="0"/>
              <a:t>Aikakausmedioiden somekanavien määrä / huhtikuu 2023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1371601"/>
            <a:ext cx="3425934" cy="4663438"/>
          </a:xfrm>
        </p:spPr>
        <p:txBody>
          <a:bodyPr anchor="ctr">
            <a:normAutofit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Seurannassa oli mukana 206 aikakausmediaa, joilla oli käytössään yhteensä 565 somekanavaa.</a:t>
            </a:r>
            <a:b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endParaRPr lang="fi-FI" sz="2000" b="1" dirty="0">
              <a:solidFill>
                <a:schemeClr val="bg2"/>
              </a:solidFill>
              <a:latin typeface="Neue Haas Unica W1G" panose="020B0504030206020203" pitchFamily="34" charset="0"/>
            </a:endParaRPr>
          </a:p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Yhdellä aikakausmedialla on keskimäärin käytössään </a:t>
            </a:r>
          </a:p>
          <a:p>
            <a:pPr algn="ctr"/>
            <a:r>
              <a:rPr lang="fi-FI" sz="4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2,7</a:t>
            </a:r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 </a:t>
            </a:r>
            <a:b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somekanavaa.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7555892"/>
              </p:ext>
            </p:extLst>
          </p:nvPr>
        </p:nvGraphicFramePr>
        <p:xfrm>
          <a:off x="-1" y="1719777"/>
          <a:ext cx="7599405" cy="3967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1880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1"/>
            <a:ext cx="7599405" cy="1142400"/>
          </a:xfrm>
        </p:spPr>
        <p:txBody>
          <a:bodyPr>
            <a:normAutofit/>
          </a:bodyPr>
          <a:lstStyle/>
          <a:p>
            <a:r>
              <a:rPr lang="fi-FI" dirty="0"/>
              <a:t>Yleisön keskimääräinen koko / </a:t>
            </a:r>
            <a:br>
              <a:rPr lang="fi-FI" dirty="0"/>
            </a:br>
            <a:r>
              <a:rPr lang="fi-FI" dirty="0"/>
              <a:t>huhtikuu 2023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1371601"/>
            <a:ext cx="3425934" cy="4663438"/>
          </a:xfrm>
        </p:spPr>
        <p:txBody>
          <a:bodyPr anchor="ctr">
            <a:normAutofit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Yhdellä aikakausmedialla on eri somekanavissa yhteensä keskimäärin</a:t>
            </a:r>
            <a:b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r>
              <a:rPr lang="fi-FI" sz="4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23 592</a:t>
            </a:r>
          </a:p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seuraajaa.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1755002"/>
              </p:ext>
            </p:extLst>
          </p:nvPr>
        </p:nvGraphicFramePr>
        <p:xfrm>
          <a:off x="0" y="1719777"/>
          <a:ext cx="7599405" cy="3967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629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856" y="229201"/>
            <a:ext cx="9957816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kaikissa seuratuissa kanavissa 4/2022 – 4/2023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3704889"/>
              </p:ext>
            </p:extLst>
          </p:nvPr>
        </p:nvGraphicFramePr>
        <p:xfrm>
          <a:off x="712694" y="1924556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93E1093-2567-014F-B4D0-9A5995FB34C9}"/>
              </a:ext>
            </a:extLst>
          </p:cNvPr>
          <p:cNvSpPr txBox="1"/>
          <p:nvPr/>
        </p:nvSpPr>
        <p:spPr>
          <a:xfrm>
            <a:off x="1169894" y="1524446"/>
            <a:ext cx="1005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tykkääjät, seuraajat ja tilaajat Facebookissa, Instagramissa, Twitterissä, YouTubessa, </a:t>
            </a:r>
            <a:r>
              <a:rPr lang="fi-FI" sz="12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Pinterestissä</a:t>
            </a:r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 ja </a:t>
            </a:r>
            <a:r>
              <a:rPr lang="fi-FI" sz="12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TikTokissa</a:t>
            </a:r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848130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Facebookissa</a:t>
            </a:r>
            <a:br>
              <a:rPr lang="fi-FI" sz="3200" dirty="0"/>
            </a:br>
            <a:r>
              <a:rPr lang="fi-FI" sz="3200" dirty="0"/>
              <a:t>4/2022 – 4/2023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850169-5D2D-7F48-820B-3EDB48E744F2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Facebook-sivujen tykkääjät.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9752827"/>
              </p:ext>
            </p:extLst>
          </p:nvPr>
        </p:nvGraphicFramePr>
        <p:xfrm>
          <a:off x="712694" y="1801445"/>
          <a:ext cx="10515600" cy="4347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7269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Instagramissa</a:t>
            </a:r>
            <a:br>
              <a:rPr lang="fi-FI" sz="3200" dirty="0"/>
            </a:br>
            <a:r>
              <a:rPr lang="fi-FI" sz="3200" dirty="0"/>
              <a:t>4/2022 – 4/2023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0493150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C2DB9D6-6CD7-1A4A-B036-911179A4AD7F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Instagram-tilien seuraajat.</a:t>
            </a:r>
          </a:p>
        </p:txBody>
      </p:sp>
    </p:spTree>
    <p:extLst>
      <p:ext uri="{BB962C8B-B14F-4D97-AF65-F5344CB8AC3E}">
        <p14:creationId xmlns:p14="http://schemas.microsoft.com/office/powerpoint/2010/main" val="1019087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ikakausmedia värit">
      <a:dk1>
        <a:srgbClr val="000000"/>
      </a:dk1>
      <a:lt1>
        <a:srgbClr val="FFFFFF"/>
      </a:lt1>
      <a:dk2>
        <a:srgbClr val="002649"/>
      </a:dk2>
      <a:lt2>
        <a:srgbClr val="FEFCFF"/>
      </a:lt2>
      <a:accent1>
        <a:srgbClr val="002649"/>
      </a:accent1>
      <a:accent2>
        <a:srgbClr val="FF6464"/>
      </a:accent2>
      <a:accent3>
        <a:srgbClr val="F3CF67"/>
      </a:accent3>
      <a:accent4>
        <a:srgbClr val="43FFED"/>
      </a:accent4>
      <a:accent5>
        <a:srgbClr val="00599E"/>
      </a:accent5>
      <a:accent6>
        <a:srgbClr val="B2B2B2"/>
      </a:accent6>
      <a:hlink>
        <a:srgbClr val="FF6464"/>
      </a:hlink>
      <a:folHlink>
        <a:srgbClr val="FF646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smtClean="0">
            <a:latin typeface="Neue Haas Unica W1G" panose="020B0504030206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ikakausmedia-presepohja" id="{27F49DBD-B064-444B-96FB-3C48DEE958D5}" vid="{92DBE8E4-D1B9-4240-B326-D810776610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F551B6AE0A94F47AE516944E2F00FE5" ma:contentTypeVersion="6" ma:contentTypeDescription="Luo uusi asiakirja." ma:contentTypeScope="" ma:versionID="58d92077bb786e85d9685819b8fde436">
  <xsd:schema xmlns:xsd="http://www.w3.org/2001/XMLSchema" xmlns:xs="http://www.w3.org/2001/XMLSchema" xmlns:p="http://schemas.microsoft.com/office/2006/metadata/properties" xmlns:ns2="b8458977-e6f2-40e9-9621-96f4298c6bbe" targetNamespace="http://schemas.microsoft.com/office/2006/metadata/properties" ma:root="true" ma:fieldsID="ad6839f9971e1d0cae6cdac384c98978" ns2:_="">
    <xsd:import namespace="b8458977-e6f2-40e9-9621-96f4298c6b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458977-e6f2-40e9-9621-96f4298c6b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BD3844-D0FB-414D-A452-15FC55E587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B21824-3573-4170-BB97-352BE88B69B2}">
  <ds:schemaRefs>
    <ds:schemaRef ds:uri="http://purl.org/dc/dcmitype/"/>
    <ds:schemaRef ds:uri="http://schemas.microsoft.com/office/2006/documentManagement/types"/>
    <ds:schemaRef ds:uri="b8458977-e6f2-40e9-9621-96f4298c6bbe"/>
    <ds:schemaRef ds:uri="http://schemas.openxmlformats.org/package/2006/metadata/core-properties"/>
    <ds:schemaRef ds:uri="http://www.w3.org/XML/1998/namespace"/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E83D5C7-E101-49C3-9DAE-DF471BE7BE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458977-e6f2-40e9-9621-96f4298c6b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5956</TotalTime>
  <Words>2195</Words>
  <Application>Microsoft Macintosh PowerPoint</Application>
  <PresentationFormat>Widescreen</PresentationFormat>
  <Paragraphs>672</Paragraphs>
  <Slides>33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Neue Haas Unica Pro Light</vt:lpstr>
      <vt:lpstr>Neue Haas Unica W1G Light</vt:lpstr>
      <vt:lpstr>Neue Haas Unica W1G Medium</vt:lpstr>
      <vt:lpstr>Canela Medium</vt:lpstr>
      <vt:lpstr>Arial</vt:lpstr>
      <vt:lpstr>Clattering</vt:lpstr>
      <vt:lpstr>Calibri</vt:lpstr>
      <vt:lpstr>Neue Haas Unica W1G</vt:lpstr>
      <vt:lpstr>Office Theme</vt:lpstr>
      <vt:lpstr>Aikakausmediat somessa</vt:lpstr>
      <vt:lpstr>Huhtikuun oleelliset</vt:lpstr>
      <vt:lpstr>Aikakausmedioiden someyleisö / huhtikuu 2023</vt:lpstr>
      <vt:lpstr>Aikakausmedioiden seuraajamäärä / huhtikuu 2023</vt:lpstr>
      <vt:lpstr>Aikakausmedioiden somekanavien määrä / huhtikuu 2023</vt:lpstr>
      <vt:lpstr>Yleisön keskimääräinen koko /  huhtikuu 2023</vt:lpstr>
      <vt:lpstr>Yleisömäärän kehitys kaikissa seuratuissa kanavissa 4/2022 – 4/2023</vt:lpstr>
      <vt:lpstr>Yleisömäärän kehitys Facebookissa 4/2022 – 4/2023</vt:lpstr>
      <vt:lpstr>Yleisömäärän kehitys Instagramissa 4/2022 – 4/2023</vt:lpstr>
      <vt:lpstr>Yleisömäärän kehitys Twitterissä 4/2022 – 4/2023</vt:lpstr>
      <vt:lpstr>Yleisömäärän kehitys YouTubessa 4/2022 – 4/2023</vt:lpstr>
      <vt:lpstr>Yleisömäärän kehitys Pinterestissä 4/2022 – 4/2023</vt:lpstr>
      <vt:lpstr>Yleisömäärän kehitys Tiktokissa 4/2022 – 4/2023</vt:lpstr>
      <vt:lpstr>Somen suurimmat</vt:lpstr>
      <vt:lpstr>Eniten seuraajia kaikissa kanavissa TOP 20 / huhtikuu 2023</vt:lpstr>
      <vt:lpstr>Eniten seuraajia Facebookissa TOP 20 / huhtikuu 2023</vt:lpstr>
      <vt:lpstr>Eniten seuraajia Instagramissa TOP 20 / huhtikuu 2023</vt:lpstr>
      <vt:lpstr>Eniten seuraajia Twitterissä TOP 20 / huhtikuu 2023</vt:lpstr>
      <vt:lpstr>Eniten seuraajia YouTubessa ja Pinterestissä TOP 10 /  huhtikuu 2023</vt:lpstr>
      <vt:lpstr>Eniten yleisöään  kasvattaneet</vt:lpstr>
      <vt:lpstr>Eniten uusia seuraajia kaikissa kanavissa TOP 20 / huhtikuu 2023</vt:lpstr>
      <vt:lpstr>Eniten uusia seuraajia Facebookissa TOP 10 / huhtikuu 2023</vt:lpstr>
      <vt:lpstr>Eniten uusia seuraajia Instagramissa TOP 10 / huhtikuu 2023</vt:lpstr>
      <vt:lpstr>Eniten uusia seuraajia Twitterissä TOP 10 / huhtikuu 2023</vt:lpstr>
      <vt:lpstr>Seuratut mediat</vt:lpstr>
      <vt:lpstr>Seurannassa olleet mediat (206 kpl) / huhtikuu 2023</vt:lpstr>
      <vt:lpstr>Seurannassa olleet mediat (206 kpl) / huhtikuu 2023</vt:lpstr>
      <vt:lpstr>Seurantaan lisätyt ja siitä poistuneet kanavat /  huhtikuu 2023</vt:lpstr>
      <vt:lpstr>Ajankohtaista  aikakausmedioista</vt:lpstr>
      <vt:lpstr>Vielä ehdit ostaa liput huikeaan Editgaalaan!</vt:lpstr>
      <vt:lpstr>Valokuvaaja Kaisu Kaplinille vaikeinta työssä on surun kohtaaminen: "Kohtalot jäävät mieleeni pitkäksi aikaa"</vt:lpstr>
      <vt:lpstr>Toimivan tarinallisen henkilöjutun elementit – mieti ainakin näitä asioita!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 tulee tähän</dc:title>
  <dc:creator>Katja Pietilä-Seppä</dc:creator>
  <cp:lastModifiedBy>Outi Itävuo</cp:lastModifiedBy>
  <cp:revision>369</cp:revision>
  <dcterms:created xsi:type="dcterms:W3CDTF">2021-01-05T09:04:45Z</dcterms:created>
  <dcterms:modified xsi:type="dcterms:W3CDTF">2023-05-09T08:18:08Z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0x0101003F551B6AE0A94F47AE516944E2F00FE5</vt:lpwstr>
  </property>
</Properties>
</file>