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68" r:id="rId6"/>
    <p:sldId id="285" r:id="rId7"/>
    <p:sldId id="1197" r:id="rId8"/>
    <p:sldId id="1198" r:id="rId9"/>
    <p:sldId id="1199" r:id="rId10"/>
    <p:sldId id="1191" r:id="rId11"/>
    <p:sldId id="1192" r:id="rId12"/>
    <p:sldId id="1193" r:id="rId13"/>
    <p:sldId id="1194" r:id="rId14"/>
    <p:sldId id="1195" r:id="rId15"/>
    <p:sldId id="1196" r:id="rId16"/>
    <p:sldId id="1208" r:id="rId17"/>
    <p:sldId id="1203" r:id="rId18"/>
    <p:sldId id="1204" r:id="rId19"/>
    <p:sldId id="1205" r:id="rId20"/>
    <p:sldId id="1206" r:id="rId21"/>
    <p:sldId id="1207" r:id="rId22"/>
    <p:sldId id="1214" r:id="rId23"/>
    <p:sldId id="1211" r:id="rId24"/>
    <p:sldId id="1210" r:id="rId25"/>
    <p:sldId id="1212" r:id="rId26"/>
    <p:sldId id="1213" r:id="rId27"/>
    <p:sldId id="1215" r:id="rId28"/>
    <p:sldId id="1217" r:id="rId29"/>
    <p:sldId id="1202" r:id="rId30"/>
    <p:sldId id="1222" r:id="rId31"/>
    <p:sldId id="1224" r:id="rId32"/>
    <p:sldId id="1229" r:id="rId33"/>
    <p:sldId id="1227" r:id="rId34"/>
    <p:sldId id="1228" r:id="rId35"/>
    <p:sldId id="275" r:id="rId36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nela Medium" pitchFamily="2" charset="77"/>
      <p:regular r:id="rId43"/>
    </p:embeddedFont>
    <p:embeddedFont>
      <p:font typeface="Clattering" pitchFamily="2" charset="0"/>
      <p:regular r:id="rId44"/>
    </p:embeddedFont>
    <p:embeddedFont>
      <p:font typeface="Neue Haas Unica W1G" panose="020B0504030206020203" pitchFamily="34" charset="0"/>
      <p:regular r:id="rId45"/>
      <p:bold r:id="rId46"/>
      <p:italic r:id="rId47"/>
      <p:boldItalic r:id="rId48"/>
    </p:embeddedFont>
    <p:embeddedFont>
      <p:font typeface="Neue Haas Unica W1G Light" panose="020B0404030206020203" pitchFamily="34" charset="0"/>
      <p:regular r:id="rId49"/>
      <p:italic r:id="rId50"/>
    </p:embeddedFont>
    <p:embeddedFont>
      <p:font typeface="Neue Haas Unica W1G Medium" panose="020B0504030206020203" pitchFamily="34" charset="0"/>
      <p:regular r:id="rId51"/>
      <p:italic r:id="rId52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3" autoAdjust="0"/>
    <p:restoredTop sz="96327"/>
  </p:normalViewPr>
  <p:slideViewPr>
    <p:cSldViewPr snapToGrid="0" snapToObjects="1">
      <p:cViewPr varScale="1">
        <p:scale>
          <a:sx n="105" d="100"/>
          <a:sy n="105" d="100"/>
        </p:scale>
        <p:origin x="19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2 239 493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654471632976528"/>
                  <c:y val="-1.2858382743611728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2239493</c:v>
                </c:pt>
                <c:pt idx="1">
                  <c:v>1522984</c:v>
                </c:pt>
                <c:pt idx="2">
                  <c:v>687403</c:v>
                </c:pt>
                <c:pt idx="3">
                  <c:v>155261</c:v>
                </c:pt>
                <c:pt idx="4">
                  <c:v>85394</c:v>
                </c:pt>
                <c:pt idx="5">
                  <c:v>13205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  <c:pt idx="6">
                  <c:v>44501</c:v>
                </c:pt>
                <c:pt idx="7">
                  <c:v>44531</c:v>
                </c:pt>
                <c:pt idx="8">
                  <c:v>44562</c:v>
                </c:pt>
                <c:pt idx="9">
                  <c:v>44593</c:v>
                </c:pt>
                <c:pt idx="10">
                  <c:v>44621</c:v>
                </c:pt>
                <c:pt idx="11">
                  <c:v>44652</c:v>
                </c:pt>
                <c:pt idx="12">
                  <c:v>44682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77282</c:v>
                </c:pt>
                <c:pt idx="1">
                  <c:v>78008</c:v>
                </c:pt>
                <c:pt idx="2">
                  <c:v>78632</c:v>
                </c:pt>
                <c:pt idx="3">
                  <c:v>79180</c:v>
                </c:pt>
                <c:pt idx="4">
                  <c:v>79880</c:v>
                </c:pt>
                <c:pt idx="5">
                  <c:v>80620</c:v>
                </c:pt>
                <c:pt idx="6">
                  <c:v>81754</c:v>
                </c:pt>
                <c:pt idx="7">
                  <c:v>82617</c:v>
                </c:pt>
                <c:pt idx="8">
                  <c:v>83291</c:v>
                </c:pt>
                <c:pt idx="9">
                  <c:v>83746</c:v>
                </c:pt>
                <c:pt idx="10">
                  <c:v>84210</c:v>
                </c:pt>
                <c:pt idx="11">
                  <c:v>84759</c:v>
                </c:pt>
                <c:pt idx="12">
                  <c:v>85394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3856651070790068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39135351811452"/>
          <c:y val="8.6377024944008007E-2"/>
          <c:w val="0.51822895016949655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2 239 493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4703740</c:v>
                </c:pt>
                <c:pt idx="1">
                  <c:v>2239493</c:v>
                </c:pt>
                <c:pt idx="2">
                  <c:v>1522984</c:v>
                </c:pt>
                <c:pt idx="3">
                  <c:v>687403</c:v>
                </c:pt>
                <c:pt idx="4">
                  <c:v>155261</c:v>
                </c:pt>
                <c:pt idx="5">
                  <c:v>85394</c:v>
                </c:pt>
                <c:pt idx="6">
                  <c:v>13205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187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600" b="0" i="0" u="none" strike="noStrike" kern="1200" baseline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32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557</c:v>
                </c:pt>
                <c:pt idx="1">
                  <c:v>187</c:v>
                </c:pt>
                <c:pt idx="2">
                  <c:v>136</c:v>
                </c:pt>
                <c:pt idx="3">
                  <c:v>109</c:v>
                </c:pt>
                <c:pt idx="4">
                  <c:v>85</c:v>
                </c:pt>
                <c:pt idx="5">
                  <c:v>32</c:v>
                </c:pt>
                <c:pt idx="6" formatCode="#,##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11 976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21980.093457943924</c:v>
                </c:pt>
                <c:pt idx="1">
                  <c:v>11975.898395721924</c:v>
                </c:pt>
                <c:pt idx="2">
                  <c:v>11198.411764705883</c:v>
                </c:pt>
                <c:pt idx="3">
                  <c:v>6306.4495412844035</c:v>
                </c:pt>
                <c:pt idx="4">
                  <c:v>2668.5625</c:v>
                </c:pt>
                <c:pt idx="5">
                  <c:v>1826.6</c:v>
                </c:pt>
                <c:pt idx="6">
                  <c:v>1650.625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1228256484216675"/>
          <c:w val="0.71851782114192253"/>
          <c:h val="0.64847453382736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  <c:pt idx="6">
                  <c:v>44501</c:v>
                </c:pt>
                <c:pt idx="7">
                  <c:v>44531</c:v>
                </c:pt>
                <c:pt idx="8">
                  <c:v>44562</c:v>
                </c:pt>
                <c:pt idx="9">
                  <c:v>44593</c:v>
                </c:pt>
                <c:pt idx="10">
                  <c:v>44621</c:v>
                </c:pt>
                <c:pt idx="11">
                  <c:v>44652</c:v>
                </c:pt>
                <c:pt idx="12">
                  <c:v>44682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4346607</c:v>
                </c:pt>
                <c:pt idx="1">
                  <c:v>4357286</c:v>
                </c:pt>
                <c:pt idx="2">
                  <c:v>4376878</c:v>
                </c:pt>
                <c:pt idx="3">
                  <c:v>4392223</c:v>
                </c:pt>
                <c:pt idx="4">
                  <c:v>4411380</c:v>
                </c:pt>
                <c:pt idx="5">
                  <c:v>4436519</c:v>
                </c:pt>
                <c:pt idx="6">
                  <c:v>4469030</c:v>
                </c:pt>
                <c:pt idx="7">
                  <c:v>4497902</c:v>
                </c:pt>
                <c:pt idx="8">
                  <c:v>4618230</c:v>
                </c:pt>
                <c:pt idx="9">
                  <c:v>4635035</c:v>
                </c:pt>
                <c:pt idx="10">
                  <c:v>4666729</c:v>
                </c:pt>
                <c:pt idx="11">
                  <c:v>4687098</c:v>
                </c:pt>
                <c:pt idx="12">
                  <c:v>4703740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48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543362242763133"/>
          <c:h val="0.2053914180644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4538808399370315"/>
          <c:w val="0.71851785572258009"/>
          <c:h val="0.63009285199711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  <c:pt idx="6">
                  <c:v>44501</c:v>
                </c:pt>
                <c:pt idx="7">
                  <c:v>44531</c:v>
                </c:pt>
                <c:pt idx="8">
                  <c:v>44562</c:v>
                </c:pt>
                <c:pt idx="9">
                  <c:v>44593</c:v>
                </c:pt>
                <c:pt idx="10">
                  <c:v>44621</c:v>
                </c:pt>
                <c:pt idx="11">
                  <c:v>44652</c:v>
                </c:pt>
                <c:pt idx="12">
                  <c:v>44682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2164455</c:v>
                </c:pt>
                <c:pt idx="1">
                  <c:v>2161613</c:v>
                </c:pt>
                <c:pt idx="2">
                  <c:v>2172052</c:v>
                </c:pt>
                <c:pt idx="3">
                  <c:v>2180120</c:v>
                </c:pt>
                <c:pt idx="4">
                  <c:v>2186971</c:v>
                </c:pt>
                <c:pt idx="5">
                  <c:v>2197430</c:v>
                </c:pt>
                <c:pt idx="6">
                  <c:v>2203880</c:v>
                </c:pt>
                <c:pt idx="7">
                  <c:v>2209489</c:v>
                </c:pt>
                <c:pt idx="8">
                  <c:v>2216578</c:v>
                </c:pt>
                <c:pt idx="9">
                  <c:v>2216945</c:v>
                </c:pt>
                <c:pt idx="10">
                  <c:v>2227786</c:v>
                </c:pt>
                <c:pt idx="11">
                  <c:v>2232703</c:v>
                </c:pt>
                <c:pt idx="12">
                  <c:v>2239493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225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9.9019647000646652E-2"/>
          <c:h val="7.7462520383988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8365095667"/>
          <c:y val="0.13289571923446131"/>
          <c:w val="0.71851785572258009"/>
          <c:h val="0.63080611577683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  <c:pt idx="6">
                  <c:v>44501</c:v>
                </c:pt>
                <c:pt idx="7">
                  <c:v>44531</c:v>
                </c:pt>
                <c:pt idx="8">
                  <c:v>44562</c:v>
                </c:pt>
                <c:pt idx="9">
                  <c:v>44593</c:v>
                </c:pt>
                <c:pt idx="10">
                  <c:v>44621</c:v>
                </c:pt>
                <c:pt idx="11">
                  <c:v>44652</c:v>
                </c:pt>
                <c:pt idx="12">
                  <c:v>44682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1325760</c:v>
                </c:pt>
                <c:pt idx="1">
                  <c:v>1336368</c:v>
                </c:pt>
                <c:pt idx="2">
                  <c:v>1342820</c:v>
                </c:pt>
                <c:pt idx="3">
                  <c:v>1349709</c:v>
                </c:pt>
                <c:pt idx="4">
                  <c:v>1358389</c:v>
                </c:pt>
                <c:pt idx="5">
                  <c:v>1370500</c:v>
                </c:pt>
                <c:pt idx="6">
                  <c:v>1385603</c:v>
                </c:pt>
                <c:pt idx="7">
                  <c:v>1401602</c:v>
                </c:pt>
                <c:pt idx="8">
                  <c:v>1489532</c:v>
                </c:pt>
                <c:pt idx="9">
                  <c:v>1496759</c:v>
                </c:pt>
                <c:pt idx="10">
                  <c:v>1507824</c:v>
                </c:pt>
                <c:pt idx="11">
                  <c:v>1517164</c:v>
                </c:pt>
                <c:pt idx="12">
                  <c:v>1522984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ax val="1550000"/>
          <c:min val="12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611528672552295"/>
          <c:h val="7.103585158528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  <c:pt idx="6">
                  <c:v>44501</c:v>
                </c:pt>
                <c:pt idx="7">
                  <c:v>44531</c:v>
                </c:pt>
                <c:pt idx="8">
                  <c:v>44562</c:v>
                </c:pt>
                <c:pt idx="9">
                  <c:v>44593</c:v>
                </c:pt>
                <c:pt idx="10">
                  <c:v>44621</c:v>
                </c:pt>
                <c:pt idx="11">
                  <c:v>44652</c:v>
                </c:pt>
                <c:pt idx="12">
                  <c:v>44682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657638</c:v>
                </c:pt>
                <c:pt idx="1">
                  <c:v>653641</c:v>
                </c:pt>
                <c:pt idx="2">
                  <c:v>654693</c:v>
                </c:pt>
                <c:pt idx="3">
                  <c:v>653198</c:v>
                </c:pt>
                <c:pt idx="4">
                  <c:v>655051</c:v>
                </c:pt>
                <c:pt idx="5">
                  <c:v>655511</c:v>
                </c:pt>
                <c:pt idx="6">
                  <c:v>657362</c:v>
                </c:pt>
                <c:pt idx="7">
                  <c:v>661174</c:v>
                </c:pt>
                <c:pt idx="8">
                  <c:v>668652</c:v>
                </c:pt>
                <c:pt idx="9">
                  <c:v>674628</c:v>
                </c:pt>
                <c:pt idx="10">
                  <c:v>681737</c:v>
                </c:pt>
                <c:pt idx="11">
                  <c:v>685521</c:v>
                </c:pt>
                <c:pt idx="12">
                  <c:v>687403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7.9913271710601391E-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24817068321005"/>
          <c:y val="0.12995098289270493"/>
          <c:w val="0.71851785572258009"/>
          <c:h val="0.6366955884603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mm:yyyy</c:formatCode>
                <c:ptCount val="13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  <c:pt idx="6">
                  <c:v>44501</c:v>
                </c:pt>
                <c:pt idx="7">
                  <c:v>44531</c:v>
                </c:pt>
                <c:pt idx="8">
                  <c:v>44562</c:v>
                </c:pt>
                <c:pt idx="9">
                  <c:v>44593</c:v>
                </c:pt>
                <c:pt idx="10">
                  <c:v>44621</c:v>
                </c:pt>
                <c:pt idx="11">
                  <c:v>44652</c:v>
                </c:pt>
                <c:pt idx="12">
                  <c:v>44682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121472</c:v>
                </c:pt>
                <c:pt idx="1">
                  <c:v>122714</c:v>
                </c:pt>
                <c:pt idx="2">
                  <c:v>123724</c:v>
                </c:pt>
                <c:pt idx="3">
                  <c:v>125056</c:v>
                </c:pt>
                <c:pt idx="4">
                  <c:v>126116</c:v>
                </c:pt>
                <c:pt idx="5">
                  <c:v>127194</c:v>
                </c:pt>
                <c:pt idx="6">
                  <c:v>133025</c:v>
                </c:pt>
                <c:pt idx="7">
                  <c:v>134009</c:v>
                </c:pt>
                <c:pt idx="8">
                  <c:v>149941</c:v>
                </c:pt>
                <c:pt idx="9">
                  <c:v>151253</c:v>
                </c:pt>
                <c:pt idx="10">
                  <c:v>152922</c:v>
                </c:pt>
                <c:pt idx="11">
                  <c:v>154128</c:v>
                </c:pt>
                <c:pt idx="12">
                  <c:v>155261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75-5449-96BE-C70CF79F4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0891712"/>
        <c:axId val="1869618640"/>
      </c:barChart>
      <c:dateAx>
        <c:axId val="1890891712"/>
        <c:scaling>
          <c:orientation val="minMax"/>
        </c:scaling>
        <c:delete val="0"/>
        <c:axPos val="b"/>
        <c:numFmt formatCode="mm\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69618640"/>
        <c:crosses val="autoZero"/>
        <c:auto val="1"/>
        <c:lblOffset val="100"/>
        <c:baseTimeUnit val="months"/>
      </c:dateAx>
      <c:valAx>
        <c:axId val="1869618640"/>
        <c:scaling>
          <c:orientation val="minMax"/>
          <c:min val="100000"/>
        </c:scaling>
        <c:delete val="0"/>
        <c:axPos val="l"/>
        <c:majorGridlines>
          <c:spPr>
            <a:ln w="12700" cap="rnd" cmpd="sng" algn="ctr">
              <a:solidFill>
                <a:schemeClr val="bg1">
                  <a:lumMod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Neue Haas Unica W1G Medium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18908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4942693918400392E-3"/>
          <c:y val="0.13387852501723826"/>
          <c:w val="0.10435153486249002"/>
          <c:h val="7.4720713785539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2"/>
              </a:solidFill>
              <a:latin typeface="Neue Haas Unica W1G Medium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2"/>
          </a:solidFill>
          <a:latin typeface="Neue Haas Unica W1G Medium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51" y="1741487"/>
          <a:ext cx="2257783" cy="1145122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4 703 740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13.6.2022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13.6.2022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7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2491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8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501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9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4966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10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38852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11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0901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063A0-E1D9-054C-B6B8-9DCE4E3BD599}" type="slidenum">
              <a:rPr lang="en-FI" smtClean="0"/>
              <a:pPr/>
              <a:t>12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8338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2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Aikakausmediat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5/2022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ajankohtaista/artikkelit/2022/6-x-nain-kirjoitat-vahemmistoista/" TargetMode="External"/><Relationship Id="rId2" Type="http://schemas.openxmlformats.org/officeDocument/2006/relationships/hyperlink" Target="https://www.aikakausmedia.fi/ajankohtaista/artikkelit/2022/sukupuoli-ja-seksuaalivahemmistojen-huomioiminen-on-ihan-itsestaan-selvaa/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jp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aikakausmedia.fi/ajankohtaista/artikkelit/2022/hyodynna-kmt-raportit-aikakauslehtien-peiton-kertymasta/" TargetMode="External"/><Relationship Id="rId4" Type="http://schemas.openxmlformats.org/officeDocument/2006/relationships/hyperlink" Target="https://www.aikakausmedia.fi/ajankohtaista/artikkelit/2022/paatoimittajakysely-ukrainan-sota-nakyy-aikakausmedioissa-laajasti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kakausmedia.fi/ajankohtaista/artikkelit/2022/ajankuva-2022-on-ilmestynyt-ja-luettavissa-myos-digissa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Toukokuu 2022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Twitterissä</a:t>
            </a:r>
            <a:br>
              <a:rPr lang="fi-FI" sz="3200" dirty="0"/>
            </a:br>
            <a:r>
              <a:rPr lang="fi-FI" sz="3200" dirty="0"/>
              <a:t>5/2021 – 5/2022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8638353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7A47C5A-0179-344D-A00F-48F51B0A4F2A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Twitter-tilien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48056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YouTubessa</a:t>
            </a:r>
            <a:br>
              <a:rPr lang="fi-FI" sz="3200" dirty="0"/>
            </a:br>
            <a:r>
              <a:rPr lang="fi-FI" sz="3200" dirty="0"/>
              <a:t>5/2021 – 5/2022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9782952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15D70D-8B87-264D-9B56-C173941B4010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YouTube-kanavien tilaajat.</a:t>
            </a:r>
          </a:p>
        </p:txBody>
      </p:sp>
    </p:spTree>
    <p:extLst>
      <p:ext uri="{BB962C8B-B14F-4D97-AF65-F5344CB8AC3E}">
        <p14:creationId xmlns:p14="http://schemas.microsoft.com/office/powerpoint/2010/main" val="79860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</a:t>
            </a:r>
            <a:r>
              <a:rPr lang="fi-FI" sz="3200" dirty="0" err="1"/>
              <a:t>Pinterestissä</a:t>
            </a:r>
            <a:br>
              <a:rPr lang="fi-FI" sz="3200" dirty="0"/>
            </a:br>
            <a:r>
              <a:rPr lang="fi-FI" sz="3200" dirty="0"/>
              <a:t>5/2021 – 5/2022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8892218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39D6362-F76F-EF4F-9945-0C6F3F8A7DCC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Pinterest-tilien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39992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Somen suurimmat</a:t>
            </a:r>
          </a:p>
        </p:txBody>
      </p:sp>
    </p:spTree>
    <p:extLst>
      <p:ext uri="{BB962C8B-B14F-4D97-AF65-F5344CB8AC3E}">
        <p14:creationId xmlns:p14="http://schemas.microsoft.com/office/powerpoint/2010/main" val="34054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tx2"/>
                </a:solidFill>
              </a:rPr>
              <a:t>Eniten seuraajia </a:t>
            </a:r>
            <a:r>
              <a:rPr lang="fi-FI" sz="3000" u="sng" dirty="0">
                <a:solidFill>
                  <a:schemeClr val="tx2"/>
                </a:solidFill>
              </a:rPr>
              <a:t>kaikissa kanavissa</a:t>
            </a:r>
            <a:r>
              <a:rPr lang="fi-FI" sz="3000" dirty="0">
                <a:solidFill>
                  <a:schemeClr val="tx2"/>
                </a:solidFill>
              </a:rPr>
              <a:t> TOP 20 / toukokuu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817038781"/>
              </p:ext>
            </p:extLst>
          </p:nvPr>
        </p:nvGraphicFramePr>
        <p:xfrm>
          <a:off x="1158466" y="1410789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1.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236 514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2.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228 941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3.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209 254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4.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188 257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5.</a:t>
                      </a:r>
                      <a:endParaRPr lang="fi-FI" sz="1500" b="1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175 266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6.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166 813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7.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160 545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8.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121 484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9.</a:t>
                      </a:r>
                      <a:endParaRPr lang="fi-FI" sz="1500" b="0" i="0" u="none" strike="noStrike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119 074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107 118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938529"/>
              </p:ext>
            </p:extLst>
          </p:nvPr>
        </p:nvGraphicFramePr>
        <p:xfrm>
          <a:off x="6344421" y="1410790"/>
          <a:ext cx="4785132" cy="452853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1685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r>
                        <a:rPr lang="fi-FI" sz="1500" b="0" i="0" noProof="0" dirty="0">
                          <a:solidFill>
                            <a:schemeClr val="tx2"/>
                          </a:solidFill>
                          <a:latin typeface="Neue Haas Unica W1G Medium" panose="020B0504030206020203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tx2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104 392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95 279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83 857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76 034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71 438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71 334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70 463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68 290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68 099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168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61 504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tx2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tx2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600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20 / toukokuu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033519241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142 944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104 590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99 482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89 006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82 567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67 100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55 808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55 290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51 625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42 750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687067"/>
              </p:ext>
            </p:extLst>
          </p:nvPr>
        </p:nvGraphicFramePr>
        <p:xfrm>
          <a:off x="6344421" y="1410790"/>
          <a:ext cx="4785132" cy="45065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04935"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sivutykkäyksiä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40 795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40 565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40 453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39 000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38 103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37 857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37 051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36 224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33 886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049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31 007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80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20 / toukokuu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97308040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105 609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78 985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65 999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65 977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58 763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57 479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56 188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52 896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45 332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42 159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77487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39 407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38 673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38 442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35 686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34 317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29 174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28 905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28 572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Talo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28 193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26 882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0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20 / toukokuu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920072204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186 563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139 501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48 824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19 514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18 993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18 883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14 965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12 444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11 720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11 078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631277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9 708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9 229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9 195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8 744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7 750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6 861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Kuntalehti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Ylioppilaslehti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6 651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Taloustaito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5 702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5 689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99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seuraajia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ja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TOP 10 / 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toukokuu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37758162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445967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468538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YouTube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35 200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17 600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11 700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11 600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5 780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4 470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4 450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3 680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850200"/>
              </p:ext>
            </p:extLst>
          </p:nvPr>
        </p:nvGraphicFramePr>
        <p:xfrm>
          <a:off x="6344421" y="1410790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2">
                  <a:txBody>
                    <a:bodyPr/>
                    <a:lstStyle/>
                    <a:p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 Pinterest</a:t>
                      </a:r>
                      <a:endParaRPr lang="fi-FI" dirty="0"/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seuraajia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27 762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15 144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8 199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8 161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6 575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2 307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1 750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1 697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69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Eniten yleisöään </a:t>
            </a:r>
            <a:br>
              <a:rPr lang="fi-FI" dirty="0"/>
            </a:br>
            <a:r>
              <a:rPr lang="fi-FI" dirty="0"/>
              <a:t>kasvattaneet</a:t>
            </a:r>
          </a:p>
        </p:txBody>
      </p:sp>
    </p:spTree>
    <p:extLst>
      <p:ext uri="{BB962C8B-B14F-4D97-AF65-F5344CB8AC3E}">
        <p14:creationId xmlns:p14="http://schemas.microsoft.com/office/powerpoint/2010/main" val="236664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6F0B15A-CE6C-F749-BBD3-0E2DE8265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7424" y="0"/>
            <a:ext cx="55400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44C56-791C-5E4E-8AC3-545D5E423C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658983"/>
            <a:ext cx="5540022" cy="4373517"/>
          </a:xfrm>
        </p:spPr>
        <p:txBody>
          <a:bodyPr anchor="ctr">
            <a:normAutofit/>
          </a:bodyPr>
          <a:lstStyle/>
          <a:p>
            <a:pPr fontAlgn="b"/>
            <a:r>
              <a:rPr lang="fi-FI" sz="1600" dirty="0" err="1"/>
              <a:t>Aikakausmedioilla</a:t>
            </a:r>
            <a:r>
              <a:rPr lang="fi-FI" sz="1600" dirty="0"/>
              <a:t> yhteensä 4 705 540 seuraajaa.</a:t>
            </a:r>
          </a:p>
          <a:p>
            <a:pPr fontAlgn="b"/>
            <a:r>
              <a:rPr lang="fi-FI" sz="1600" dirty="0"/>
              <a:t>Uusia seuraajia 16 642.</a:t>
            </a:r>
          </a:p>
          <a:p>
            <a:pPr lvl="1" fontAlgn="b"/>
            <a:r>
              <a:rPr lang="fi-FI" sz="1600" dirty="0"/>
              <a:t>Poikkeuksellisesti Facebookissa seuraajamäärä kasvoi Instagramia enemmän (FB +6 790, IG +5 820).</a:t>
            </a:r>
          </a:p>
          <a:p>
            <a:r>
              <a:rPr lang="fi-FI" sz="1600" dirty="0"/>
              <a:t>Yhdellä </a:t>
            </a:r>
            <a:r>
              <a:rPr lang="fi-FI" sz="1600" dirty="0" err="1"/>
              <a:t>aikakausmedialla</a:t>
            </a:r>
            <a:r>
              <a:rPr lang="fi-FI" sz="1600" dirty="0"/>
              <a:t> oli eri somekanavissa yhteensä keskimäärin 21 980 seuraajaa.</a:t>
            </a:r>
          </a:p>
          <a:p>
            <a:r>
              <a:rPr lang="fi-FI" sz="1600" dirty="0"/>
              <a:t>Yhteishyvä nousi kolmanneksi suurimmaksi </a:t>
            </a:r>
            <a:r>
              <a:rPr lang="fi-FI" sz="1600" dirty="0" err="1"/>
              <a:t>aikakausmediaksi</a:t>
            </a:r>
            <a:r>
              <a:rPr lang="fi-FI" sz="1600" dirty="0"/>
              <a:t> Instagramissa ohittaen Soppa365:n. </a:t>
            </a:r>
          </a:p>
          <a:p>
            <a:r>
              <a:rPr lang="fi-FI" sz="1600" dirty="0"/>
              <a:t>Eniten yleisöään kasvattivat toukokuussa Kotiliesi (+1348), Tehy-lehti (+1186), Meillä kotona (+918), Suomen Kuvalehti (+761) sekä Suomen Luonto (+635).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17C68-23B2-3347-A8BE-864A15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3033"/>
            <a:ext cx="4799012" cy="615950"/>
          </a:xfrm>
        </p:spPr>
        <p:txBody>
          <a:bodyPr>
            <a:noAutofit/>
          </a:bodyPr>
          <a:lstStyle/>
          <a:p>
            <a:r>
              <a:rPr lang="fi-FI" sz="3400" dirty="0"/>
              <a:t>Toukokuun oleelliset</a:t>
            </a:r>
            <a:endParaRPr lang="en-FI" sz="3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656D5-E350-F444-90BD-994BB6CD6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2C65EF-CCA6-A54B-80B2-F3E37DEE9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5"/>
          <a:stretch/>
        </p:blipFill>
        <p:spPr>
          <a:xfrm>
            <a:off x="5884985" y="0"/>
            <a:ext cx="24511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2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kaikissa kanavissa </a:t>
            </a:r>
            <a:r>
              <a:rPr lang="fi-FI" sz="3000" dirty="0">
                <a:solidFill>
                  <a:schemeClr val="accent1"/>
                </a:solidFill>
              </a:rPr>
              <a:t>TOP 20 /</a:t>
            </a:r>
            <a:br>
              <a:rPr lang="fi-FI" sz="3000" dirty="0">
                <a:solidFill>
                  <a:schemeClr val="accent1"/>
                </a:solidFill>
              </a:rPr>
            </a:br>
            <a:r>
              <a:rPr lang="fi-FI" sz="3000" dirty="0">
                <a:solidFill>
                  <a:schemeClr val="accent1"/>
                </a:solidFill>
              </a:rPr>
              <a:t>toukokuu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919488467"/>
              </p:ext>
            </p:extLst>
          </p:nvPr>
        </p:nvGraphicFramePr>
        <p:xfrm>
          <a:off x="1158466" y="1410789"/>
          <a:ext cx="4785132" cy="451607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21179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593326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055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1 348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1 186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↓-3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05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graphicFrame>
        <p:nvGraphicFramePr>
          <p:cNvPr id="30" name="Table 7">
            <a:extLst>
              <a:ext uri="{FF2B5EF4-FFF2-40B4-BE49-F238E27FC236}">
                <a16:creationId xmlns:a16="http://schemas.microsoft.com/office/drawing/2014/main" id="{1D867BAA-8147-6C48-910E-613CF8C49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074066"/>
              </p:ext>
            </p:extLst>
          </p:nvPr>
        </p:nvGraphicFramePr>
        <p:xfrm>
          <a:off x="6344421" y="1410790"/>
          <a:ext cx="4785132" cy="451607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1817298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09720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196283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399469">
                <a:tc gridSpan="3">
                  <a:txBody>
                    <a:bodyPr/>
                    <a:lstStyle/>
                    <a:p>
                      <a:pPr algn="r"/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   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i="0" noProof="0" dirty="0">
                        <a:solidFill>
                          <a:schemeClr val="bg1"/>
                        </a:solidFill>
                        <a:latin typeface="Neue Haas Unica W1G Medium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↑+8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i-FI" sz="15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319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↑+6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↑+51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6042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266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↓-2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Ulkopolitiikka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↑+20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3994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↑+2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5B24F3D-B5B1-A749-8400-B6B0C1FB02AB}"/>
              </a:ext>
            </a:extLst>
          </p:cNvPr>
          <p:cNvSpPr txBox="1"/>
          <p:nvPr/>
        </p:nvSpPr>
        <p:spPr>
          <a:xfrm>
            <a:off x="3147444" y="6266001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0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TOP 10 / toukokuu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901768824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184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TOP 10 / toukokuu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64992772"/>
              </p:ext>
            </p:extLst>
          </p:nvPr>
        </p:nvGraphicFramePr>
        <p:xfrm>
          <a:off x="3703434" y="1410788"/>
          <a:ext cx="4785132" cy="474181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107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Ulkopolitiikka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Maalla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46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TOP 10 / toukokuu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498862190"/>
              </p:ext>
            </p:extLst>
          </p:nvPr>
        </p:nvGraphicFramePr>
        <p:xfrm>
          <a:off x="3703434" y="1410788"/>
          <a:ext cx="4785132" cy="47325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74344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245091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541417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324280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30233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302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753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Seuratut mediat</a:t>
            </a:r>
          </a:p>
        </p:txBody>
      </p:sp>
    </p:spTree>
    <p:extLst>
      <p:ext uri="{BB962C8B-B14F-4D97-AF65-F5344CB8AC3E}">
        <p14:creationId xmlns:p14="http://schemas.microsoft.com/office/powerpoint/2010/main" val="163530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14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toukokuu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Aku Ankka      Alibi      Allergia, Iho &amp; Astma      Anna      Antiikki &amp; Design      Antiikki ja taide      Apteekkarilehti      Apu      Apu Juniori      Arkkitehti      Arkkitehtiuutiset      Aromi      Arvopaperi      Ase ja Erä      Askel      Auto Bild Suomi      Automaatioväylä      Avotakka      Caravan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Elämä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 FIT      Gloria      Glorian Koti 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ruoka&amp;viini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Hevosmaailma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Kamera-lehti      Katso      Kauneimmat Käsityöt      Kauneus &amp; Terveys      Kauppalehti Fakta      Kello &amp; Kulta      Kemia-Kemi      Kehittyvä kauppa      Kiinteistö &amp; energia      Kiinteistöposti      Kippari      Kissafani      KITA Kiinteistö &amp; Talotekniikka      Kodin Kuvalehti      Kodin Pellervo      Koiramme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Kotiliesi Käsityö      Kotilääkäri      Kotimaa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K-Ruoka      Kuluttaja      Kuntalehti      Kuntatekniikka      Kunto &amp; Terveys      Kunto Plus      Lapsen Maailma      Lastenkirkko      Lastenmaa      Leivotaan      Linja      Luontaisterveys      Maailman Kuvalehti      Maalla      Maku      Matka      Me Naiset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 Metsästäjä      Mikrobitti      Minä Olen      Mondo      Moottori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14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toukokuu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Motiivi      Museo      Nuotta      Nyyrikki      Oma PIHA      Opettaja      Osuustoiminta      Palokuntalainen      Parnasso      Pelastustieto      Pelit      Perusta      Pieni on Suurin      Pinni      Pirkka      Polemiikki      Poromies      Positio      Potilaan Lääkärilehti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Seiska      Selkosanomat      Seura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Sielunpeili      Siivet      Soppa365      Sosiaalivakuutus      Sport      Suomen Autolehti      Suomen Hammaslääkärilehti      Suomen Kiinteistölehti      Suomen Kuvalehti      Suomen Luonto      Suomen Lääkärilehti      Suomen Sotilas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Talomestari      Talotekniikka      Talouselämä      Taloustaito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Tehy-lehti      Tekniikan Maailma      Tekniikka &amp; Talous      Tiede      Tiede Luonto      Tieteen Kuvalehti      Tieteen Kuvalehti Historia      Tilisanomat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Viherpiha      Viini      Viisas Raha      Vinkki      Vitriini      VIVA      Voi hyvin      X      Yhteishyvä      Yliopisto      Ylioppilaslehti      Ympäristö ja Terveys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74321"/>
            <a:ext cx="9941169" cy="1148336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Seurantaan lisätyt ja siitä poistuneet kanavat / </a:t>
            </a:r>
            <a:br>
              <a:rPr lang="en-FI" sz="3400" dirty="0">
                <a:solidFill>
                  <a:schemeClr val="tx2"/>
                </a:solidFill>
                <a:latin typeface="Canela Medium" pitchFamily="2" charset="77"/>
              </a:rPr>
            </a:br>
            <a:r>
              <a:rPr lang="fi-FI" sz="3400" dirty="0"/>
              <a:t>toukokuu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1" y="1780370"/>
            <a:ext cx="4926930" cy="3835238"/>
          </a:xfrm>
        </p:spPr>
        <p:txBody>
          <a:bodyPr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sng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Poistetut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| 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vaikutus </a:t>
            </a:r>
            <a:r>
              <a:rPr lang="fi-FI" sz="1600" i="1" dirty="0">
                <a:solidFill>
                  <a:srgbClr val="002649"/>
                </a:solidFill>
                <a:latin typeface="Neue Haas Unica W1G" panose="020B0504030206020203" pitchFamily="34" charset="0"/>
              </a:rPr>
              <a:t>-492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" panose="020B0504030206020203" pitchFamily="34" charset="0"/>
                <a:ea typeface="+mn-ea"/>
                <a:cs typeface="+mn-cs"/>
              </a:rPr>
              <a:t> seuraajaa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>
                <a:solidFill>
                  <a:srgbClr val="002649"/>
                </a:solidFill>
              </a:rPr>
              <a:t>Advokaatti: Facebook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2649"/>
                </a:solidFill>
                <a:effectLst/>
                <a:uLnTx/>
                <a:uFillTx/>
                <a:latin typeface="Neue Haas Unica W1G Light" panose="020B0404030206020203" pitchFamily="34" charset="0"/>
                <a:ea typeface="+mn-ea"/>
                <a:cs typeface="+mn-cs"/>
              </a:rPr>
              <a:t>Motiivi: Twitter</a:t>
            </a:r>
          </a:p>
          <a:p>
            <a:pPr marL="0" indent="0">
              <a:lnSpc>
                <a:spcPct val="150000"/>
              </a:lnSpc>
            </a:pPr>
            <a:endParaRPr lang="fi-FI" sz="1600" i="1" dirty="0">
              <a:latin typeface="Neue Haas Unica W1G" panose="020B050403020602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93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4211F1-BC6F-244E-990C-EA5DDCFF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2908"/>
            <a:ext cx="10515600" cy="3626644"/>
          </a:xfrm>
        </p:spPr>
        <p:txBody>
          <a:bodyPr/>
          <a:lstStyle/>
          <a:p>
            <a:r>
              <a:rPr lang="fi-FI" dirty="0"/>
              <a:t>Ajankohtaista </a:t>
            </a:r>
            <a:br>
              <a:rPr lang="fi-FI" dirty="0"/>
            </a:br>
            <a:r>
              <a:rPr lang="fi-FI" dirty="0" err="1"/>
              <a:t>aikakausmedioista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730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41218" y="3041073"/>
            <a:ext cx="4577339" cy="323780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 err="1"/>
              <a:t>Aikakausmediat</a:t>
            </a:r>
            <a:r>
              <a:rPr lang="fi-FI" sz="1600" dirty="0"/>
              <a:t> ovat aina olleet edelläkävijöitä sateenkaariyhteisön käsittelemisessä. Aiheesta kirjoittaminen vaatii sensitiivisyyttä ja perehtymistä, sillä sanasto päivittyy jatkuvasti.</a:t>
            </a:r>
            <a:br>
              <a:rPr lang="fi-FI" sz="1600" dirty="0"/>
            </a:br>
            <a:endParaRPr lang="fi-FI" sz="1600" dirty="0"/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</a:rPr>
              <a:t>Lue lisää: </a:t>
            </a:r>
          </a:p>
          <a:p>
            <a:r>
              <a:rPr lang="fi-FI" sz="1600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2"/>
              </a:rPr>
              <a:t>Näin Trendissä ja Lapsen Maailmassa käsitellään vähemmistöjä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6 x </a:t>
            </a:r>
            <a:r>
              <a:rPr lang="en-GB" sz="1600" dirty="0" err="1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näin</a:t>
            </a:r>
            <a:r>
              <a:rPr lang="en-GB" sz="1600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kirjoitat</a:t>
            </a:r>
            <a:r>
              <a:rPr lang="en-GB" sz="1600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en-GB" sz="1600" dirty="0" err="1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vähemmistöistä</a:t>
            </a:r>
            <a:r>
              <a:rPr lang="fi-FI" sz="1600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 – ohje toimittajalle</a:t>
            </a:r>
            <a:endParaRPr lang="en-GB" sz="1600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04" y="837414"/>
            <a:ext cx="5353195" cy="1862283"/>
          </a:xfrm>
        </p:spPr>
        <p:txBody>
          <a:bodyPr>
            <a:noAutofit/>
          </a:bodyPr>
          <a:lstStyle/>
          <a:p>
            <a:r>
              <a:rPr lang="fi-FI" sz="3200" dirty="0">
                <a:solidFill>
                  <a:schemeClr val="accent1"/>
                </a:solidFill>
              </a:rPr>
              <a:t>”Sukupuoli- ja seksuaalivähemmistöjen huomioiminen on ihan itsestään selvää”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8" name="Picture Placeholder 7" descr="A person lying on a colorful blanket&#10;&#10;Description automatically generated with low confidence">
            <a:extLst>
              <a:ext uri="{FF2B5EF4-FFF2-40B4-BE49-F238E27FC236}">
                <a16:creationId xmlns:a16="http://schemas.microsoft.com/office/drawing/2014/main" id="{F8C56034-B016-F23C-A941-08756471B0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/>
          <a:srcRect l="3351" r="14427"/>
          <a:stretch/>
        </p:blipFill>
        <p:spPr>
          <a:xfrm>
            <a:off x="6553202" y="0"/>
            <a:ext cx="5638798" cy="6858000"/>
          </a:xfrm>
        </p:spPr>
      </p:pic>
    </p:spTree>
    <p:extLst>
      <p:ext uri="{BB962C8B-B14F-4D97-AF65-F5344CB8AC3E}">
        <p14:creationId xmlns:p14="http://schemas.microsoft.com/office/powerpoint/2010/main" val="254633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/>
          <a:lstStyle/>
          <a:p>
            <a:r>
              <a:rPr lang="fi-FI" dirty="0"/>
              <a:t>Aikakausmedioiden someyleisö / toukokuu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kokonaisyleisössä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–2,2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+1,9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–0,5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0,5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+0,0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– uusi kanava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4229396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052F1-6733-5249-B51C-B71FB01F7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6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54545FA7-7588-CFE8-4D64-52C4F65B4B4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40175" r="13575"/>
          <a:stretch/>
        </p:blipFill>
        <p:spPr>
          <a:xfrm>
            <a:off x="-1586" y="0"/>
            <a:ext cx="5638798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1380055"/>
            <a:ext cx="4799012" cy="1231900"/>
          </a:xfrm>
        </p:spPr>
        <p:txBody>
          <a:bodyPr>
            <a:noAutofit/>
          </a:bodyPr>
          <a:lstStyle/>
          <a:p>
            <a:r>
              <a:rPr lang="fi-FI" sz="3200" dirty="0">
                <a:solidFill>
                  <a:schemeClr val="accent1"/>
                </a:solidFill>
              </a:rPr>
              <a:t>Tiedätkö, mikä on peitto ja miten se kertyy? </a:t>
            </a:r>
            <a:r>
              <a:rPr lang="fi-FI" sz="2500" dirty="0">
                <a:solidFill>
                  <a:schemeClr val="accent1"/>
                </a:solidFill>
              </a:rPr>
              <a:t>🤔</a:t>
            </a:r>
            <a:endParaRPr lang="fi-FI" sz="25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Painetun aikakauslehden tyypillinen ominaisuus on, että tavoitettujen lukijoiden määrä kasvaa, kun mainos julkaistaan useammassa kuin yhdessä numerossa. Ensimmäisellä toistolla lukijoita saadaan keskimäärin </a:t>
            </a:r>
            <a:r>
              <a:rPr lang="en-FI" sz="1600" dirty="0"/>
              <a:t>27 % lisää. </a:t>
            </a:r>
            <a:r>
              <a:rPr lang="fi-FI" sz="1600" dirty="0" err="1"/>
              <a:t>Aikakausmedia</a:t>
            </a:r>
            <a:r>
              <a:rPr lang="fi-FI" sz="1600" dirty="0"/>
              <a:t> on tuottanut raportin KMT-lehtien peiton kertymistä.</a:t>
            </a:r>
            <a:endParaRPr lang="fi-FI" sz="1600" b="1" dirty="0">
              <a:solidFill>
                <a:schemeClr val="tx2"/>
              </a:solidFill>
              <a:latin typeface="Neue Haas Unica W1G" panose="020B0504030206020203" pitchFamily="34" charset="0"/>
              <a:cs typeface="Calibri" panose="020F0502020204030204" pitchFamily="34" charset="0"/>
              <a:hlinkClick r:id="rId4"/>
            </a:endParaRP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5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34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D3B7E-093E-334C-8CA9-F9E7FF26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42364"/>
            <a:ext cx="5097716" cy="1231900"/>
          </a:xfrm>
        </p:spPr>
        <p:txBody>
          <a:bodyPr>
            <a:noAutofit/>
          </a:bodyPr>
          <a:lstStyle/>
          <a:p>
            <a:r>
              <a:rPr lang="fi-FI" sz="3200" dirty="0">
                <a:solidFill>
                  <a:schemeClr val="accent1"/>
                </a:solidFill>
              </a:rPr>
              <a:t>Ajankuva 2022 on ilmestynyt ja luettavissa myös digissä</a:t>
            </a:r>
          </a:p>
        </p:txBody>
      </p:sp>
      <p:pic>
        <p:nvPicPr>
          <p:cNvPr id="7" name="Picture Placeholder 6" descr="A picture containing text, posing, picture frame&#10;&#10;Description automatically generated">
            <a:extLst>
              <a:ext uri="{FF2B5EF4-FFF2-40B4-BE49-F238E27FC236}">
                <a16:creationId xmlns:a16="http://schemas.microsoft.com/office/drawing/2014/main" id="{A37B54B0-583A-EB5C-5914-CE5ED6CC98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575" r="48175"/>
          <a:stretch/>
        </p:blipFill>
        <p:spPr>
          <a:xfrm>
            <a:off x="6553202" y="0"/>
            <a:ext cx="5638798" cy="68580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1FD3C0-7BE1-C341-9ED5-0FDAA7547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874264"/>
            <a:ext cx="4953000" cy="297522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fi-FI" sz="1600" dirty="0"/>
              <a:t>Oppeja </a:t>
            </a:r>
            <a:r>
              <a:rPr lang="fi-FI" sz="1600" dirty="0" err="1"/>
              <a:t>Editkilpailun</a:t>
            </a:r>
            <a:r>
              <a:rPr lang="fi-FI" sz="1600" dirty="0"/>
              <a:t> menestyjiltä, näkemyksiä </a:t>
            </a:r>
            <a:r>
              <a:rPr lang="fi-FI" sz="1600" dirty="0" err="1"/>
              <a:t>aikakausmedian</a:t>
            </a:r>
            <a:r>
              <a:rPr lang="fi-FI" sz="1600" dirty="0"/>
              <a:t> ja markkinoinnin tulevaisuudesta – ja tietysti myös </a:t>
            </a:r>
            <a:r>
              <a:rPr lang="fi-FI" sz="1600" dirty="0" err="1"/>
              <a:t>Editgaalan</a:t>
            </a:r>
            <a:r>
              <a:rPr lang="fi-FI" sz="1600" dirty="0"/>
              <a:t> humua kahden vuoden tauon jälkeen! Lue diginä tai pyydä itsellesi oma kappale painettuna.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tx2"/>
                </a:solidFill>
                <a:latin typeface="Neue Haas Unica W1G" panose="020B0504030206020203" pitchFamily="34" charset="0"/>
                <a:cs typeface="Calibri" panose="020F0502020204030204" pitchFamily="34" charset="0"/>
                <a:hlinkClick r:id="rId3"/>
              </a:rPr>
              <a:t>Lue lisää</a:t>
            </a:r>
            <a:endParaRPr lang="fi-FI" sz="1600" dirty="0">
              <a:solidFill>
                <a:schemeClr val="tx2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053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200" dirty="0"/>
              <a:t>Aikakausmedioiden seuraajamäärä / toukokuu 2022</a:t>
            </a:r>
            <a:endParaRPr lang="en-FI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toukokuussa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16 642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+6 790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+5 820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+1 882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1 133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+635</a:t>
            </a:r>
          </a:p>
          <a:p>
            <a:pPr algn="ctr"/>
            <a:r>
              <a:rPr lang="fi-FI" sz="2000" i="1" dirty="0" err="1">
                <a:solidFill>
                  <a:schemeClr val="bg2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+382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6497304"/>
              </p:ext>
            </p:extLst>
          </p:nvPr>
        </p:nvGraphicFramePr>
        <p:xfrm>
          <a:off x="502507" y="2067953"/>
          <a:ext cx="7096898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 fontScale="90000"/>
          </a:bodyPr>
          <a:lstStyle/>
          <a:p>
            <a:r>
              <a:rPr lang="fi-FI" dirty="0"/>
              <a:t>Aikakausmedioiden somekanavien määrä / toukokuu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214 aikakausmediaa, joilla oli käytössään yhteensä 557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2,6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459495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/ </a:t>
            </a:r>
            <a:br>
              <a:rPr lang="fi-FI" dirty="0"/>
            </a:br>
            <a:r>
              <a:rPr lang="fi-FI" dirty="0"/>
              <a:t>toukokuu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21 980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45706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56" y="229201"/>
            <a:ext cx="9957816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kaikissa seuratuissa kanavissa 5/2021 – 5/2022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957956"/>
              </p:ext>
            </p:extLst>
          </p:nvPr>
        </p:nvGraphicFramePr>
        <p:xfrm>
          <a:off x="712694" y="1924556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3E1093-2567-014F-B4D0-9A5995FB34C9}"/>
              </a:ext>
            </a:extLst>
          </p:cNvPr>
          <p:cNvSpPr txBox="1"/>
          <p:nvPr/>
        </p:nvSpPr>
        <p:spPr>
          <a:xfrm>
            <a:off x="1169894" y="1524446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Pinterestissä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 ja </a:t>
            </a:r>
            <a:r>
              <a:rPr lang="fi-FI" sz="12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TikTokissa</a:t>
            </a:r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8481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Facebookissa</a:t>
            </a:r>
            <a:br>
              <a:rPr lang="fi-FI" sz="3200" dirty="0"/>
            </a:br>
            <a:r>
              <a:rPr lang="fi-FI" sz="3200" dirty="0"/>
              <a:t>5/2021 – 5/2022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850169-5D2D-7F48-820B-3EDB48E744F2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Facebook-sivujen tykkääjät.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4060276"/>
              </p:ext>
            </p:extLst>
          </p:nvPr>
        </p:nvGraphicFramePr>
        <p:xfrm>
          <a:off x="712694" y="1801445"/>
          <a:ext cx="10515600" cy="434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726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8307963-3506-264D-953E-CD1B0289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115506"/>
          </a:xfrm>
        </p:spPr>
        <p:txBody>
          <a:bodyPr>
            <a:normAutofit/>
          </a:bodyPr>
          <a:lstStyle/>
          <a:p>
            <a:r>
              <a:rPr lang="fi-FI" sz="3200" dirty="0"/>
              <a:t>Yleisömäärän kehitys Instagramissa</a:t>
            </a:r>
            <a:br>
              <a:rPr lang="fi-FI" sz="3200" dirty="0"/>
            </a:br>
            <a:r>
              <a:rPr lang="fi-FI" sz="3200" dirty="0"/>
              <a:t>5/2021 – 5/2022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62C4979-C8EC-4CE5-A731-010E69EB7C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890876"/>
              </p:ext>
            </p:extLst>
          </p:nvPr>
        </p:nvGraphicFramePr>
        <p:xfrm>
          <a:off x="712694" y="1875985"/>
          <a:ext cx="10515600" cy="431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2DB9D6-6CD7-1A4A-B036-911179A4AD7F}"/>
              </a:ext>
            </a:extLst>
          </p:cNvPr>
          <p:cNvSpPr txBox="1"/>
          <p:nvPr/>
        </p:nvSpPr>
        <p:spPr>
          <a:xfrm>
            <a:off x="1169894" y="1524446"/>
            <a:ext cx="1005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Kaikkien seurattujen medioiden Instagram-tilien seuraajat.</a:t>
            </a:r>
          </a:p>
        </p:txBody>
      </p:sp>
    </p:spTree>
    <p:extLst>
      <p:ext uri="{BB962C8B-B14F-4D97-AF65-F5344CB8AC3E}">
        <p14:creationId xmlns:p14="http://schemas.microsoft.com/office/powerpoint/2010/main" val="1019087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6" ma:contentTypeDescription="Luo uusi asiakirja." ma:contentTypeScope="" ma:versionID="58d92077bb786e85d9685819b8fde436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ad6839f9971e1d0cae6cdac384c9897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83D5C7-E101-49C3-9DAE-DF471BE7B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B21824-3573-4170-BB97-352BE88B69B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4420</TotalTime>
  <Words>2216</Words>
  <Application>Microsoft Macintosh PowerPoint</Application>
  <PresentationFormat>Widescreen</PresentationFormat>
  <Paragraphs>685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Neue Haas Unica W1G Light</vt:lpstr>
      <vt:lpstr>Neue Haas Unica W1G Medium</vt:lpstr>
      <vt:lpstr>Canela Medium</vt:lpstr>
      <vt:lpstr>Calibri</vt:lpstr>
      <vt:lpstr>Arial</vt:lpstr>
      <vt:lpstr>Clattering</vt:lpstr>
      <vt:lpstr>Neue Haas Unica W1G</vt:lpstr>
      <vt:lpstr>Office Theme</vt:lpstr>
      <vt:lpstr>Aikakausmediat somessa</vt:lpstr>
      <vt:lpstr>Toukokuun oleelliset</vt:lpstr>
      <vt:lpstr>Aikakausmedioiden someyleisö / toukokuu 2022</vt:lpstr>
      <vt:lpstr>Aikakausmedioiden seuraajamäärä / toukokuu 2022</vt:lpstr>
      <vt:lpstr>Aikakausmedioiden somekanavien määrä / toukokuu 2022</vt:lpstr>
      <vt:lpstr>Yleisön keskimääräinen koko /  toukokuu 2022</vt:lpstr>
      <vt:lpstr>Yleisömäärän kehitys kaikissa seuratuissa kanavissa 5/2021 – 5/2022</vt:lpstr>
      <vt:lpstr>Yleisömäärän kehitys Facebookissa 5/2021 – 5/2022</vt:lpstr>
      <vt:lpstr>Yleisömäärän kehitys Instagramissa 5/2021 – 5/2022</vt:lpstr>
      <vt:lpstr>Yleisömäärän kehitys Twitterissä 5/2021 – 5/2022</vt:lpstr>
      <vt:lpstr>Yleisömäärän kehitys YouTubessa 5/2021 – 5/2022</vt:lpstr>
      <vt:lpstr>Yleisömäärän kehitys Pinterestissä 5/2021 – 5/2022</vt:lpstr>
      <vt:lpstr>Somen suurimmat</vt:lpstr>
      <vt:lpstr>Eniten seuraajia kaikissa kanavissa TOP 20 / toukokuu 2022</vt:lpstr>
      <vt:lpstr>Eniten seuraajia Facebookissa TOP 20 / toukokuu 2022</vt:lpstr>
      <vt:lpstr>Eniten seuraajia Instagramissa TOP 20 / toukokuu 2022</vt:lpstr>
      <vt:lpstr>Eniten seuraajia Twitterissä TOP 20 / toukokuu 2022</vt:lpstr>
      <vt:lpstr>Eniten seuraajia YouTubessa ja Pinterestissä TOP 10 /  toukokuu 2022</vt:lpstr>
      <vt:lpstr>Eniten yleisöään  kasvattaneet</vt:lpstr>
      <vt:lpstr>Eniten uusia seuraajia kaikissa kanavissa TOP 20 / toukokuu 2022</vt:lpstr>
      <vt:lpstr>Eniten uusia seuraajia Facebookissa TOP 10 / toukokuu 2022</vt:lpstr>
      <vt:lpstr>Eniten uusia seuraajia Instagramissa TOP 10 / toukokuu 2022</vt:lpstr>
      <vt:lpstr>Eniten uusia seuraajia Twitterissä TOP 10 / toukokuu 2022</vt:lpstr>
      <vt:lpstr>Seuratut mediat</vt:lpstr>
      <vt:lpstr>Seurannassa olleet mediat (214 kpl) / toukokuu 2022</vt:lpstr>
      <vt:lpstr>Seurannassa olleet mediat (214 kpl) / toukokuu 2022</vt:lpstr>
      <vt:lpstr>Seurantaan lisätyt ja siitä poistuneet kanavat /  toukokuu 2022</vt:lpstr>
      <vt:lpstr>Ajankohtaista  aikakausmedioista</vt:lpstr>
      <vt:lpstr>”Sukupuoli- ja seksuaalivähemmistöjen huomioiminen on ihan itsestään selvää”</vt:lpstr>
      <vt:lpstr>Tiedätkö, mikä on peitto ja miten se kertyy? 🤔</vt:lpstr>
      <vt:lpstr>Ajankuva 2022 on ilmestynyt ja luettavissa myös digissä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246</cp:revision>
  <dcterms:created xsi:type="dcterms:W3CDTF">2021-01-05T09:04:45Z</dcterms:created>
  <dcterms:modified xsi:type="dcterms:W3CDTF">2022-06-13T13:31:48Z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