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6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30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8" r:id="rId3"/>
    <p:sldId id="309" r:id="rId4"/>
    <p:sldId id="1129" r:id="rId5"/>
    <p:sldId id="1130" r:id="rId6"/>
    <p:sldId id="287" r:id="rId7"/>
    <p:sldId id="1131" r:id="rId8"/>
    <p:sldId id="1134" r:id="rId9"/>
    <p:sldId id="1143" r:id="rId10"/>
    <p:sldId id="1142" r:id="rId11"/>
    <p:sldId id="1146" r:id="rId12"/>
    <p:sldId id="1147" r:id="rId13"/>
    <p:sldId id="1145" r:id="rId14"/>
    <p:sldId id="1144" r:id="rId15"/>
    <p:sldId id="1150" r:id="rId16"/>
    <p:sldId id="1148" r:id="rId17"/>
    <p:sldId id="1149" r:id="rId18"/>
    <p:sldId id="1151" r:id="rId19"/>
    <p:sldId id="1152" r:id="rId20"/>
    <p:sldId id="1153" r:id="rId21"/>
    <p:sldId id="1154" r:id="rId22"/>
    <p:sldId id="1155" r:id="rId23"/>
    <p:sldId id="1156" r:id="rId24"/>
    <p:sldId id="1157" r:id="rId25"/>
    <p:sldId id="1158" r:id="rId26"/>
    <p:sldId id="1159" r:id="rId27"/>
    <p:sldId id="1160" r:id="rId28"/>
    <p:sldId id="1161" r:id="rId29"/>
    <p:sldId id="1162" r:id="rId30"/>
    <p:sldId id="1163" r:id="rId31"/>
    <p:sldId id="1164" r:id="rId32"/>
    <p:sldId id="1165" r:id="rId33"/>
    <p:sldId id="1166" r:id="rId34"/>
    <p:sldId id="1167" r:id="rId35"/>
    <p:sldId id="1168" r:id="rId36"/>
    <p:sldId id="1169" r:id="rId37"/>
    <p:sldId id="1170" r:id="rId38"/>
    <p:sldId id="1171" r:id="rId39"/>
    <p:sldId id="1172" r:id="rId40"/>
    <p:sldId id="1173" r:id="rId41"/>
    <p:sldId id="1135" r:id="rId42"/>
    <p:sldId id="1136" r:id="rId43"/>
    <p:sldId id="1137" r:id="rId44"/>
    <p:sldId id="1174" r:id="rId45"/>
    <p:sldId id="1140" r:id="rId46"/>
    <p:sldId id="1138" r:id="rId47"/>
    <p:sldId id="1141" r:id="rId48"/>
    <p:sldId id="1175" r:id="rId49"/>
    <p:sldId id="299" r:id="rId50"/>
    <p:sldId id="300" r:id="rId51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nela Medium" pitchFamily="2" charset="77"/>
      <p:regular r:id="rId58"/>
    </p:embeddedFont>
    <p:embeddedFont>
      <p:font typeface="Clattering" pitchFamily="2" charset="0"/>
      <p:regular r:id="rId59"/>
    </p:embeddedFont>
    <p:embeddedFont>
      <p:font typeface="Neue Haas Unica W1G" panose="020B0504030206020203" pitchFamily="34" charset="0"/>
      <p:regular r:id="rId60"/>
      <p:bold r:id="rId61"/>
      <p:italic r:id="rId62"/>
      <p:boldItalic r:id="rId63"/>
    </p:embeddedFont>
    <p:embeddedFont>
      <p:font typeface="Neue Haas Unica W1G Light" panose="020B0404030206020203" pitchFamily="34" charset="0"/>
      <p:regular r:id="rId64"/>
      <p:italic r:id="rId65"/>
    </p:embeddedFont>
    <p:embeddedFont>
      <p:font typeface="Neue Haas Unica W1G Medium" panose="020B0504030206020203" pitchFamily="34" charset="0"/>
      <p:regular r:id="rId66"/>
      <p:italic r:id="rId67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F67"/>
    <a:srgbClr val="002649"/>
    <a:srgbClr val="9CFFF8"/>
    <a:srgbClr val="FFE0E0"/>
    <a:srgbClr val="F5F4F7"/>
    <a:srgbClr val="FEE0E1"/>
    <a:srgbClr val="FF6464"/>
    <a:srgbClr val="8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8BD54-5C52-B942-A1C7-DC9303394CC5}" v="5" dt="2022-09-22T19:08:30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25"/>
    <p:restoredTop sz="96327"/>
  </p:normalViewPr>
  <p:slideViewPr>
    <p:cSldViewPr snapToGrid="0" snapToObjects="1">
      <p:cViewPr varScale="1">
        <p:scale>
          <a:sx n="91" d="100"/>
          <a:sy n="91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3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Luotan bloggaajien ja tubettajien tuotesuosituksiin</c:v>
                </c:pt>
                <c:pt idx="1">
                  <c:v>Suomalaiset aikakauslehdet tarjoavat luotettavia tuotesuosituksia</c:v>
                </c:pt>
                <c:pt idx="2">
                  <c:v>Suomalaiset aikakauslehdet tarjoavat luotettavia vertailuja ja testejä</c:v>
                </c:pt>
                <c:pt idx="3">
                  <c:v>Suomalaiset aikakauslehdet ovat laadukkaita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</c:v>
                </c:pt>
                <c:pt idx="1">
                  <c:v>64</c:v>
                </c:pt>
                <c:pt idx="2">
                  <c:v>69</c:v>
                </c:pt>
                <c:pt idx="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3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Seuraan itselleni tärkeitä aikakauslehtiä sosiaalisessa mediassa</c:v>
                </c:pt>
                <c:pt idx="1">
                  <c:v>Luen itselleni tärkeät aikakauslehdet kannesta kanteen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32</c:v>
                </c:pt>
                <c:pt idx="1">
                  <c:v>44</c:v>
                </c:pt>
                <c:pt idx="2">
                  <c:v>57</c:v>
                </c:pt>
                <c:pt idx="3">
                  <c:v>58</c:v>
                </c:pt>
                <c:pt idx="4">
                  <c:v>61</c:v>
                </c:pt>
                <c:pt idx="5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34</c:v>
                </c:pt>
                <c:pt idx="1">
                  <c:v>34</c:v>
                </c:pt>
                <c:pt idx="2">
                  <c:v>38</c:v>
                </c:pt>
                <c:pt idx="3">
                  <c:v>36</c:v>
                </c:pt>
                <c:pt idx="4">
                  <c:v>28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3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Mainokset kuuluvat aikakauslehden sisältöön</c:v>
                </c:pt>
                <c:pt idx="1">
                  <c:v>Mainokset aikakauslehdissä tekevät uutuudet tutuiksi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59</c:v>
                </c:pt>
                <c:pt idx="1">
                  <c:v>64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  <c:pt idx="5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57</c:v>
                </c:pt>
                <c:pt idx="1">
                  <c:v>65</c:v>
                </c:pt>
                <c:pt idx="2">
                  <c:v>70</c:v>
                </c:pt>
                <c:pt idx="3">
                  <c:v>63</c:v>
                </c:pt>
                <c:pt idx="4">
                  <c:v>64</c:v>
                </c:pt>
                <c:pt idx="5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3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Kokeilen aikakauslehdissä olevia tuotenäytteitä (esim. elintarvikkeita tai kosmetiikkaa)</c:v>
                </c:pt>
                <c:pt idx="1">
                  <c:v>Olen ostanut tuotteita aikakauslehdessä näkemieni mainosten perusteella</c:v>
                </c:pt>
                <c:pt idx="2">
                  <c:v>Olen hakenut lisätietoa aikakauslehdessä mainostetusta tuotteesta esim. netistä</c:v>
                </c:pt>
                <c:pt idx="3">
                  <c:v>Kokeilen aikakauslehden mainoksissa olevia vinkkejä tai ohjeita (esim. reseptejä)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39</c:v>
                </c:pt>
                <c:pt idx="1">
                  <c:v>44</c:v>
                </c:pt>
                <c:pt idx="2">
                  <c:v>51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54</c:v>
                </c:pt>
                <c:pt idx="1">
                  <c:v>59</c:v>
                </c:pt>
                <c:pt idx="2">
                  <c:v>67</c:v>
                </c:pt>
                <c:pt idx="3">
                  <c:v>65</c:v>
                </c:pt>
                <c:pt idx="4">
                  <c:v>61</c:v>
                </c:pt>
                <c:pt idx="5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46</c:v>
                </c:pt>
                <c:pt idx="1">
                  <c:v>54</c:v>
                </c:pt>
                <c:pt idx="2">
                  <c:v>60</c:v>
                </c:pt>
                <c:pt idx="3">
                  <c:v>56</c:v>
                </c:pt>
                <c:pt idx="4">
                  <c:v>54</c:v>
                </c:pt>
                <c:pt idx="5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38</c:v>
                </c:pt>
                <c:pt idx="1">
                  <c:v>41</c:v>
                </c:pt>
                <c:pt idx="2">
                  <c:v>50</c:v>
                </c:pt>
                <c:pt idx="3">
                  <c:v>50</c:v>
                </c:pt>
                <c:pt idx="4">
                  <c:v>47</c:v>
                </c:pt>
                <c:pt idx="5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73</c:v>
                </c:pt>
                <c:pt idx="1">
                  <c:v>74</c:v>
                </c:pt>
                <c:pt idx="2">
                  <c:v>85</c:v>
                </c:pt>
                <c:pt idx="3">
                  <c:v>85</c:v>
                </c:pt>
                <c:pt idx="4">
                  <c:v>84</c:v>
                </c:pt>
                <c:pt idx="5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39</c:v>
                </c:pt>
                <c:pt idx="1">
                  <c:v>42</c:v>
                </c:pt>
                <c:pt idx="2">
                  <c:v>41</c:v>
                </c:pt>
                <c:pt idx="3">
                  <c:v>39</c:v>
                </c:pt>
                <c:pt idx="4">
                  <c:v>39</c:v>
                </c:pt>
                <c:pt idx="5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Pt>
            <c:idx val="9"/>
            <c:invertIfNegative val="0"/>
            <c:bubble3D val="0"/>
            <c:spPr>
              <a:solidFill>
                <a:srgbClr val="F4CF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957-4ACB-94DC-4681B589AC40}"/>
              </c:ext>
            </c:extLst>
          </c:dPt>
          <c:dPt>
            <c:idx val="1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BD-4C41-875D-2F1F2FBCB2C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2"/>
                <c:pt idx="0">
                  <c:v>Sähköpostiin tulevat viestit</c:v>
                </c:pt>
                <c:pt idx="1">
                  <c:v>Blogit</c:v>
                </c:pt>
                <c:pt idx="2">
                  <c:v>Sosiaalinen media</c:v>
                </c:pt>
                <c:pt idx="3">
                  <c:v>Radio</c:v>
                </c:pt>
                <c:pt idx="4">
                  <c:v>Muut nettisivustot</c:v>
                </c:pt>
                <c:pt idx="5">
                  <c:v>Lehtien nettisivut</c:v>
                </c:pt>
                <c:pt idx="6">
                  <c:v>Televisio</c:v>
                </c:pt>
                <c:pt idx="7">
                  <c:v>Ulkomainonta (kadut ja liikennevälineet)</c:v>
                </c:pt>
                <c:pt idx="8">
                  <c:v>Kotiin jaettavat mainokset</c:v>
                </c:pt>
                <c:pt idx="9">
                  <c:v>Painetut aikakauslehdet</c:v>
                </c:pt>
                <c:pt idx="10">
                  <c:v>Painetut sanomalehdet</c:v>
                </c:pt>
                <c:pt idx="11">
                  <c:v>Kaupunki- ja ilmaisjakelulehdet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17</c:v>
                </c:pt>
                <c:pt idx="1">
                  <c:v>30</c:v>
                </c:pt>
                <c:pt idx="2">
                  <c:v>38</c:v>
                </c:pt>
                <c:pt idx="3">
                  <c:v>41</c:v>
                </c:pt>
                <c:pt idx="4">
                  <c:v>42</c:v>
                </c:pt>
                <c:pt idx="5">
                  <c:v>53</c:v>
                </c:pt>
                <c:pt idx="6">
                  <c:v>57</c:v>
                </c:pt>
                <c:pt idx="7">
                  <c:v>65</c:v>
                </c:pt>
                <c:pt idx="8">
                  <c:v>68</c:v>
                </c:pt>
                <c:pt idx="9">
                  <c:v>76</c:v>
                </c:pt>
                <c:pt idx="10">
                  <c:v>77</c:v>
                </c:pt>
                <c:pt idx="1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high"/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4CF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Pt>
            <c:idx val="1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BD-4C41-875D-2F1F2FBCB2C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Kaupunki- ja ilmaisjakelulehdet</c:v>
                </c:pt>
                <c:pt idx="1">
                  <c:v>Painetut sanomalehdet</c:v>
                </c:pt>
                <c:pt idx="2">
                  <c:v>Painetut aikakauslehdet</c:v>
                </c:pt>
                <c:pt idx="3">
                  <c:v>Kotiin jaettavat mainokset</c:v>
                </c:pt>
                <c:pt idx="4">
                  <c:v>Ulkomainonta (kadut ja liikennevälineet)</c:v>
                </c:pt>
                <c:pt idx="5">
                  <c:v>Lehtien nettisivut</c:v>
                </c:pt>
                <c:pt idx="6">
                  <c:v>Televisio</c:v>
                </c:pt>
                <c:pt idx="7">
                  <c:v>Blogit</c:v>
                </c:pt>
                <c:pt idx="8">
                  <c:v>Muut nettisivustot</c:v>
                </c:pt>
                <c:pt idx="9">
                  <c:v>Sosiaalinen media</c:v>
                </c:pt>
                <c:pt idx="10">
                  <c:v>Radio</c:v>
                </c:pt>
                <c:pt idx="11">
                  <c:v>Sähköpostiin tulevat viestit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13</c:v>
                </c:pt>
                <c:pt idx="1">
                  <c:v>19</c:v>
                </c:pt>
                <c:pt idx="2">
                  <c:v>20</c:v>
                </c:pt>
                <c:pt idx="3">
                  <c:v>28</c:v>
                </c:pt>
                <c:pt idx="4">
                  <c:v>29</c:v>
                </c:pt>
                <c:pt idx="5">
                  <c:v>38</c:v>
                </c:pt>
                <c:pt idx="6">
                  <c:v>40</c:v>
                </c:pt>
                <c:pt idx="7">
                  <c:v>43</c:v>
                </c:pt>
                <c:pt idx="8">
                  <c:v>48</c:v>
                </c:pt>
                <c:pt idx="9">
                  <c:v>49</c:v>
                </c:pt>
                <c:pt idx="10">
                  <c:v>53</c:v>
                </c:pt>
                <c:pt idx="1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high"/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44755679155397E-2"/>
          <c:y val="0.13609259773890581"/>
          <c:w val="0.81868403613761476"/>
          <c:h val="0.653035590551181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  <c:pt idx="0">
                  <c:v>18</c:v>
                </c:pt>
                <c:pt idx="1">
                  <c:v>25</c:v>
                </c:pt>
                <c:pt idx="2">
                  <c:v>13</c:v>
                </c:pt>
                <c:pt idx="3">
                  <c:v>8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E-4B49-8F84-6AA89B369607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rgbClr val="9CFFF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  <c:pt idx="0">
                  <c:v>46</c:v>
                </c:pt>
                <c:pt idx="1">
                  <c:v>57</c:v>
                </c:pt>
                <c:pt idx="2">
                  <c:v>35</c:v>
                </c:pt>
                <c:pt idx="3">
                  <c:v>21</c:v>
                </c:pt>
                <c:pt idx="4">
                  <c:v>13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E-4B49-8F84-6AA89B369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3832895"/>
        <c:axId val="1119961391"/>
      </c:barChar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Kaikki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32</c:v>
                </c:pt>
                <c:pt idx="1">
                  <c:v>42</c:v>
                </c:pt>
                <c:pt idx="2">
                  <c:v>24</c:v>
                </c:pt>
                <c:pt idx="3">
                  <c:v>14</c:v>
                </c:pt>
                <c:pt idx="4">
                  <c:v>10</c:v>
                </c:pt>
                <c:pt idx="5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5E-4B49-8F84-6AA89B369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Neue Haas Unica W1G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solidFill>
            <a:schemeClr val="tx2"/>
          </a:solidFill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44755679155397E-2"/>
          <c:y val="0.13609259773890581"/>
          <c:w val="0.81868403613761476"/>
          <c:h val="0.653035590551181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  <c:pt idx="0">
                  <c:v>37</c:v>
                </c:pt>
                <c:pt idx="1">
                  <c:v>45</c:v>
                </c:pt>
                <c:pt idx="2">
                  <c:v>25</c:v>
                </c:pt>
                <c:pt idx="3">
                  <c:v>15</c:v>
                </c:pt>
                <c:pt idx="4">
                  <c:v>14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E-4B49-8F84-6AA89B369607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rgbClr val="9CFFF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  <c:pt idx="0">
                  <c:v>31</c:v>
                </c:pt>
                <c:pt idx="1">
                  <c:v>41</c:v>
                </c:pt>
                <c:pt idx="2">
                  <c:v>32</c:v>
                </c:pt>
                <c:pt idx="3">
                  <c:v>20</c:v>
                </c:pt>
                <c:pt idx="4">
                  <c:v>14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E-4B49-8F84-6AA89B369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3832895"/>
        <c:axId val="1119961391"/>
      </c:barChar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Kaikki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
vuotta</c:v>
                </c:pt>
                <c:pt idx="1">
                  <c:v>25-34
vuotta</c:v>
                </c:pt>
                <c:pt idx="2">
                  <c:v>35-44
vuotta</c:v>
                </c:pt>
                <c:pt idx="3">
                  <c:v>45-54
vuotta</c:v>
                </c:pt>
                <c:pt idx="4">
                  <c:v>55-64
vuotta</c:v>
                </c:pt>
                <c:pt idx="5">
                  <c:v>65+
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34</c:v>
                </c:pt>
                <c:pt idx="1">
                  <c:v>43</c:v>
                </c:pt>
                <c:pt idx="2">
                  <c:v>29</c:v>
                </c:pt>
                <c:pt idx="3">
                  <c:v>17</c:v>
                </c:pt>
                <c:pt idx="4">
                  <c:v>14</c:v>
                </c:pt>
                <c:pt idx="5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5E-4B49-8F84-6AA89B369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Neue Haas Unica W1G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solidFill>
            <a:schemeClr val="tx2"/>
          </a:solidFill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60</c:v>
                </c:pt>
                <c:pt idx="1">
                  <c:v>60</c:v>
                </c:pt>
                <c:pt idx="2">
                  <c:v>73</c:v>
                </c:pt>
                <c:pt idx="3">
                  <c:v>74</c:v>
                </c:pt>
                <c:pt idx="4">
                  <c:v>71</c:v>
                </c:pt>
                <c:pt idx="5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55</c:v>
                </c:pt>
                <c:pt idx="1">
                  <c:v>63</c:v>
                </c:pt>
                <c:pt idx="2">
                  <c:v>71</c:v>
                </c:pt>
                <c:pt idx="3">
                  <c:v>69</c:v>
                </c:pt>
                <c:pt idx="4">
                  <c:v>63</c:v>
                </c:pt>
                <c:pt idx="5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49</c:v>
                </c:pt>
                <c:pt idx="1">
                  <c:v>31</c:v>
                </c:pt>
                <c:pt idx="2">
                  <c:v>26</c:v>
                </c:pt>
                <c:pt idx="3">
                  <c:v>13</c:v>
                </c:pt>
                <c:pt idx="4">
                  <c:v>7</c:v>
                </c:pt>
                <c:pt idx="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23068930340123"/>
          <c:y val="1.2341723304572689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36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3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Ammattilehden avulla pysyn ajan tasalla ammatillisista asioista</c:v>
                </c:pt>
                <c:pt idx="1">
                  <c:v>Aikakauslehtien parissa rentoudun ja inspiroidun</c:v>
                </c:pt>
                <c:pt idx="2">
                  <c:v>Alan erikoislehdestä saan tietoa harrastuksistani ja mielenkiinnon kohteista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78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8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75</c:v>
                </c:pt>
                <c:pt idx="1">
                  <c:v>81</c:v>
                </c:pt>
                <c:pt idx="2">
                  <c:v>86</c:v>
                </c:pt>
                <c:pt idx="3">
                  <c:v>89</c:v>
                </c:pt>
                <c:pt idx="4">
                  <c:v>87</c:v>
                </c:pt>
                <c:pt idx="5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61</c:v>
                </c:pt>
                <c:pt idx="1">
                  <c:v>75</c:v>
                </c:pt>
                <c:pt idx="2">
                  <c:v>83</c:v>
                </c:pt>
                <c:pt idx="3">
                  <c:v>84</c:v>
                </c:pt>
                <c:pt idx="4">
                  <c:v>83</c:v>
                </c:pt>
                <c:pt idx="5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334536537664"/>
          <c:y val="0.10759733663865541"/>
          <c:w val="0.7857554464513935"/>
          <c:h val="0.73273079799231811"/>
        </c:manualLayout>
      </c:layout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Taul1!$B$2:$B$7</c:f>
              <c:numCache>
                <c:formatCode>General</c:formatCode>
                <c:ptCount val="6"/>
                <c:pt idx="0">
                  <c:v>57</c:v>
                </c:pt>
                <c:pt idx="1">
                  <c:v>69</c:v>
                </c:pt>
                <c:pt idx="2">
                  <c:v>75</c:v>
                </c:pt>
                <c:pt idx="3">
                  <c:v>81</c:v>
                </c:pt>
                <c:pt idx="4">
                  <c:v>79</c:v>
                </c:pt>
                <c:pt idx="5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E-054B-AFAD-76DF8E6B6F0D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Sarake1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5-47DA-A05C-1299A87DB0EE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Sarake2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5-47DA-A05C-1299A87DB0EE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Sarake3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Taul1!$E$2:$E$7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355-47DA-A05C-1299A87DB0EE}"/>
            </c:ext>
          </c:extLst>
        </c:ser>
        <c:ser>
          <c:idx val="4"/>
          <c:order val="4"/>
          <c:tx>
            <c:strRef>
              <c:f>Taul1!$F$1</c:f>
              <c:strCache>
                <c:ptCount val="1"/>
                <c:pt idx="0">
                  <c:v>Sarake4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Taul1!$F$2:$F$7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355-47DA-A05C-1299A87DB0EE}"/>
            </c:ext>
          </c:extLst>
        </c:ser>
        <c:ser>
          <c:idx val="5"/>
          <c:order val="5"/>
          <c:tx>
            <c:strRef>
              <c:f>Taul1!$G$1</c:f>
              <c:strCache>
                <c:ptCount val="1"/>
                <c:pt idx="0">
                  <c:v>Sarake5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ue Haas Unica W1G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Taul1!$A$2:$A$7</c:f>
              <c:strCache>
                <c:ptCount val="6"/>
                <c:pt idx="0">
                  <c:v>15-24 vuotta</c:v>
                </c:pt>
                <c:pt idx="1">
                  <c:v>25-34 vuotta</c:v>
                </c:pt>
                <c:pt idx="2">
                  <c:v>35-44 vuotta</c:v>
                </c:pt>
                <c:pt idx="3">
                  <c:v>45-54 vuotta</c:v>
                </c:pt>
                <c:pt idx="4">
                  <c:v>55-64 vuotta</c:v>
                </c:pt>
                <c:pt idx="5">
                  <c:v>65+ vuotta</c:v>
                </c:pt>
              </c:strCache>
            </c:strRef>
          </c:cat>
          <c:val>
            <c:numRef>
              <c:f>Taul1!$G$2:$G$7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355-47DA-A05C-1299A87DB0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53832895"/>
        <c:axId val="1119961391"/>
      </c:lineChart>
      <c:catAx>
        <c:axId val="95383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119961391"/>
        <c:crosses val="autoZero"/>
        <c:auto val="1"/>
        <c:lblAlgn val="ctr"/>
        <c:lblOffset val="100"/>
        <c:noMultiLvlLbl val="0"/>
      </c:catAx>
      <c:valAx>
        <c:axId val="1119961391"/>
        <c:scaling>
          <c:orientation val="minMax"/>
          <c:max val="100"/>
        </c:scaling>
        <c:delete val="1"/>
        <c:axPos val="l"/>
        <c:majorGridlines>
          <c:spPr>
            <a:ln w="12700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538328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8000"/>
      </a:schemeClr>
    </a:solidFill>
    <a:ln>
      <a:noFill/>
    </a:ln>
    <a:effectLst/>
  </c:spPr>
  <c:txPr>
    <a:bodyPr/>
    <a:lstStyle/>
    <a:p>
      <a:pPr>
        <a:defRPr>
          <a:latin typeface="Neue Haas Unica W1G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6731-4676-4049-B778-C85831E1F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887A-2D2F-E940-8170-CB98732492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3909-B5E8-FB4E-AFE4-A87166A88C34}" type="datetimeFigureOut">
              <a:rPr lang="en-FI" smtClean="0">
                <a:latin typeface="Neue Haas Unica W1G" panose="020B0504030206020203" pitchFamily="34" charset="0"/>
              </a:rPr>
              <a:t>22.9.2022</a:t>
            </a:fld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4AAC1-5A48-8D47-9036-9B35BA37D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B4C95-5904-FB43-9FE2-1A5C1BAD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5268-A0E2-674D-AEA0-0DAD3129F1B4}" type="slidenum">
              <a:rPr lang="en-FI" smtClean="0">
                <a:latin typeface="Neue Haas Unica W1G" panose="020B0504030206020203" pitchFamily="34" charset="0"/>
              </a:rPr>
              <a:t>‹#›</a:t>
            </a:fld>
            <a:endParaRPr lang="en-FI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5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C4E458E5-F7A7-9540-B300-0997209ECD22}" type="datetimeFigureOut">
              <a:rPr lang="en-FI" smtClean="0"/>
              <a:pPr/>
              <a:t>22.9.2022</a:t>
            </a:fld>
            <a:endParaRPr lang="en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ECE063A0-E1D9-054C-B6B8-9DCE4E3BD599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71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Unica W1G" panose="020B0504030206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3392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3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4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41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26576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45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127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3.emf"/><Relationship Id="rId9" Type="http://schemas.openxmlformats.org/officeDocument/2006/relationships/image" Target="../media/image1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F95F4-81E9-EF49-A226-BCE101457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9750" y="-7822685"/>
            <a:ext cx="14535150" cy="15516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E11F6-8AE3-2141-95F1-45E4ECCC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9790-F15E-1B44-B63B-B457C40F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982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358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Kuva 3">
            <a:extLst>
              <a:ext uri="{FF2B5EF4-FFF2-40B4-BE49-F238E27FC236}">
                <a16:creationId xmlns:a16="http://schemas.microsoft.com/office/drawing/2014/main" id="{535179B5-686B-5D4C-9959-FA27CA6D37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8106" y="5958034"/>
            <a:ext cx="1514929" cy="7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038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2">
    <p:bg>
      <p:bgPr>
        <a:solidFill>
          <a:srgbClr val="9C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Kuva 3">
            <a:extLst>
              <a:ext uri="{FF2B5EF4-FFF2-40B4-BE49-F238E27FC236}">
                <a16:creationId xmlns:a16="http://schemas.microsoft.com/office/drawing/2014/main" id="{69A1B555-0641-F34F-80C0-337FF2B138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CF68B6-EB23-2D4E-8356-BA08AD91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C2417-A897-634C-9475-C2694F874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7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66407-1BFA-8440-B74D-9BE0E51D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58F8733-EB61-6547-BD3F-8B0A5C19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23AE-0293-984D-916C-9BEA648B7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B0216-9980-2747-A102-53662C751D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2F4FF-B802-0E4B-AF28-35AEA1D7B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7C78DE1-6D6D-6C48-A90D-055ECCB3DDC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29704-8DA1-AF40-8623-8A623BC7E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DE9FC-16A7-F247-98B4-8AB65277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8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6D43-EAE1-2C47-9566-14FA25019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D19C15-488D-594D-A39E-F1ADC9C4A1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1C5A0E-ACD5-6F48-AC18-D31D25354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56BAF-85C4-3346-9788-9891FA081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7305-CCC3-5341-84F6-412B2D260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A34AE2-6D8E-1E42-B7B7-3ED600E83EB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B5645D-A15D-3E4E-BCA9-9A65B4154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C9E169-CE84-364E-AF1A-431A3C505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AD956-82E6-9345-BF9F-781389E6F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189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Kuva 3">
            <a:extLst>
              <a:ext uri="{FF2B5EF4-FFF2-40B4-BE49-F238E27FC236}">
                <a16:creationId xmlns:a16="http://schemas.microsoft.com/office/drawing/2014/main" id="{B57B4711-1C39-4243-8DE8-2D3849F71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178A84-A00F-9F4E-8B25-1DC2E55FF15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244FF-4257-7E4C-8ABE-C636BF9F4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E0052-7C18-2143-BE6B-041E63E5A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1" name="Picture 2" descr="MediaAuditFinland">
            <a:extLst>
              <a:ext uri="{FF2B5EF4-FFF2-40B4-BE49-F238E27FC236}">
                <a16:creationId xmlns:a16="http://schemas.microsoft.com/office/drawing/2014/main" id="{067F4D2C-7D98-D64D-BCD2-132BB46952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4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79401B-04AC-1B4E-AC3B-EAB6DA6736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99E405-2473-FD45-BE08-0DB890356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848E9-B770-064C-B974-636D46ECB7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D5593-2D98-3F45-99EE-46D29BA431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0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AF1FA73-5CBC-1D47-B97D-22FE5A31D81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55120-D5DA-2447-9D24-342FC9EA1F88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559E2-D529-ED4B-B781-276E24391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21624A-1624-9743-BBA1-8699AF8AE6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BA0F28-2A18-824A-AB25-D19E6D891B4F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BE004A-37D4-C546-99D3-0F0C3DD70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6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B0750C-D2E6-C44C-B12D-E0D7D8BDFF3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92499-6E74-B84A-A62D-D470FB1AA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C52E1-21C6-404D-B45A-86C274DFB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68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E28508-236D-414B-9135-B2FBB5A4EC0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1AC2EC-EC00-2A4A-9094-F79A29F5E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2A427-83F8-5F4C-8AD1-E8B3F3E45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61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2419D-25FE-9B4B-AF45-C15B96A8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E11F6-8AE3-2141-95F1-45E4ECCC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9008E-7E94-884C-9CD1-46E94B5FFC1B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2BD61-6FA9-8743-A666-40EF36CBB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32689-B495-B647-835B-2CFC4A45A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5BB652-68EA-2D4E-92E8-71606DDF7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25686E-E108-2E42-96A5-352D04B2C237}"/>
              </a:ext>
            </a:extLst>
          </p:cNvPr>
          <p:cNvSpPr txBox="1"/>
          <p:nvPr userDrawn="1"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8A10FE-373D-E241-95E2-FEA2821CFEDF}"/>
              </a:ext>
            </a:extLst>
          </p:cNvPr>
          <p:cNvGrpSpPr/>
          <p:nvPr userDrawn="1"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A9A7C6-98DB-AE49-B7E3-593AB3702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BB09E5-BE53-6648-8273-1AEEA1686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F898CD-4116-FF45-9A64-22F61C308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BE87ED-18E0-1C45-BE78-EDE91A239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ABDEC7-E59D-714E-96CF-A327FD771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0717D3E-23C0-044C-924A-D0516609D9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E24ABC-29A6-6B46-9453-79FEBF75C414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F95F4-81E9-EF49-A226-BCE101457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750" y="-7822685"/>
            <a:ext cx="14535150" cy="15516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9790-F15E-1B44-B63B-B457C40F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982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358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4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4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94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31"/>
            <a:ext cx="10515600" cy="976514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90698" y="1514670"/>
            <a:ext cx="8610601" cy="4553938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D41599-4BDE-B044-BE71-783A0AE401E8}"/>
              </a:ext>
            </a:extLst>
          </p:cNvPr>
          <p:cNvCxnSpPr>
            <a:cxnSpLocks/>
          </p:cNvCxnSpPr>
          <p:nvPr userDrawn="1"/>
        </p:nvCxnSpPr>
        <p:spPr>
          <a:xfrm>
            <a:off x="832648" y="1366807"/>
            <a:ext cx="105267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3">
            <a:extLst>
              <a:ext uri="{FF2B5EF4-FFF2-40B4-BE49-F238E27FC236}">
                <a16:creationId xmlns:a16="http://schemas.microsoft.com/office/drawing/2014/main" id="{C5E10D11-557D-1A48-B729-4558B6F61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6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5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9CFFF8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2" descr="MediaAuditFinland">
            <a:extLst>
              <a:ext uri="{FF2B5EF4-FFF2-40B4-BE49-F238E27FC236}">
                <a16:creationId xmlns:a16="http://schemas.microsoft.com/office/drawing/2014/main" id="{19543F2E-14BC-2343-ACE6-9F8134B866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84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002649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2" descr="MediaAuditFinland">
            <a:extLst>
              <a:ext uri="{FF2B5EF4-FFF2-40B4-BE49-F238E27FC236}">
                <a16:creationId xmlns:a16="http://schemas.microsoft.com/office/drawing/2014/main" id="{3ABEDDE3-43AC-ED40-9AE9-C06A785A6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A9CA4-3290-A34D-B7A4-1E84D3E7D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2" descr="MediaAuditFinland">
            <a:extLst>
              <a:ext uri="{FF2B5EF4-FFF2-40B4-BE49-F238E27FC236}">
                <a16:creationId xmlns:a16="http://schemas.microsoft.com/office/drawing/2014/main" id="{F1C6FA5A-944E-084B-9186-CA8014D79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10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2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2">
    <p:bg>
      <p:bgPr>
        <a:solidFill>
          <a:srgbClr val="9C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40262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51421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66407-1BFA-8440-B74D-9BE0E51D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4559" t="26618" r="14046"/>
          <a:stretch/>
        </p:blipFill>
        <p:spPr>
          <a:xfrm>
            <a:off x="11693235" y="0"/>
            <a:ext cx="498765" cy="133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8" name="Kuva 3">
            <a:extLst>
              <a:ext uri="{FF2B5EF4-FFF2-40B4-BE49-F238E27FC236}">
                <a16:creationId xmlns:a16="http://schemas.microsoft.com/office/drawing/2014/main" id="{089477DD-D538-E44E-B9BD-9A4D9BB15B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95A64-FF20-BD46-B015-C49C3BA76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18" r="39600"/>
          <a:stretch/>
        </p:blipFill>
        <p:spPr>
          <a:xfrm>
            <a:off x="10451620" y="-11669"/>
            <a:ext cx="1408111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4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2F4FF-B802-0E4B-AF28-35AEA1D7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3CB9C3-EE59-6F4E-B1F0-08470092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E22C7-5B92-8F4E-BF31-28ED7B4FFEF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82C676-D6CA-374F-A1FB-8C9E8E107FBC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EFB9265-C684-6B42-B48E-FB706D49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69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6D43-EAE1-2C47-9566-14FA25019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1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7305-CCC3-5341-84F6-412B2D260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02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1462D-75B7-0D4C-B90E-9417838C6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2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6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1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0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6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5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6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ittäm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72001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099677"/>
            <a:ext cx="4799012" cy="3968933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76628"/>
            <a:ext cx="1829365" cy="1378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F14B33-2C12-6D4D-9E98-A672EF465F1B}"/>
              </a:ext>
            </a:extLst>
          </p:cNvPr>
          <p:cNvCxnSpPr>
            <a:cxnSpLocks/>
          </p:cNvCxnSpPr>
          <p:nvPr userDrawn="1"/>
        </p:nvCxnSpPr>
        <p:spPr>
          <a:xfrm>
            <a:off x="838199" y="1554763"/>
            <a:ext cx="47990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3">
            <a:extLst>
              <a:ext uri="{FF2B5EF4-FFF2-40B4-BE49-F238E27FC236}">
                <a16:creationId xmlns:a16="http://schemas.microsoft.com/office/drawing/2014/main" id="{B2E55EE6-E723-2547-939C-D68C4DE28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193F66-C683-C840-B339-86ADCB9C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B6DE27-FF44-2A48-B515-3FC0FC7EE81D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6D2D55-1242-2D45-A11E-7BF5063322A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62B768-8286-D447-B4F5-40480A83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9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3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5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93959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 userDrawn="1"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5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1" name="Picture 2" descr="MediaAuditFinland">
            <a:extLst>
              <a:ext uri="{FF2B5EF4-FFF2-40B4-BE49-F238E27FC236}">
                <a16:creationId xmlns:a16="http://schemas.microsoft.com/office/drawing/2014/main" id="{5446B337-F017-2745-8076-2FE368E89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3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Kuva 3">
            <a:extLst>
              <a:ext uri="{FF2B5EF4-FFF2-40B4-BE49-F238E27FC236}">
                <a16:creationId xmlns:a16="http://schemas.microsoft.com/office/drawing/2014/main" id="{941BDDA5-B317-364F-94D2-CCC298216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Kuva 3">
            <a:extLst>
              <a:ext uri="{FF2B5EF4-FFF2-40B4-BE49-F238E27FC236}">
                <a16:creationId xmlns:a16="http://schemas.microsoft.com/office/drawing/2014/main" id="{85276B0A-62B7-9140-A0D5-5D2CEB3022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875D82-5948-B840-B018-39245CCC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22.9.2022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67D57-1D40-5742-BF3B-9371FA12C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DF033-2C27-434E-8D2D-4C13C394B8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49EBF-CEF6-E44B-B0A4-3E1C327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092-7646-5547-A70B-476FB072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5935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29" r:id="rId27"/>
    <p:sldLayoutId id="2147483660" r:id="rId28"/>
    <p:sldLayoutId id="2147483654" r:id="rId29"/>
    <p:sldLayoutId id="2147483677" r:id="rId30"/>
    <p:sldLayoutId id="2147483679" r:id="rId31"/>
    <p:sldLayoutId id="2147483663" r:id="rId32"/>
    <p:sldLayoutId id="2147483667" r:id="rId33"/>
    <p:sldLayoutId id="2147483676" r:id="rId34"/>
    <p:sldLayoutId id="2147483664" r:id="rId35"/>
    <p:sldLayoutId id="2147483680" r:id="rId36"/>
    <p:sldLayoutId id="2147483678" r:id="rId37"/>
    <p:sldLayoutId id="2147483661" r:id="rId38"/>
    <p:sldLayoutId id="2147483681" r:id="rId39"/>
    <p:sldLayoutId id="2147483662" r:id="rId40"/>
    <p:sldLayoutId id="2147483665" r:id="rId41"/>
    <p:sldLayoutId id="2147483657" r:id="rId42"/>
    <p:sldLayoutId id="2147483674" r:id="rId43"/>
    <p:sldLayoutId id="2147483666" r:id="rId44"/>
    <p:sldLayoutId id="2147483675" r:id="rId45"/>
    <p:sldLayoutId id="2147483670" r:id="rId46"/>
    <p:sldLayoutId id="2147483668" r:id="rId47"/>
    <p:sldLayoutId id="2147483669" r:id="rId48"/>
    <p:sldLayoutId id="2147483857" r:id="rId49"/>
    <p:sldLayoutId id="2147483672" r:id="rId50"/>
    <p:sldLayoutId id="2147483673" r:id="rId51"/>
    <p:sldLayoutId id="2147483655" r:id="rId52"/>
    <p:sldLayoutId id="2147483671" r:id="rId5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Canel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26DFA3F-FE06-3347-A695-464DFC5D6D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250" b="825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DF375-90D5-7E45-B00C-9DB66F62E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13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FI" dirty="0"/>
              <a:t>Lukutavat &amp; </a:t>
            </a:r>
            <a:br>
              <a:rPr lang="en-FI" dirty="0"/>
            </a:br>
            <a:r>
              <a:rPr lang="en-FI" dirty="0"/>
              <a:t>mainontaan suhtautuminen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29775-DF8A-CA45-9105-05DC8CCDE9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6300551"/>
            <a:ext cx="9144000" cy="2907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FI" sz="1600" dirty="0">
                <a:solidFill>
                  <a:schemeClr val="bg1"/>
                </a:solidFill>
              </a:rPr>
              <a:t>KMT 202</a:t>
            </a:r>
            <a:r>
              <a:rPr lang="fi-FI" sz="1600" dirty="0">
                <a:solidFill>
                  <a:schemeClr val="bg1"/>
                </a:solidFill>
              </a:rPr>
              <a:t>2</a:t>
            </a:r>
            <a:endParaRPr lang="en-FI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443C7-937E-404A-8BAE-6B359B64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1" name="Picture 2" descr="MediaAuditFinland">
            <a:extLst>
              <a:ext uri="{FF2B5EF4-FFF2-40B4-BE49-F238E27FC236}">
                <a16:creationId xmlns:a16="http://schemas.microsoft.com/office/drawing/2014/main" id="{4147AC80-A020-5645-8F0A-E38478E4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Suomalaiset aikakauslehdet</a:t>
            </a:r>
            <a:br>
              <a:rPr lang="fi-FI" sz="2800" dirty="0"/>
            </a:br>
            <a:r>
              <a:rPr lang="fi-FI" sz="2800" dirty="0"/>
              <a:t>tarjoavat luotettavia vertailuja ja testejä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69 %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aikakauslehtien vertailuihin ja testeihin – miehistä 70 % ja naisista 68 %.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939562026"/>
              </p:ext>
            </p:extLst>
          </p:nvPr>
        </p:nvGraphicFramePr>
        <p:xfrm>
          <a:off x="867156" y="2199860"/>
          <a:ext cx="4799012" cy="369293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389461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Vene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Arvopaperi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Talouselämä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Tekniikan Maailma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Tivi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Erä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IS Urheilulehti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3301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Kippari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06870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Viisas Raha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999424"/>
                  </a:ext>
                </a:extLst>
              </a:tr>
              <a:tr h="3003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64725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9DF00E45-5C1B-9E85-12D7-B61D0BBDF719}"/>
              </a:ext>
            </a:extLst>
          </p:cNvPr>
          <p:cNvSpPr/>
          <p:nvPr/>
        </p:nvSpPr>
        <p:spPr>
          <a:xfrm>
            <a:off x="1881281" y="6420295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4798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i-FI" sz="2800" dirty="0"/>
            </a:br>
            <a:br>
              <a:rPr lang="fi-FI" sz="2800" dirty="0"/>
            </a:br>
            <a:r>
              <a:rPr lang="fi-FI" sz="2800" dirty="0"/>
              <a:t>Suomalaiset aikakauslehdet tarjoavat luotettavia tuotesuosituksia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977966191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CD9CD80-E0CD-4311-8A81-DFC0CEC0DD8C}"/>
              </a:ext>
            </a:extLst>
          </p:cNvPr>
          <p:cNvSpPr txBox="1"/>
          <p:nvPr/>
        </p:nvSpPr>
        <p:spPr>
          <a:xfrm>
            <a:off x="7694097" y="1743174"/>
            <a:ext cx="3661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64 %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kotimaisten aikakauslehtien tuotesuosituksiin – naisista 66 % ja  miehistä 62 %.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52F0ADB-65F9-15AE-9270-C00C93C6CA9D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31301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Suomalaiset aikakauslehdet tarjoavat luotettavia tuotesuosituksia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18634872"/>
              </p:ext>
            </p:extLst>
          </p:nvPr>
        </p:nvGraphicFramePr>
        <p:xfrm>
          <a:off x="867156" y="2199861"/>
          <a:ext cx="4799012" cy="390537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305016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4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Antiikki &amp; Design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Juoksija-lehti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Matka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Glorian Koti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3301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 ja keittiö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06870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Mikrobitti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999424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Arvopaperi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847132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Talouselämä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627768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  <a:endParaRPr lang="fi-FI" sz="14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117318"/>
                  </a:ext>
                </a:extLst>
              </a:tr>
              <a:tr h="25500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Voi Hyvin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556114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B43CF4D6-34C5-4F88-BDFB-86D2B47E253F}"/>
              </a:ext>
            </a:extLst>
          </p:cNvPr>
          <p:cNvSpPr txBox="1"/>
          <p:nvPr/>
        </p:nvSpPr>
        <p:spPr>
          <a:xfrm>
            <a:off x="7694097" y="1743174"/>
            <a:ext cx="3661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64 %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kotimaisten aikakauslehtien tuotesuosituksiin – naisista 66 % ja  miehistä 62 %.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D82BB57-56D0-83F1-BB7E-CEC1359E46E2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82862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Luotan bloggaajien ja tubettajien tuotesuosituksiin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86405923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19 %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bloggaajien ja tubettajien tuotesuosituksiin – naiset (21 %) hieman miehiä (16 %) useammin.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Korkeinta luottamus on nuorimmassa ikäryhmässä.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63F8AB6-80FB-0E79-8A68-6C88C2534CF4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2390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60571"/>
            <a:ext cx="4799012" cy="1231900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Luotan bloggaajien ja tubettajien tuotesuosituksiin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455985536"/>
              </p:ext>
            </p:extLst>
          </p:nvPr>
        </p:nvGraphicFramePr>
        <p:xfrm>
          <a:off x="867156" y="2199860"/>
          <a:ext cx="4799012" cy="37074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81306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  <a:latin typeface="+mn-lt"/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  <a:latin typeface="+mn-lt"/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Alibi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Aku Ankka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Ruotuväki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Deko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3301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06870"/>
                  </a:ext>
                </a:extLst>
              </a:tr>
              <a:tr h="32261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Seiska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999424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19 %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bloggaajien ja tubettajien tuotesuosituksiin – naiset (21 %) hieman miehiä (16 %) useammin.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Korkeinta luottamus on nuorimmassa ikäryhmässä.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7AE72FFE-CB16-D47D-083A-757506C4C1CA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51904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586"/>
            <a:ext cx="10515600" cy="1173653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sz="3200" dirty="0"/>
              <a:t>Aikakauslehtien parissa rentoudutaan ja saadaan tietoa omista mielenkiinnon kohteista</a:t>
            </a:r>
            <a:endParaRPr lang="en-FI" sz="32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204905080"/>
              </p:ext>
            </p:extLst>
          </p:nvPr>
        </p:nvGraphicFramePr>
        <p:xfrm>
          <a:off x="1790700" y="1944915"/>
          <a:ext cx="8610600" cy="412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3">
            <a:extLst>
              <a:ext uri="{FF2B5EF4-FFF2-40B4-BE49-F238E27FC236}">
                <a16:creationId xmlns:a16="http://schemas.microsoft.com/office/drawing/2014/main" id="{6A5B74B9-9AB7-43E5-C567-B13CFD9AD480}"/>
              </a:ext>
            </a:extLst>
          </p:cNvPr>
          <p:cNvSpPr/>
          <p:nvPr/>
        </p:nvSpPr>
        <p:spPr>
          <a:xfrm>
            <a:off x="4327746" y="639019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C7D0D-73CB-FFBA-5B2E-3896FFCF7A3F}"/>
              </a:ext>
            </a:extLst>
          </p:cNvPr>
          <p:cNvSpPr txBox="1"/>
          <p:nvPr/>
        </p:nvSpPr>
        <p:spPr>
          <a:xfrm>
            <a:off x="3048000" y="14303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600" i="1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% suomalaisista, täysin tai osittain samaa mieltä</a:t>
            </a:r>
            <a:endParaRPr lang="en-FI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Alan erikoislehdestä saan tietoa harrastuksistani ja mielenkiinnon kohteista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94585612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Erikoistuneelle </a:t>
            </a:r>
            <a:r>
              <a:rPr lang="fi-FI" dirty="0" err="1">
                <a:solidFill>
                  <a:schemeClr val="bg1"/>
                </a:solidFill>
                <a:latin typeface="Neue Haas Unica W1G Medium" panose="020B0504030206020203" pitchFamily="34" charset="0"/>
              </a:rPr>
              <a:t>aikakausmedialle</a:t>
            </a: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on vahva tilaus kaikissa ikäluokissa.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81 %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saa tietoa harrastuksistaan ja mielenkiinnon kohteistaan alan erikoislehdestä – naisista 79 % ja miehistä 84 %.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CAB2D71-EF32-3172-9AE4-B6B252A9E4C8}"/>
              </a:ext>
            </a:extLst>
          </p:cNvPr>
          <p:cNvSpPr/>
          <p:nvPr/>
        </p:nvSpPr>
        <p:spPr>
          <a:xfrm>
            <a:off x="1852325" y="639019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155810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Alan erikoislehdestä saan tietoa harrastuksistani ja mielenkiinnon kohteista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65961792"/>
              </p:ext>
            </p:extLst>
          </p:nvPr>
        </p:nvGraphicFramePr>
        <p:xfrm>
          <a:off x="867156" y="2199863"/>
          <a:ext cx="4799012" cy="385867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339581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Tivi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Juoksija-lehti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Mikrobitti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IS Urheilulehti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Koneviesti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Käytännön Maamies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TM Rakennusmaailma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Vauhdin Maailma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3301"/>
                  </a:ext>
                </a:extLst>
              </a:tr>
              <a:tr h="27620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06870"/>
                  </a:ext>
                </a:extLst>
              </a:tr>
              <a:tr h="22761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Talouselämä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999424"/>
                  </a:ext>
                </a:extLst>
              </a:tr>
              <a:tr h="22761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Askel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086653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Erikoistuneelle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aikakausmedialle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 on vahva tilaus kaikissa ikäluokissa.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81 %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saa tietoa harrastuksistaan ja mielenkiinnon kohteistaan alan erikoislehdestä</a:t>
            </a:r>
            <a:r>
              <a:rPr lang="fi-FI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 </a:t>
            </a: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– naisista 79 % ja miehistä 84 %.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06FF7A6-9D8F-BDE1-E785-EC6A346AE66E}"/>
              </a:ext>
            </a:extLst>
          </p:cNvPr>
          <p:cNvSpPr/>
          <p:nvPr/>
        </p:nvSpPr>
        <p:spPr>
          <a:xfrm>
            <a:off x="1852325" y="6439778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268616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Aikakauslehtien parissa rentoudun ja inspiroidun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3429665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78 %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rentoutuu ja inspiroituu aikakauslehtien parissa – naisista 86 % ja miehistä 71 %.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53742AC-604C-F370-4344-17D2636547D7}"/>
              </a:ext>
            </a:extLst>
          </p:cNvPr>
          <p:cNvSpPr/>
          <p:nvPr/>
        </p:nvSpPr>
        <p:spPr>
          <a:xfrm>
            <a:off x="1925899" y="6437536"/>
            <a:ext cx="2688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580717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Aikakauslehtien parissa rentoudun ja inspiroidun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6761046"/>
              </p:ext>
            </p:extLst>
          </p:nvPr>
        </p:nvGraphicFramePr>
        <p:xfrm>
          <a:off x="867156" y="2199861"/>
          <a:ext cx="4799012" cy="30447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399719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Kotilääkäri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3063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algn="ctr"/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78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rentoutuu ja inspiroituu aikakauslehtien parissa – naisista 86 % ja miehistä 71 %.</a:t>
            </a:r>
          </a:p>
          <a:p>
            <a:pPr marL="0" indent="0" algn="ctr">
              <a:buNone/>
            </a:pP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DE12AFB-9255-2D13-AAF1-D7712390AD74}"/>
              </a:ext>
            </a:extLst>
          </p:cNvPr>
          <p:cNvSpPr/>
          <p:nvPr/>
        </p:nvSpPr>
        <p:spPr>
          <a:xfrm>
            <a:off x="1893634" y="6439778"/>
            <a:ext cx="2688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636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703-71CE-064E-8589-E781FA01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Sisältö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49E68-860F-344D-B03E-52C36E23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9595" y="3018740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ABE52-1B6C-5D4D-A955-43D565F4550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39595" y="3801180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2061B3-AB6B-5B41-A326-467DF1CD7D6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639595" y="4568440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03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9A95A2-33BA-3349-A6C7-6BE4413AB23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896895" y="3048976"/>
            <a:ext cx="4096499" cy="536030"/>
          </a:xfrm>
        </p:spPr>
        <p:txBody>
          <a:bodyPr anchor="ctr">
            <a:normAutofit/>
          </a:bodyPr>
          <a:lstStyle/>
          <a:p>
            <a:r>
              <a:rPr lang="fi-FI" sz="2000" dirty="0"/>
              <a:t>Lukemisen ja mainonnan väittämät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0A5A52-2CD2-EE49-BC94-E044F6C58AF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896894" y="3887202"/>
            <a:ext cx="4096499" cy="424457"/>
          </a:xfrm>
        </p:spPr>
        <p:txBody>
          <a:bodyPr anchor="ctr">
            <a:noAutofit/>
          </a:bodyPr>
          <a:lstStyle/>
          <a:p>
            <a:r>
              <a:rPr lang="fi-FI" sz="2000" dirty="0"/>
              <a:t>Suhtautuminen mainontaan eri kanavissa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57DE82-9ED9-D149-9389-1AB7527B651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896895" y="4654462"/>
            <a:ext cx="4096499" cy="424458"/>
          </a:xfrm>
        </p:spPr>
        <p:txBody>
          <a:bodyPr anchor="ctr">
            <a:noAutofit/>
          </a:bodyPr>
          <a:lstStyle/>
          <a:p>
            <a:r>
              <a:rPr lang="fi-FI" sz="2000" dirty="0"/>
              <a:t>Mainonnan estäminen</a:t>
            </a:r>
            <a:endParaRPr lang="en-FI" sz="20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B70C0F-4D97-834D-A5CB-5BF40350389B}"/>
              </a:ext>
            </a:extLst>
          </p:cNvPr>
          <p:cNvSpPr txBox="1">
            <a:spLocks/>
          </p:cNvSpPr>
          <p:nvPr/>
        </p:nvSpPr>
        <p:spPr>
          <a:xfrm>
            <a:off x="1524000" y="6277431"/>
            <a:ext cx="9144000" cy="290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FI" sz="1600" dirty="0">
                <a:solidFill>
                  <a:schemeClr val="bg1"/>
                </a:solidFill>
              </a:rPr>
              <a:t>KMT 202</a:t>
            </a:r>
            <a:r>
              <a:rPr lang="fi-FI" sz="1600" dirty="0">
                <a:solidFill>
                  <a:schemeClr val="bg1"/>
                </a:solidFill>
              </a:rPr>
              <a:t>2</a:t>
            </a:r>
            <a:endParaRPr lang="en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37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Ammattilehden avulla pysyn ajan tasalla ammatillisista asioista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24662250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Työelämään ehtineille oma alan lehdellä on tärkeä rooli ammattitaidon ylläpitämisessä.</a:t>
            </a:r>
            <a:b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70 %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sanoo pysyvänsä ajan tasalla ammatillisista asioista ammattilehden avulla – naisista 66 % ja miehistä 74 %.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7BA4A8D-E831-3CDB-1427-727336350033}"/>
              </a:ext>
            </a:extLst>
          </p:cNvPr>
          <p:cNvSpPr/>
          <p:nvPr/>
        </p:nvSpPr>
        <p:spPr>
          <a:xfrm>
            <a:off x="1893634" y="6439778"/>
            <a:ext cx="2688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851054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Ammattilehden avulla pysyn ajan tasalla ammatillisista asioista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679216680"/>
              </p:ext>
            </p:extLst>
          </p:nvPr>
        </p:nvGraphicFramePr>
        <p:xfrm>
          <a:off x="867156" y="2199861"/>
          <a:ext cx="4799012" cy="354930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76782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Juoksija-lehti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Käytännön Maamies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Opettaja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Arvopaperi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Koneviesti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Mikrobitti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341391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Kippari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Työelämään ehtineille oma alan lehdellä on tärkeä rooli ammattitaidon ylläpitämisessä.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70 %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sanoo pysyvänsä ajan tasalla ammatillisista asioista ammattilehden avulla – </a:t>
            </a: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naisista 66 % ja miehistä 74 %.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86A9E58-3114-172B-90A6-405F665AFB22}"/>
              </a:ext>
            </a:extLst>
          </p:cNvPr>
          <p:cNvSpPr/>
          <p:nvPr/>
        </p:nvSpPr>
        <p:spPr>
          <a:xfrm>
            <a:off x="1893634" y="6453352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73210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Aikakauslehteen sitoutuminen – printti ja some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täysin tai osittain samaa mieltä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40954566"/>
              </p:ext>
            </p:extLst>
          </p:nvPr>
        </p:nvGraphicFramePr>
        <p:xfrm>
          <a:off x="1790700" y="1514475"/>
          <a:ext cx="8610600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3">
            <a:extLst>
              <a:ext uri="{FF2B5EF4-FFF2-40B4-BE49-F238E27FC236}">
                <a16:creationId xmlns:a16="http://schemas.microsoft.com/office/drawing/2014/main" id="{CD8D7929-294F-E514-7C74-0819311649AA}"/>
              </a:ext>
            </a:extLst>
          </p:cNvPr>
          <p:cNvSpPr/>
          <p:nvPr/>
        </p:nvSpPr>
        <p:spPr>
          <a:xfrm>
            <a:off x="4889753" y="6375476"/>
            <a:ext cx="2688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20615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Luen itselleni tärkeät aikakauslehdet kannesta kanteen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959438206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54 %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lukee aikakauslehtensä kannesta kanteen – naisista 59 % ja miehistä 48 %.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E0B81DA-E641-D9F6-FB5A-287BE524F041}"/>
              </a:ext>
            </a:extLst>
          </p:cNvPr>
          <p:cNvSpPr/>
          <p:nvPr/>
        </p:nvSpPr>
        <p:spPr>
          <a:xfrm>
            <a:off x="1893634" y="6453352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04764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Luen itselleni tärkeät aikakauslehdet kannesta kanteen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71069885"/>
              </p:ext>
            </p:extLst>
          </p:nvPr>
        </p:nvGraphicFramePr>
        <p:xfrm>
          <a:off x="1080516" y="2050950"/>
          <a:ext cx="4799012" cy="368954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07979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ET-lehti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Kotivinkki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Samarbete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Viherpiha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Eeva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Voi Hyvin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Avotakka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Maalla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Kotiliesi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051804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ET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659875"/>
                  </a:ext>
                </a:extLst>
              </a:tr>
              <a:tr h="273464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Viva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165310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500" b="0" i="0" u="none" strike="noStrike" kern="1200" cap="none" spc="0" normalizeH="0" baseline="0" noProof="0" dirty="0">
                <a:ln>
                  <a:noFill/>
                </a:ln>
                <a:solidFill>
                  <a:srgbClr val="002649"/>
                </a:solidFill>
                <a:effectLst/>
                <a:uLnTx/>
                <a:uFillTx/>
                <a:latin typeface="Canela Medium" pitchFamily="2" charset="77"/>
                <a:ea typeface="+mj-ea"/>
                <a:cs typeface="+mj-cs"/>
              </a:rPr>
              <a:t>L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54 %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lukee aikakauslehtensä kannesta kanteen – naisista 59 % ja miehistä 48 %.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500" b="0" i="0" u="none" strike="noStrike" kern="1200" cap="none" spc="0" normalizeH="0" baseline="0" noProof="0" dirty="0">
                <a:ln>
                  <a:noFill/>
                </a:ln>
                <a:solidFill>
                  <a:srgbClr val="002649"/>
                </a:solidFill>
                <a:effectLst/>
                <a:uLnTx/>
                <a:uFillTx/>
                <a:latin typeface="Canela Medium" pitchFamily="2" charset="77"/>
                <a:ea typeface="+mj-ea"/>
                <a:cs typeface="+mj-cs"/>
              </a:rPr>
              <a:t>kanteen</a:t>
            </a: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B63D1CF-CFF7-2559-8A9A-15712925F982}"/>
              </a:ext>
            </a:extLst>
          </p:cNvPr>
          <p:cNvSpPr/>
          <p:nvPr/>
        </p:nvSpPr>
        <p:spPr>
          <a:xfrm>
            <a:off x="1967206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87352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Seuraan itselleni tärkeitä aikakauslehtiä sosiaalisessa mediassa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43152519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31 %</a:t>
            </a:r>
            <a:br>
              <a:rPr lang="fi-FI" sz="6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seuraa itselleen tärkeitä aikakauslehtiä somessa.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Naisten (33 %) ja miesten (30 %) seuraamisella ei käytännössä ole eroa.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93C21D4-1A6B-7B1A-EC0E-8DF43959FACF}"/>
              </a:ext>
            </a:extLst>
          </p:cNvPr>
          <p:cNvSpPr/>
          <p:nvPr/>
        </p:nvSpPr>
        <p:spPr>
          <a:xfrm>
            <a:off x="1967206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153560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Seuraan itselleni tärkeitä aikakauslehtiä sosiaalisessa mediassa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049440971"/>
              </p:ext>
            </p:extLst>
          </p:nvPr>
        </p:nvGraphicFramePr>
        <p:xfrm>
          <a:off x="867156" y="2199861"/>
          <a:ext cx="4799012" cy="3744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91530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Alibi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Tivi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Juoksija-lehti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Maku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3252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Aku Ankka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051804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743174"/>
            <a:ext cx="3661200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31 %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seuraa itselleen tärkeitä aikakauslehtiä somessa.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Naisten (33 %) ja miesten (30 %) seuraamisella ei käytännössä ole eroa. </a:t>
            </a: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47B7006-6443-6728-D1EB-42FFDC7C3D46}"/>
              </a:ext>
            </a:extLst>
          </p:cNvPr>
          <p:cNvSpPr/>
          <p:nvPr/>
        </p:nvSpPr>
        <p:spPr>
          <a:xfrm>
            <a:off x="1967206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09050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Aikakauslehtimainonta tekee uutuudet tutuiksi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täysin tai osittain samaa mieltä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62988228"/>
              </p:ext>
            </p:extLst>
          </p:nvPr>
        </p:nvGraphicFramePr>
        <p:xfrm>
          <a:off x="1790700" y="1514475"/>
          <a:ext cx="8610600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3">
            <a:extLst>
              <a:ext uri="{FF2B5EF4-FFF2-40B4-BE49-F238E27FC236}">
                <a16:creationId xmlns:a16="http://schemas.microsoft.com/office/drawing/2014/main" id="{6B31D0CB-7492-05A1-3157-DED399DC5F40}"/>
              </a:ext>
            </a:extLst>
          </p:cNvPr>
          <p:cNvSpPr/>
          <p:nvPr/>
        </p:nvSpPr>
        <p:spPr>
          <a:xfrm>
            <a:off x="4730541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399515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Aikakauslehtimainonta tekee uutuudet tutuiksi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43809687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67 %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sanoo aikakauslehtimainosten tekevän uutuudet tutuiksi.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73 %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60 %.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0B0D821-F4EE-582F-01D6-14ADE19D1E58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426665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Aikakauslehtimainonta tekee uutuudet tutuiksi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912459451"/>
              </p:ext>
            </p:extLst>
          </p:nvPr>
        </p:nvGraphicFramePr>
        <p:xfrm>
          <a:off x="867156" y="2199860"/>
          <a:ext cx="4799012" cy="386461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32265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Unelmien Talo &amp; Koti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Kotiliesi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Suuri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Viva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Kotivinkki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Maku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Kotilääkäri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286029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723053" y="1241724"/>
            <a:ext cx="3661200" cy="49859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67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</a:t>
            </a:r>
            <a:r>
              <a:rPr kumimoji="0" lang="fi-FI" sz="18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15-vuotiaista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sanoo aikakauslehtimainosten tekevän uutuudet tutuiksi.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73 %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60 %.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6000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2A49157-C948-2A82-6899-D3CEF6497E6C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05268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B29266-3924-574D-8BC0-A5D6FCE30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26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fi-FI" dirty="0"/>
              <a:t>1. </a:t>
            </a:r>
            <a:br>
              <a:rPr lang="fi-FI" dirty="0"/>
            </a:br>
            <a:r>
              <a:rPr lang="fi-FI" dirty="0"/>
              <a:t>Lukemisen ja mainonnan väittämät</a:t>
            </a:r>
          </a:p>
        </p:txBody>
      </p:sp>
    </p:spTree>
    <p:extLst>
      <p:ext uri="{BB962C8B-B14F-4D97-AF65-F5344CB8AC3E}">
        <p14:creationId xmlns:p14="http://schemas.microsoft.com/office/powerpoint/2010/main" val="735205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Mainokset kuuluvat aikakauslehden sisältöön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36191820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62 %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kokee mainosten kuuluvan aikakauslehden sisältöön.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63 %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61 %.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E3093F6E-C466-CF60-7F1A-4538427F1CA8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589228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Mainokset kuuluvat aikakauslehden sisältöön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258468278"/>
              </p:ext>
            </p:extLst>
          </p:nvPr>
        </p:nvGraphicFramePr>
        <p:xfrm>
          <a:off x="867156" y="2199860"/>
          <a:ext cx="4799012" cy="376484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21105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Antiikki &amp; Design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Arvopaperi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Talouselämä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Viisas Raha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278645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243038"/>
            <a:ext cx="3661200" cy="35086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62 %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kokee mainosten kuuluvan aikakauslehden sisältöön.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63 %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61 %.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74A529D-C605-D693-38BD-A7A940D570BA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375117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Mainos aikakauslehdessä saa aikaan toimintaa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täysin tai osittain samaa mieltä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34098714"/>
              </p:ext>
            </p:extLst>
          </p:nvPr>
        </p:nvGraphicFramePr>
        <p:xfrm>
          <a:off x="1790700" y="1514475"/>
          <a:ext cx="8610600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3">
            <a:extLst>
              <a:ext uri="{FF2B5EF4-FFF2-40B4-BE49-F238E27FC236}">
                <a16:creationId xmlns:a16="http://schemas.microsoft.com/office/drawing/2014/main" id="{4CF3D74B-5216-4A12-289C-A2848607DF49}"/>
              </a:ext>
            </a:extLst>
          </p:cNvPr>
          <p:cNvSpPr/>
          <p:nvPr/>
        </p:nvSpPr>
        <p:spPr>
          <a:xfrm>
            <a:off x="4730541" y="6491024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787886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Kokeilen aikakauslehden mainoksissa olevia vinkkejä tai ohjeita (esim. reseptejä)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912616778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Reseptit ja muut ohjeet mainoksissa aktivoivat!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60 %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kokeilee aikakauslehtimainoksissa olevia vinkkejä tai ohjeita.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72 %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47 %.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39C5411-DC10-06E3-0C3D-811943AE0659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496041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Kokeilen aikakauslehden mainoksissa olevia vinkkejä tai ohjeita (esim. reseptejä)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67156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774970669"/>
              </p:ext>
            </p:extLst>
          </p:nvPr>
        </p:nvGraphicFramePr>
        <p:xfrm>
          <a:off x="867156" y="2199861"/>
          <a:ext cx="4799012" cy="362286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645021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Suuri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 ja keittiö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Kotiliesi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30872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D3DB47CB-BF0B-EA95-BF39-22D4FC04474B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  <p:sp>
        <p:nvSpPr>
          <p:cNvPr id="2" name="Tekstiruutu 8">
            <a:extLst>
              <a:ext uri="{FF2B5EF4-FFF2-40B4-BE49-F238E27FC236}">
                <a16:creationId xmlns:a16="http://schemas.microsoft.com/office/drawing/2014/main" id="{01B1EEE1-7311-0A9A-D29F-FA119BBFF08B}"/>
              </a:ext>
            </a:extLst>
          </p:cNvPr>
          <p:cNvSpPr txBox="1"/>
          <p:nvPr/>
        </p:nvSpPr>
        <p:spPr>
          <a:xfrm>
            <a:off x="7694097" y="1743174"/>
            <a:ext cx="3661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Reseptit ja muut ohjeet mainoksissa aktivoivat!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60 %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kokeilee aikakauslehtimainoksissa olevia vinkkejä tai ohjeita.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olidFill>
                <a:srgbClr val="FFFFFF"/>
              </a:solidFill>
              <a:latin typeface="Neue Haas Unica W1G Medium" panose="020B0504030206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Naisista väittämän kanssa on samaa mieltä 72 %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miehistä 47 %.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50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Olen hakenut lisätietoa aikakauslehdessä mainostetusta tuotteesta esim. netistä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77169744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6" y="1789889"/>
            <a:ext cx="374563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51 %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on hakenut tuotteesta lisätietoa aikakauslehtimainoksen ansiosta – sama 51 % sekä naisilla että miehillä.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4E96AC49-3346-F88D-49E9-F92B10AE5F6B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696866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Olen hakenut lisätietoa aikakauslehdessä mainostetusta tuotteesta esim. netistä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67156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185102320"/>
              </p:ext>
            </p:extLst>
          </p:nvPr>
        </p:nvGraphicFramePr>
        <p:xfrm>
          <a:off x="867156" y="2199861"/>
          <a:ext cx="4799012" cy="369450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85036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Alibi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Tekniikka&amp;Talous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Kippari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Seiska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Mikrobitti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Vene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20947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2C15F964-7673-BE7E-2296-7D6059B5F55F}"/>
              </a:ext>
            </a:extLst>
          </p:cNvPr>
          <p:cNvSpPr txBox="1"/>
          <p:nvPr/>
        </p:nvSpPr>
        <p:spPr>
          <a:xfrm>
            <a:off x="7694096" y="1789889"/>
            <a:ext cx="374563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51 %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on hakenut tuotteesta lisätietoa aikakauslehtimainoksen ansiosta – sama 51 % sekä naisilla että miehillä.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CE03AE2-9B6B-2B81-B3B9-2BFCAAB55614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71892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Olen ostanut tuotteita aikakauslehdessä näkemieni mainosten perusteella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61409329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4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4 %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on ostanut tuotteita aikakauslehtimainosten perusteella – naisista 50 % ja miehistä 37 %.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5038B05-7B80-C05B-1CD0-EAA2CD0CAD6A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250195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Olen ostanut tuotteita aikakauslehdessä näkemieni mainosten perusteella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67156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65317082"/>
              </p:ext>
            </p:extLst>
          </p:nvPr>
        </p:nvGraphicFramePr>
        <p:xfrm>
          <a:off x="867156" y="2199861"/>
          <a:ext cx="4799012" cy="378000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56597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Unelmien Talo &amp; Koti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Kotivinkki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Alibi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Maku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73FCB959-468B-E591-3D5F-D7ADB4EAD560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  <p:sp>
        <p:nvSpPr>
          <p:cNvPr id="2" name="Tekstiruutu 8">
            <a:extLst>
              <a:ext uri="{FF2B5EF4-FFF2-40B4-BE49-F238E27FC236}">
                <a16:creationId xmlns:a16="http://schemas.microsoft.com/office/drawing/2014/main" id="{705E212C-A619-8C5F-9303-FCC169FBF2A9}"/>
              </a:ext>
            </a:extLst>
          </p:cNvPr>
          <p:cNvSpPr txBox="1"/>
          <p:nvPr/>
        </p:nvSpPr>
        <p:spPr>
          <a:xfrm>
            <a:off x="7694097" y="1743174"/>
            <a:ext cx="3661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4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4 %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on ostanut tuotteita aikakauslehtimainosten perusteella – naisista 50 % ja miehistä 37 %.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8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Kokeilen aikakauslehdissä olevia tuotenäytteitä (esim. elintarvikkeita tai kosmetiikkaa)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674576740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9552091-99D6-4C61-889B-69053AF21F7F}"/>
              </a:ext>
            </a:extLst>
          </p:cNvPr>
          <p:cNvSpPr txBox="1"/>
          <p:nvPr/>
        </p:nvSpPr>
        <p:spPr>
          <a:xfrm>
            <a:off x="7694097" y="1743174"/>
            <a:ext cx="36612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Tuotenäytteet houkuttelevat kokeilemaan ja tekevät uutuudet tutuiksi!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39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kokeilee aikakauslehdissä olevia tuotenäytteitä – naisista 56 % ja miehistä 21 %.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A49EB05-4C16-7737-E8B7-3C51A713D8EB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425561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06BBA-3FDC-FD47-82B5-C6BF4F54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219"/>
            <a:ext cx="10515600" cy="1292086"/>
          </a:xfrm>
        </p:spPr>
        <p:txBody>
          <a:bodyPr>
            <a:normAutofit/>
          </a:bodyPr>
          <a:lstStyle/>
          <a:p>
            <a:r>
              <a:rPr lang="fi-FI" dirty="0"/>
              <a:t>Suomalaisista…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4D881-93C8-3B45-BD90-53E042BC0D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599" y="2102305"/>
            <a:ext cx="8824801" cy="3688895"/>
          </a:xfrm>
        </p:spPr>
        <p:txBody>
          <a:bodyPr anchor="ctr">
            <a:noAutofit/>
          </a:bodyPr>
          <a:lstStyle/>
          <a:p>
            <a:r>
              <a:rPr lang="fi-FI" sz="1800" b="1" dirty="0">
                <a:latin typeface="Neue Haas Unica W1G" panose="020B0504030206020203" pitchFamily="34" charset="0"/>
              </a:rPr>
              <a:t>81 %</a:t>
            </a:r>
            <a:br>
              <a:rPr lang="fi-FI" sz="1800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mielestä suomalaiset aikakauslehdet ovat laadukkaita.</a:t>
            </a:r>
          </a:p>
          <a:p>
            <a:endParaRPr lang="fi-FI" sz="1800" b="1" dirty="0">
              <a:latin typeface="Neue Haas Unica W1G" panose="020B0504030206020203" pitchFamily="34" charset="0"/>
            </a:endParaRPr>
          </a:p>
          <a:p>
            <a:r>
              <a:rPr lang="fi-FI" sz="1800" b="1" dirty="0">
                <a:latin typeface="Neue Haas Unica W1G" panose="020B0504030206020203" pitchFamily="34" charset="0"/>
              </a:rPr>
              <a:t>78 % </a:t>
            </a:r>
            <a:br>
              <a:rPr lang="fi-FI" sz="1800" b="1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kertoo rentoutuvansa aikakauslehtien parissa.</a:t>
            </a:r>
          </a:p>
          <a:p>
            <a:endParaRPr lang="fi-FI" sz="1800" dirty="0">
              <a:latin typeface="Neue Haas Unica W1G" panose="020B0504030206020203" pitchFamily="34" charset="0"/>
            </a:endParaRPr>
          </a:p>
          <a:p>
            <a:r>
              <a:rPr lang="fi-FI" sz="1800" b="1" dirty="0">
                <a:latin typeface="Neue Haas Unica W1G" panose="020B0504030206020203" pitchFamily="34" charset="0"/>
              </a:rPr>
              <a:t>69 %</a:t>
            </a:r>
            <a:br>
              <a:rPr lang="fi-FI" sz="1800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mielestä suomalaiset aikakauslehdet tarjoavat luotettavia tuotesuosituksia.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7C812C-C89E-9B40-BCFE-89FCAB2DAB12}"/>
              </a:ext>
            </a:extLst>
          </p:cNvPr>
          <p:cNvSpPr txBox="1">
            <a:spLocks/>
          </p:cNvSpPr>
          <p:nvPr/>
        </p:nvSpPr>
        <p:spPr>
          <a:xfrm>
            <a:off x="2472206" y="6378218"/>
            <a:ext cx="7247588" cy="21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Neue Haas Unica W1G" panose="020B0504030206020203" pitchFamily="34" charset="0"/>
              </a:rPr>
              <a:t>Lähde: KMT 2022</a:t>
            </a:r>
            <a:endParaRPr lang="en-FI" sz="12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4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Kokeilen aikakauslehdissä olevia tuotenäytteitä (esim. elintarvikkeita tai kosmetiikkaa)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67156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172227812"/>
              </p:ext>
            </p:extLst>
          </p:nvPr>
        </p:nvGraphicFramePr>
        <p:xfrm>
          <a:off x="867156" y="2199861"/>
          <a:ext cx="4799012" cy="34778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56597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176887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HS Meidän perhe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261279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609256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Kotiliesi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347718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Suuri Käsityö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394704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10164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 ja keittiö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Askel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02128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Viva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4F4BD6B4-D210-4BCA-8CAF-F9BEE3AC579C}"/>
              </a:ext>
            </a:extLst>
          </p:cNvPr>
          <p:cNvSpPr txBox="1"/>
          <p:nvPr/>
        </p:nvSpPr>
        <p:spPr>
          <a:xfrm>
            <a:off x="7694097" y="1674673"/>
            <a:ext cx="3661200" cy="350865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Tuotenäytteet houkuttelevat kokeilemaan ja tekevät uutuudet tutuiksi!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solidFill>
                  <a:srgbClr val="FFFFFF"/>
                </a:solidFill>
                <a:latin typeface="Neue Haas Unica W1G Medium" panose="020B0504030206020203" pitchFamily="34" charset="0"/>
              </a:rPr>
              <a:t>39</a:t>
            </a:r>
            <a: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 %</a:t>
            </a:r>
            <a:br>
              <a:rPr kumimoji="0" lang="fi-FI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Unica W1G Medium" panose="020B0504030206020203" pitchFamily="34" charset="0"/>
                <a:ea typeface="+mn-ea"/>
                <a:cs typeface="+mn-cs"/>
              </a:rPr>
              <a:t>yli 15-vuotiaista kokeilee aikakauslehdissä olevia tuotenäytteitä – naisista 56 % ja miehistä 21 %.</a:t>
            </a:r>
            <a:endParaRPr kumimoji="0" lang="fi-FI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Unica W1G Medium" panose="020B0504030206020203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EB640D4E-9EA4-B758-A165-5BFA4D1D345C}"/>
              </a:ext>
            </a:extLst>
          </p:cNvPr>
          <p:cNvSpPr/>
          <p:nvPr/>
        </p:nvSpPr>
        <p:spPr>
          <a:xfrm>
            <a:off x="1999623" y="6387546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208034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B29266-3924-574D-8BC0-A5D6FCE3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sz="8000" dirty="0"/>
              <a:t>2. </a:t>
            </a:r>
            <a:br>
              <a:rPr lang="fi-FI" sz="8000" dirty="0"/>
            </a:br>
            <a:r>
              <a:rPr lang="fi-FI" sz="8000" dirty="0"/>
              <a:t>Suhtautuminen mainontaan eri kanavissa</a:t>
            </a:r>
          </a:p>
        </p:txBody>
      </p:sp>
    </p:spTree>
    <p:extLst>
      <p:ext uri="{BB962C8B-B14F-4D97-AF65-F5344CB8AC3E}">
        <p14:creationId xmlns:p14="http://schemas.microsoft.com/office/powerpoint/2010/main" val="599261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F20F52-1BBA-B349-914E-B76746BB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1200"/>
            <a:ext cx="10515600" cy="1292086"/>
          </a:xfrm>
        </p:spPr>
        <p:txBody>
          <a:bodyPr>
            <a:noAutofit/>
          </a:bodyPr>
          <a:lstStyle/>
          <a:p>
            <a:r>
              <a:rPr lang="fi-FI" sz="2800" dirty="0">
                <a:latin typeface="Neue Haas Unica W1G Medium" panose="020B0504030206020203" pitchFamily="34" charset="0"/>
              </a:rPr>
              <a:t>76 % yli 15-vuotiaista suomalaisista suhtautuu aikakauslehtimainontaan myönteisesti.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4D881-93C8-3B45-BD90-53E042BC0D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809461"/>
            <a:ext cx="8824801" cy="2531166"/>
          </a:xfrm>
        </p:spPr>
        <p:txBody>
          <a:bodyPr anchor="ctr">
            <a:noAutofit/>
          </a:bodyPr>
          <a:lstStyle/>
          <a:p>
            <a:r>
              <a:rPr lang="fi-FI" dirty="0">
                <a:latin typeface="Neue Haas Unica W1G" panose="020B0504030206020203" pitchFamily="34" charset="0"/>
              </a:rPr>
              <a:t>Naiset (79 %) suhtautuvat hieman miehiä (73 %) myönteisemmin.</a:t>
            </a:r>
          </a:p>
          <a:p>
            <a:r>
              <a:rPr lang="fi-FI" dirty="0">
                <a:latin typeface="Neue Haas Unica W1G" panose="020B0504030206020203" pitchFamily="34" charset="0"/>
              </a:rPr>
              <a:t>Erityisesti aikakauslehtimainonnasta pitävät 45–54 vuotiaat, </a:t>
            </a:r>
            <a:br>
              <a:rPr lang="fi-FI" dirty="0">
                <a:latin typeface="Neue Haas Unica W1G" panose="020B0504030206020203" pitchFamily="34" charset="0"/>
              </a:rPr>
            </a:br>
            <a:r>
              <a:rPr lang="fi-FI" dirty="0">
                <a:latin typeface="Neue Haas Unica W1G" panose="020B0504030206020203" pitchFamily="34" charset="0"/>
              </a:rPr>
              <a:t>joista 80 % suhtautuu myönteisesti.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7C812C-C89E-9B40-BCFE-89FCAB2DAB12}"/>
              </a:ext>
            </a:extLst>
          </p:cNvPr>
          <p:cNvSpPr txBox="1">
            <a:spLocks/>
          </p:cNvSpPr>
          <p:nvPr/>
        </p:nvSpPr>
        <p:spPr>
          <a:xfrm>
            <a:off x="2472206" y="6338461"/>
            <a:ext cx="7247588" cy="21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Neue Haas Unica W1G" panose="020B0504030206020203" pitchFamily="34" charset="0"/>
              </a:rPr>
              <a:t>Lähde: KMT 2022</a:t>
            </a:r>
            <a:endParaRPr lang="en-FI" sz="12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61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Myönteisesti mainontaan suhtautuvat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erittäin tai melko myönteisesti suhtautuvat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0232560"/>
              </p:ext>
            </p:extLst>
          </p:nvPr>
        </p:nvGraphicFramePr>
        <p:xfrm>
          <a:off x="838199" y="1556089"/>
          <a:ext cx="10515599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2">
            <a:extLst>
              <a:ext uri="{FF2B5EF4-FFF2-40B4-BE49-F238E27FC236}">
                <a16:creationId xmlns:a16="http://schemas.microsoft.com/office/drawing/2014/main" id="{0CAC4482-C7B8-0245-A007-1E2CCCA7637A}"/>
              </a:ext>
            </a:extLst>
          </p:cNvPr>
          <p:cNvSpPr txBox="1"/>
          <p:nvPr/>
        </p:nvSpPr>
        <p:spPr>
          <a:xfrm>
            <a:off x="9135478" y="4433522"/>
            <a:ext cx="271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accent1"/>
                </a:solidFill>
                <a:latin typeface="Canela Medium" pitchFamily="2" charset="77"/>
                <a:cs typeface="Times" panose="02020603050405020304" pitchFamily="18" charset="0"/>
              </a:rPr>
              <a:t>76 % suomalaisista suhtautuu aikakauslehtimainontaan myönteisesti.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ACBBC44-C3E1-1430-624E-7F98A0E0B6F9}"/>
              </a:ext>
            </a:extLst>
          </p:cNvPr>
          <p:cNvSpPr/>
          <p:nvPr/>
        </p:nvSpPr>
        <p:spPr>
          <a:xfrm>
            <a:off x="4932009" y="6363782"/>
            <a:ext cx="2730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209340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Kielteisesti mainontaan suhtautuvat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erittäin tai melko kielteisesti suhtautuvat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12362014"/>
              </p:ext>
            </p:extLst>
          </p:nvPr>
        </p:nvGraphicFramePr>
        <p:xfrm>
          <a:off x="838199" y="1556089"/>
          <a:ext cx="10515599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2">
            <a:extLst>
              <a:ext uri="{FF2B5EF4-FFF2-40B4-BE49-F238E27FC236}">
                <a16:creationId xmlns:a16="http://schemas.microsoft.com/office/drawing/2014/main" id="{0CAC4482-C7B8-0245-A007-1E2CCCA7637A}"/>
              </a:ext>
            </a:extLst>
          </p:cNvPr>
          <p:cNvSpPr txBox="1"/>
          <p:nvPr/>
        </p:nvSpPr>
        <p:spPr>
          <a:xfrm>
            <a:off x="8634735" y="3833358"/>
            <a:ext cx="271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accent1"/>
                </a:solidFill>
                <a:latin typeface="Canela Medium" pitchFamily="2" charset="77"/>
                <a:cs typeface="Times" panose="02020603050405020304" pitchFamily="18" charset="0"/>
              </a:rPr>
              <a:t>Kielteisemmin suhtaudutaan digitaalisten kanavien mainontaan.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39325FE-DC83-C5CE-9C5E-E2583BF6268F}"/>
              </a:ext>
            </a:extLst>
          </p:cNvPr>
          <p:cNvSpPr/>
          <p:nvPr/>
        </p:nvSpPr>
        <p:spPr>
          <a:xfrm>
            <a:off x="5087007" y="6348248"/>
            <a:ext cx="2744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177855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B29266-3924-574D-8BC0-A5D6FCE30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26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fi-FI" dirty="0"/>
              <a:t>3. </a:t>
            </a:r>
            <a:br>
              <a:rPr lang="fi-FI" dirty="0"/>
            </a:br>
            <a:r>
              <a:rPr lang="fi-FI" dirty="0"/>
              <a:t>Mainonnan estäminen</a:t>
            </a:r>
          </a:p>
        </p:txBody>
      </p:sp>
    </p:spTree>
    <p:extLst>
      <p:ext uri="{BB962C8B-B14F-4D97-AF65-F5344CB8AC3E}">
        <p14:creationId xmlns:p14="http://schemas.microsoft.com/office/powerpoint/2010/main" val="531214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4D881-93C8-3B45-BD90-53E042BC0D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1978188"/>
            <a:ext cx="8824801" cy="2531166"/>
          </a:xfrm>
        </p:spPr>
        <p:txBody>
          <a:bodyPr anchor="ctr">
            <a:noAutofit/>
          </a:bodyPr>
          <a:lstStyle/>
          <a:p>
            <a:r>
              <a:rPr lang="fi-FI" sz="5000" dirty="0">
                <a:latin typeface="Neue Haas Unica W1G Medium" panose="020B0504030206020203" pitchFamily="34" charset="0"/>
              </a:rPr>
              <a:t>19%</a:t>
            </a:r>
            <a:br>
              <a:rPr lang="fi-FI" sz="2400" dirty="0">
                <a:latin typeface="Neue Haas Unica W1G Medium" panose="020B0504030206020203" pitchFamily="34" charset="0"/>
              </a:rPr>
            </a:br>
            <a:r>
              <a:rPr lang="fi-FI" sz="2400" dirty="0">
                <a:latin typeface="Neue Haas Unica W1G Medium" panose="020B0504030206020203" pitchFamily="34" charset="0"/>
              </a:rPr>
              <a:t>yli 15-vuotiaista suomalaisista estää mainontaa </a:t>
            </a:r>
            <a:r>
              <a:rPr lang="fi-FI" sz="2400" dirty="0" err="1">
                <a:latin typeface="Neue Haas Unica W1G Medium" panose="020B0504030206020203" pitchFamily="34" charset="0"/>
              </a:rPr>
              <a:t>Adblockerilla</a:t>
            </a:r>
            <a:r>
              <a:rPr lang="fi-FI" sz="2400" dirty="0">
                <a:latin typeface="Neue Haas Unica W1G Medium" panose="020B0504030206020203" pitchFamily="34" charset="0"/>
              </a:rPr>
              <a:t> tai vastaavalla sovelluksella.</a:t>
            </a:r>
          </a:p>
          <a:p>
            <a:br>
              <a:rPr lang="fi-FI" dirty="0">
                <a:latin typeface="Neue Haas Unica W1G" panose="020B0504030206020203" pitchFamily="34" charset="0"/>
              </a:rPr>
            </a:br>
            <a:r>
              <a:rPr lang="fi-FI" dirty="0">
                <a:latin typeface="Neue Haas Unica W1G" panose="020B0504030206020203" pitchFamily="34" charset="0"/>
              </a:rPr>
              <a:t>23 %:lla </a:t>
            </a:r>
            <a:br>
              <a:rPr lang="fi-FI" dirty="0">
                <a:latin typeface="Neue Haas Unica W1G" panose="020B0504030206020203" pitchFamily="34" charset="0"/>
              </a:rPr>
            </a:br>
            <a:r>
              <a:rPr lang="fi-FI" dirty="0">
                <a:latin typeface="Neue Haas Unica W1G" panose="020B0504030206020203" pitchFamily="34" charset="0"/>
              </a:rPr>
              <a:t>on mainoskielto ovessa.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7C812C-C89E-9B40-BCFE-89FCAB2DAB12}"/>
              </a:ext>
            </a:extLst>
          </p:cNvPr>
          <p:cNvSpPr txBox="1">
            <a:spLocks/>
          </p:cNvSpPr>
          <p:nvPr/>
        </p:nvSpPr>
        <p:spPr>
          <a:xfrm>
            <a:off x="2472206" y="6338461"/>
            <a:ext cx="7247588" cy="21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Neue Haas Unica W1G" panose="020B0504030206020203" pitchFamily="34" charset="0"/>
              </a:rPr>
              <a:t>Lähde: KMT 2022</a:t>
            </a:r>
            <a:endParaRPr lang="en-FI" sz="12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62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 err="1"/>
              <a:t>Adblockerin</a:t>
            </a:r>
            <a:r>
              <a:rPr lang="fi-FI" sz="2800" dirty="0"/>
              <a:t> tai vastaavan käyttö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Alle 35-vuotiaat estävät mainontaa huomattavasti vanhempia ikäluokkia useammin.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Miehet (28 %) estävät mainontaa naisia (11 %) useammin.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ikäryhmittäin</a:t>
            </a:r>
          </a:p>
        </p:txBody>
      </p:sp>
      <p:graphicFrame>
        <p:nvGraphicFramePr>
          <p:cNvPr id="13" name="Sisällön paikkamerkki 11">
            <a:extLst>
              <a:ext uri="{FF2B5EF4-FFF2-40B4-BE49-F238E27FC236}">
                <a16:creationId xmlns:a16="http://schemas.microsoft.com/office/drawing/2014/main" id="{18A75794-3032-7744-8AF8-247DC23DF08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53950095"/>
              </p:ext>
            </p:extLst>
          </p:nvPr>
        </p:nvGraphicFramePr>
        <p:xfrm>
          <a:off x="0" y="2100263"/>
          <a:ext cx="6546575" cy="39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366D33B1-A996-669C-8465-0B4BAC9D5B3E}"/>
              </a:ext>
            </a:extLst>
          </p:cNvPr>
          <p:cNvSpPr/>
          <p:nvPr/>
        </p:nvSpPr>
        <p:spPr>
          <a:xfrm>
            <a:off x="1901244" y="6439778"/>
            <a:ext cx="2744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77122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Mainoskielto ovessa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Yleisemmin painetun suoramainonnan kieltävät </a:t>
            </a:r>
            <a:b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25–34 vuotiaat (43 %).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Väestötasolla miesten (23 %) ja naisten (23 %) välillä ei ole eroja.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Neue Haas Unica W1G Medium" panose="020B0504030206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ikäryhmittäin</a:t>
            </a:r>
          </a:p>
        </p:txBody>
      </p:sp>
      <p:graphicFrame>
        <p:nvGraphicFramePr>
          <p:cNvPr id="13" name="Sisällön paikkamerkki 11">
            <a:extLst>
              <a:ext uri="{FF2B5EF4-FFF2-40B4-BE49-F238E27FC236}">
                <a16:creationId xmlns:a16="http://schemas.microsoft.com/office/drawing/2014/main" id="{18A75794-3032-7744-8AF8-247DC23DF08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95428569"/>
              </p:ext>
            </p:extLst>
          </p:nvPr>
        </p:nvGraphicFramePr>
        <p:xfrm>
          <a:off x="0" y="2100263"/>
          <a:ext cx="6546575" cy="39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CEC95C0A-F2FA-EF9B-6F63-04035649F138}"/>
              </a:ext>
            </a:extLst>
          </p:cNvPr>
          <p:cNvSpPr/>
          <p:nvPr/>
        </p:nvSpPr>
        <p:spPr>
          <a:xfrm>
            <a:off x="1865663" y="6418757"/>
            <a:ext cx="2744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112867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BDEE15D-E4B0-A04D-837F-BB818487542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Yksittäisten aikakausmedioiden KMT-tulokset saat ilman tunnuksia Mediakorttipalvelusta: </a:t>
            </a:r>
            <a:r>
              <a:rPr lang="fi-FI" dirty="0" err="1">
                <a:solidFill>
                  <a:srgbClr val="9CFFF8"/>
                </a:solidFill>
              </a:rPr>
              <a:t>www.mediakortit.fi</a:t>
            </a:r>
            <a:endParaRPr lang="fi-FI" dirty="0">
              <a:solidFill>
                <a:srgbClr val="9CFF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4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306BBA-3FDC-FD47-82B5-C6BF4F54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219"/>
            <a:ext cx="10515600" cy="1292086"/>
          </a:xfrm>
        </p:spPr>
        <p:txBody>
          <a:bodyPr>
            <a:normAutofit/>
          </a:bodyPr>
          <a:lstStyle/>
          <a:p>
            <a:r>
              <a:rPr lang="fi-FI" dirty="0"/>
              <a:t>Suomalaisista…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4D881-93C8-3B45-BD90-53E042BC0D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599" y="2102305"/>
            <a:ext cx="8824801" cy="3688895"/>
          </a:xfrm>
        </p:spPr>
        <p:txBody>
          <a:bodyPr anchor="ctr">
            <a:noAutofit/>
          </a:bodyPr>
          <a:lstStyle/>
          <a:p>
            <a:r>
              <a:rPr lang="fi-FI" sz="1800" b="1" dirty="0">
                <a:latin typeface="Neue Haas Unica W1G" panose="020B0504030206020203" pitchFamily="34" charset="0"/>
              </a:rPr>
              <a:t>81 % </a:t>
            </a:r>
            <a:br>
              <a:rPr lang="fi-FI" sz="1800" b="1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saa alan erikoislehdestä tietoa harrastuksistaan sekä mielenkiinnon kohteistaan.</a:t>
            </a:r>
          </a:p>
          <a:p>
            <a:endParaRPr lang="fi-FI" sz="1800" dirty="0">
              <a:latin typeface="Neue Haas Unica W1G" panose="020B0504030206020203" pitchFamily="34" charset="0"/>
            </a:endParaRPr>
          </a:p>
          <a:p>
            <a:r>
              <a:rPr lang="fi-FI" sz="1800" b="1" dirty="0">
                <a:latin typeface="Neue Haas Unica W1G" panose="020B0504030206020203" pitchFamily="34" charset="0"/>
              </a:rPr>
              <a:t>70 % </a:t>
            </a:r>
            <a:br>
              <a:rPr lang="fi-FI" sz="1800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pysyy ajan tasalla ammatillisista asioista ammattilehden avulla.</a:t>
            </a:r>
          </a:p>
          <a:p>
            <a:endParaRPr lang="fi-FI" sz="1800" dirty="0">
              <a:latin typeface="Neue Haas Unica W1G" panose="020B0504030206020203" pitchFamily="34" charset="0"/>
            </a:endParaRPr>
          </a:p>
          <a:p>
            <a:r>
              <a:rPr lang="fi-FI" sz="1800" b="1" dirty="0">
                <a:latin typeface="Neue Haas Unica W1G" panose="020B0504030206020203" pitchFamily="34" charset="0"/>
              </a:rPr>
              <a:t>44 %</a:t>
            </a:r>
            <a:br>
              <a:rPr lang="fi-FI" sz="1800" dirty="0">
                <a:latin typeface="Neue Haas Unica W1G" panose="020B0504030206020203" pitchFamily="34" charset="0"/>
              </a:rPr>
            </a:br>
            <a:r>
              <a:rPr lang="fi-FI" sz="1800" dirty="0">
                <a:latin typeface="Neue Haas Unica W1G" panose="020B0504030206020203" pitchFamily="34" charset="0"/>
              </a:rPr>
              <a:t>on ostanut tuotteita aikakauslehtimainosten perusteella.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F7C812C-C89E-9B40-BCFE-89FCAB2DAB12}"/>
              </a:ext>
            </a:extLst>
          </p:cNvPr>
          <p:cNvSpPr txBox="1">
            <a:spLocks/>
          </p:cNvSpPr>
          <p:nvPr/>
        </p:nvSpPr>
        <p:spPr>
          <a:xfrm>
            <a:off x="2472206" y="6378218"/>
            <a:ext cx="7247588" cy="21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Neue Haas Unica W1G" panose="020B0504030206020203" pitchFamily="34" charset="0"/>
              </a:rPr>
              <a:t>Lähde: KMT 2022</a:t>
            </a:r>
            <a:endParaRPr lang="en-FI" sz="12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61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5195EA-FBCB-CB42-9B77-68A38F2E6F82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</p:spTree>
    <p:extLst>
      <p:ext uri="{BB962C8B-B14F-4D97-AF65-F5344CB8AC3E}">
        <p14:creationId xmlns:p14="http://schemas.microsoft.com/office/powerpoint/2010/main" val="126950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Aikakauslehtien laatuväittämät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täysin tai osittain samaa mieltä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349FD-8BD5-DE4B-84B1-BF2A4984E97B}"/>
              </a:ext>
            </a:extLst>
          </p:cNvPr>
          <p:cNvSpPr/>
          <p:nvPr/>
        </p:nvSpPr>
        <p:spPr>
          <a:xfrm>
            <a:off x="4754127" y="6366314"/>
            <a:ext cx="26837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56609839"/>
              </p:ext>
            </p:extLst>
          </p:nvPr>
        </p:nvGraphicFramePr>
        <p:xfrm>
          <a:off x="1790700" y="1514475"/>
          <a:ext cx="8610600" cy="45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569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Suomalaiset aikakauslehdet ovat laadukkaita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962484982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Aikakauslehtiä arvostetaan kaikissa ikäryhmissä.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fi-FI" sz="54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81 %</a:t>
            </a:r>
            <a:br>
              <a:rPr lang="fi-FI" sz="5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pitää suomalaisia aikakauslehtiä laadukkaina – naisista 84 % ja miehistä 77 %.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AF498F8-7607-EE10-AD44-E2433C45ABC1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386247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/>
              <a:t>Suomalaiset aikakauslehdet ovat laadukkaita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Aikakauslehtiä arvostetaan kaikissa ikäryhmissä.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fi-FI" sz="54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81 %</a:t>
            </a:r>
            <a:br>
              <a:rPr lang="fi-FI" sz="5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pitää suomalaisia aikakauslehtiä laadukkaina – naisista 84 % ja miehistä 77 %.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lukijoista, täysin tai osittain samaa mieltä 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F42D6499-A2FE-4343-8BE1-420F0DBB972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562800088"/>
              </p:ext>
            </p:extLst>
          </p:nvPr>
        </p:nvGraphicFramePr>
        <p:xfrm>
          <a:off x="867156" y="2199860"/>
          <a:ext cx="4799012" cy="341133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99506">
                  <a:extLst>
                    <a:ext uri="{9D8B030D-6E8A-4147-A177-3AD203B41FA5}">
                      <a16:colId xmlns:a16="http://schemas.microsoft.com/office/drawing/2014/main" val="638252088"/>
                    </a:ext>
                  </a:extLst>
                </a:gridCol>
                <a:gridCol w="2399506">
                  <a:extLst>
                    <a:ext uri="{9D8B030D-6E8A-4147-A177-3AD203B41FA5}">
                      <a16:colId xmlns:a16="http://schemas.microsoft.com/office/drawing/2014/main" val="2559424516"/>
                    </a:ext>
                  </a:extLst>
                </a:gridCol>
              </a:tblGrid>
              <a:tr h="497611"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TOP-lehdet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500" dirty="0">
                          <a:solidFill>
                            <a:schemeClr val="bg1"/>
                          </a:solidFill>
                        </a:rPr>
                        <a:t>% lukijoista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085007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Trendi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056249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Gloria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89880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Kotilääkäri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65820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720157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Mondo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93562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err="1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Fit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240531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Kauneus &amp; Terveys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571367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Sport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3301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E49D84C2-2C47-C89A-920A-032BD38A618C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06952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37AFE-D4AC-484E-A9DD-414F5E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sz="2800" dirty="0"/>
              <a:t>Suomalaiset aikakauslehdet</a:t>
            </a:r>
            <a:br>
              <a:rPr lang="fi-FI" sz="2800" dirty="0"/>
            </a:br>
            <a:r>
              <a:rPr lang="fi-FI" sz="2800" dirty="0"/>
              <a:t>tarjoavat luotettavia vertailuja ja testejä </a:t>
            </a:r>
          </a:p>
        </p:txBody>
      </p:sp>
      <p:graphicFrame>
        <p:nvGraphicFramePr>
          <p:cNvPr id="11" name="Sisällön paikkamerkki 11">
            <a:extLst>
              <a:ext uri="{FF2B5EF4-FFF2-40B4-BE49-F238E27FC236}">
                <a16:creationId xmlns:a16="http://schemas.microsoft.com/office/drawing/2014/main" id="{50B8BF05-A68C-4947-B05D-D40F580857A7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679293840"/>
              </p:ext>
            </p:extLst>
          </p:nvPr>
        </p:nvGraphicFramePr>
        <p:xfrm>
          <a:off x="838200" y="2100263"/>
          <a:ext cx="4799013" cy="393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E7FA8F-38D8-D640-BEFC-6BC6B40F693E}"/>
              </a:ext>
            </a:extLst>
          </p:cNvPr>
          <p:cNvSpPr txBox="1">
            <a:spLocks/>
          </p:cNvSpPr>
          <p:nvPr/>
        </p:nvSpPr>
        <p:spPr>
          <a:xfrm>
            <a:off x="7694097" y="1441450"/>
            <a:ext cx="3659703" cy="4169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5400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69 %</a:t>
            </a:r>
            <a:br>
              <a:rPr lang="fi-FI" sz="5000" dirty="0">
                <a:solidFill>
                  <a:schemeClr val="bg1"/>
                </a:solidFill>
                <a:latin typeface="Neue Haas Unica W1G Medium" panose="020B0504030206020203" pitchFamily="34" charset="0"/>
              </a:rPr>
            </a:br>
            <a:r>
              <a:rPr lang="fi-FI" dirty="0">
                <a:solidFill>
                  <a:schemeClr val="bg1"/>
                </a:solidFill>
                <a:latin typeface="Neue Haas Unica W1G Medium" panose="020B0504030206020203" pitchFamily="34" charset="0"/>
              </a:rPr>
              <a:t>yli 15-vuotiaista luottaa aikakauslehtien vertailuihin ja testeihin – miehistä 70 % ja naisista 68 %.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B77A9-E37E-474C-8E92-C46A3507F430}"/>
              </a:ext>
            </a:extLst>
          </p:cNvPr>
          <p:cNvSpPr txBox="1"/>
          <p:nvPr/>
        </p:nvSpPr>
        <p:spPr>
          <a:xfrm>
            <a:off x="838200" y="1743174"/>
            <a:ext cx="479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tx2"/>
                </a:solidFill>
                <a:latin typeface="Neue Haas Unica W1G" panose="020B0504030206020203" pitchFamily="34" charset="0"/>
              </a:rPr>
              <a:t>% suomalaisista, täysin tai osittain samaa mieltä 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4F2989D-5090-5787-C6CF-303C92B1262F}"/>
              </a:ext>
            </a:extLst>
          </p:cNvPr>
          <p:cNvSpPr/>
          <p:nvPr/>
        </p:nvSpPr>
        <p:spPr>
          <a:xfrm>
            <a:off x="1895831" y="6366314"/>
            <a:ext cx="2770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</a:t>
            </a:r>
          </a:p>
        </p:txBody>
      </p:sp>
    </p:spTree>
    <p:extLst>
      <p:ext uri="{BB962C8B-B14F-4D97-AF65-F5344CB8AC3E}">
        <p14:creationId xmlns:p14="http://schemas.microsoft.com/office/powerpoint/2010/main" val="2358965737"/>
      </p:ext>
    </p:extLst>
  </p:cSld>
  <p:clrMapOvr>
    <a:masterClrMapping/>
  </p:clrMapOvr>
</p:sld>
</file>

<file path=ppt/theme/theme1.xml><?xml version="1.0" encoding="utf-8"?>
<a:theme xmlns:a="http://schemas.openxmlformats.org/drawingml/2006/main" name="Aikakausmedia-presentaatiopohja-v2">
  <a:themeElements>
    <a:clrScheme name="Aikakausmedia värit">
      <a:dk1>
        <a:srgbClr val="000000"/>
      </a:dk1>
      <a:lt1>
        <a:srgbClr val="FFFFFF"/>
      </a:lt1>
      <a:dk2>
        <a:srgbClr val="002649"/>
      </a:dk2>
      <a:lt2>
        <a:srgbClr val="FEFCFF"/>
      </a:lt2>
      <a:accent1>
        <a:srgbClr val="002649"/>
      </a:accent1>
      <a:accent2>
        <a:srgbClr val="FF6464"/>
      </a:accent2>
      <a:accent3>
        <a:srgbClr val="F3CF67"/>
      </a:accent3>
      <a:accent4>
        <a:srgbClr val="43FFED"/>
      </a:accent4>
      <a:accent5>
        <a:srgbClr val="00599E"/>
      </a:accent5>
      <a:accent6>
        <a:srgbClr val="B2B2B2"/>
      </a:accent6>
      <a:hlink>
        <a:srgbClr val="FF6464"/>
      </a:hlink>
      <a:folHlink>
        <a:srgbClr val="FF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Neue Haas Unica W1G" panose="020B0504030206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kakausmedia_Lukutavat_ja_mainontaan_suhtautuminen_KMT_2021_pohja" id="{B5754032-1987-C645-ACC8-2572DF074FF2}" vid="{565E981E-9F6D-6A4C-A94B-2E909AC15A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Aikakausmedia-presentaatiopohja-v2</Template>
  <TotalTime>1314</TotalTime>
  <Words>2399</Words>
  <Application>Microsoft Macintosh PowerPoint</Application>
  <PresentationFormat>Widescreen</PresentationFormat>
  <Paragraphs>603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Clattering</vt:lpstr>
      <vt:lpstr>Neue Haas Unica W1G</vt:lpstr>
      <vt:lpstr>Neue Haas Unica W1G Light</vt:lpstr>
      <vt:lpstr>Neue Haas Unica W1G Medium</vt:lpstr>
      <vt:lpstr>Canela Medium</vt:lpstr>
      <vt:lpstr>Calibri</vt:lpstr>
      <vt:lpstr>Arial</vt:lpstr>
      <vt:lpstr>Aikakausmedia-presentaatiopohja-v2</vt:lpstr>
      <vt:lpstr>Lukutavat &amp;  mainontaan suhtautuminen</vt:lpstr>
      <vt:lpstr>Sisältö</vt:lpstr>
      <vt:lpstr>1.  Lukemisen ja mainonnan väittämät</vt:lpstr>
      <vt:lpstr>Suomalaisista…</vt:lpstr>
      <vt:lpstr>Suomalaisista…</vt:lpstr>
      <vt:lpstr>Aikakauslehtien laatuväittämät % suomalaisista, täysin tai osittain samaa mieltä</vt:lpstr>
      <vt:lpstr>Suomalaiset aikakauslehdet ovat laadukkaita</vt:lpstr>
      <vt:lpstr>Suomalaiset aikakauslehdet ovat laadukkaita</vt:lpstr>
      <vt:lpstr>Suomalaiset aikakauslehdet tarjoavat luotettavia vertailuja ja testejä </vt:lpstr>
      <vt:lpstr>Suomalaiset aikakauslehdet tarjoavat luotettavia vertailuja ja testejä </vt:lpstr>
      <vt:lpstr>  Suomalaiset aikakauslehdet tarjoavat luotettavia tuotesuosituksia</vt:lpstr>
      <vt:lpstr>Suomalaiset aikakauslehdet tarjoavat luotettavia tuotesuosituksia</vt:lpstr>
      <vt:lpstr>Luotan bloggaajien ja tubettajien tuotesuosituksiin</vt:lpstr>
      <vt:lpstr>Luotan bloggaajien ja tubettajien tuotesuosituksiin</vt:lpstr>
      <vt:lpstr>Aikakauslehtien parissa rentoudutaan ja saadaan tietoa omista mielenkiinnon kohteista</vt:lpstr>
      <vt:lpstr>Alan erikoislehdestä saan tietoa harrastuksistani ja mielenkiinnon kohteista</vt:lpstr>
      <vt:lpstr>Alan erikoislehdestä saan tietoa harrastuksistani ja mielenkiinnon kohteista</vt:lpstr>
      <vt:lpstr>Aikakauslehtien parissa rentoudun ja inspiroidun</vt:lpstr>
      <vt:lpstr>Aikakauslehtien parissa rentoudun ja inspiroidun</vt:lpstr>
      <vt:lpstr>Ammattilehden avulla pysyn ajan tasalla ammatillisista asioista</vt:lpstr>
      <vt:lpstr>Ammattilehden avulla pysyn ajan tasalla ammatillisista asioista</vt:lpstr>
      <vt:lpstr>Aikakauslehteen sitoutuminen – printti ja some % suomalaisista, täysin tai osittain samaa mieltä</vt:lpstr>
      <vt:lpstr>Luen itselleni tärkeät aikakauslehdet kannesta kanteen</vt:lpstr>
      <vt:lpstr>Luen itselleni tärkeät aikakauslehdet kannesta kanteen</vt:lpstr>
      <vt:lpstr>Seuraan itselleni tärkeitä aikakauslehtiä sosiaalisessa mediassa</vt:lpstr>
      <vt:lpstr>Seuraan itselleni tärkeitä aikakauslehtiä sosiaalisessa mediassa</vt:lpstr>
      <vt:lpstr>Aikakauslehtimainonta tekee uutuudet tutuiksi % suomalaisista, täysin tai osittain samaa mieltä</vt:lpstr>
      <vt:lpstr>Aikakauslehtimainonta tekee uutuudet tutuiksi</vt:lpstr>
      <vt:lpstr>Aikakauslehtimainonta tekee uutuudet tutuiksi</vt:lpstr>
      <vt:lpstr>Mainokset kuuluvat aikakauslehden sisältöön</vt:lpstr>
      <vt:lpstr>Mainokset kuuluvat aikakauslehden sisältöön</vt:lpstr>
      <vt:lpstr>Mainos aikakauslehdessä saa aikaan toimintaa % suomalaisista, täysin tai osittain samaa mieltä</vt:lpstr>
      <vt:lpstr>Kokeilen aikakauslehden mainoksissa olevia vinkkejä tai ohjeita (esim. reseptejä)</vt:lpstr>
      <vt:lpstr>Kokeilen aikakauslehden mainoksissa olevia vinkkejä tai ohjeita (esim. reseptejä)</vt:lpstr>
      <vt:lpstr>Olen hakenut lisätietoa aikakauslehdessä mainostetusta tuotteesta esim. netistä</vt:lpstr>
      <vt:lpstr>Olen hakenut lisätietoa aikakauslehdessä mainostetusta tuotteesta esim. netistä</vt:lpstr>
      <vt:lpstr>Olen ostanut tuotteita aikakauslehdessä näkemieni mainosten perusteella</vt:lpstr>
      <vt:lpstr>Olen ostanut tuotteita aikakauslehdessä näkemieni mainosten perusteella</vt:lpstr>
      <vt:lpstr>Kokeilen aikakauslehdissä olevia tuotenäytteitä (esim. elintarvikkeita tai kosmetiikkaa)</vt:lpstr>
      <vt:lpstr>Kokeilen aikakauslehdissä olevia tuotenäytteitä (esim. elintarvikkeita tai kosmetiikkaa)</vt:lpstr>
      <vt:lpstr>2.  Suhtautuminen mainontaan eri kanavissa</vt:lpstr>
      <vt:lpstr>76 % yli 15-vuotiaista suomalaisista suhtautuu aikakauslehtimainontaan myönteisesti.</vt:lpstr>
      <vt:lpstr>Myönteisesti mainontaan suhtautuvat % suomalaisista, erittäin tai melko myönteisesti suhtautuvat</vt:lpstr>
      <vt:lpstr>Kielteisesti mainontaan suhtautuvat % suomalaisista, erittäin tai melko kielteisesti suhtautuvat</vt:lpstr>
      <vt:lpstr>3.  Mainonnan estäminen</vt:lpstr>
      <vt:lpstr>PowerPoint Presentation</vt:lpstr>
      <vt:lpstr>Adblockerin tai vastaavan käyttö</vt:lpstr>
      <vt:lpstr>Mainoskielto ovessa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Lukutavat &amp;  mainontaan suhtautuminen</dc:title>
  <dc:creator>Outi Itävuo</dc:creator>
  <cp:lastModifiedBy>Outi Itävuo</cp:lastModifiedBy>
  <cp:revision>81</cp:revision>
  <dcterms:created xsi:type="dcterms:W3CDTF">2021-09-08T11:59:09Z</dcterms:created>
  <dcterms:modified xsi:type="dcterms:W3CDTF">2022-09-22T19:11:40Z</dcterms:modified>
</cp:coreProperties>
</file>