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4"/>
  </p:sldMasterIdLst>
  <p:notesMasterIdLst>
    <p:notesMasterId r:id="rId43"/>
  </p:notesMasterIdLst>
  <p:handoutMasterIdLst>
    <p:handoutMasterId r:id="rId44"/>
  </p:handoutMasterIdLst>
  <p:sldIdLst>
    <p:sldId id="256" r:id="rId5"/>
    <p:sldId id="1143" r:id="rId6"/>
    <p:sldId id="1146" r:id="rId7"/>
    <p:sldId id="1147" r:id="rId8"/>
    <p:sldId id="1145" r:id="rId9"/>
    <p:sldId id="1148" r:id="rId10"/>
    <p:sldId id="1149" r:id="rId11"/>
    <p:sldId id="1150" r:id="rId12"/>
    <p:sldId id="1178" r:id="rId13"/>
    <p:sldId id="1151" r:id="rId14"/>
    <p:sldId id="1152" r:id="rId15"/>
    <p:sldId id="1153" r:id="rId16"/>
    <p:sldId id="1154" r:id="rId17"/>
    <p:sldId id="1155" r:id="rId18"/>
    <p:sldId id="1156" r:id="rId19"/>
    <p:sldId id="1157" r:id="rId20"/>
    <p:sldId id="1158" r:id="rId21"/>
    <p:sldId id="1159" r:id="rId22"/>
    <p:sldId id="1160" r:id="rId23"/>
    <p:sldId id="1161" r:id="rId24"/>
    <p:sldId id="1162" r:id="rId25"/>
    <p:sldId id="1163" r:id="rId26"/>
    <p:sldId id="1164" r:id="rId27"/>
    <p:sldId id="1165" r:id="rId28"/>
    <p:sldId id="1166" r:id="rId29"/>
    <p:sldId id="1167" r:id="rId30"/>
    <p:sldId id="1168" r:id="rId31"/>
    <p:sldId id="1169" r:id="rId32"/>
    <p:sldId id="1170" r:id="rId33"/>
    <p:sldId id="1171" r:id="rId34"/>
    <p:sldId id="1172" r:id="rId35"/>
    <p:sldId id="1173" r:id="rId36"/>
    <p:sldId id="1174" r:id="rId37"/>
    <p:sldId id="1175" r:id="rId38"/>
    <p:sldId id="1176" r:id="rId39"/>
    <p:sldId id="1177" r:id="rId40"/>
    <p:sldId id="299" r:id="rId41"/>
    <p:sldId id="300" r:id="rId42"/>
  </p:sldIdLst>
  <p:sldSz cx="12192000" cy="6858000"/>
  <p:notesSz cx="6858000" cy="9144000"/>
  <p:embeddedFontLst>
    <p:embeddedFont>
      <p:font typeface="Canela Medium" pitchFamily="2" charset="77"/>
      <p:regular r:id="rId45"/>
    </p:embeddedFont>
    <p:embeddedFont>
      <p:font typeface="Clattering" pitchFamily="2" charset="0"/>
      <p:regular r:id="rId46"/>
    </p:embeddedFont>
    <p:embeddedFont>
      <p:font typeface="Neue Haas Unica W1G" panose="020B0504030206020203" pitchFamily="34" charset="0"/>
      <p:regular r:id="rId47"/>
      <p:bold r:id="rId48"/>
      <p:italic r:id="rId49"/>
      <p:boldItalic r:id="rId50"/>
    </p:embeddedFont>
    <p:embeddedFont>
      <p:font typeface="Neue Haas Unica W1G Light" panose="020B0404030206020203" pitchFamily="34" charset="0"/>
      <p:regular r:id="rId51"/>
      <p:italic r:id="rId52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FF8"/>
    <a:srgbClr val="FFE0E0"/>
    <a:srgbClr val="F5F4F7"/>
    <a:srgbClr val="FEE0E1"/>
    <a:srgbClr val="002649"/>
    <a:srgbClr val="FF6464"/>
    <a:srgbClr val="F4CF6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7D6072-C858-4E47-A99D-2C7668E546EC}" v="2" dt="2022-10-07T14:18:34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8"/>
    <p:restoredTop sz="96259"/>
  </p:normalViewPr>
  <p:slideViewPr>
    <p:cSldViewPr snapToGrid="0" snapToObjects="1">
      <p:cViewPr varScale="1">
        <p:scale>
          <a:sx n="118" d="100"/>
          <a:sy n="118" d="100"/>
        </p:scale>
        <p:origin x="20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1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2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5.fntdata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7.10.2022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7.10.2022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33924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84420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5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48604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68231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98413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0316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emf"/><Relationship Id="rId7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3.emf"/><Relationship Id="rId9" Type="http://schemas.openxmlformats.org/officeDocument/2006/relationships/image" Target="../media/image18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3.emf"/><Relationship Id="rId7" Type="http://schemas.openxmlformats.org/officeDocument/2006/relationships/image" Target="../media/image17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535179B5-686B-5D4C-9959-FA27CA6D37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106" y="5958034"/>
            <a:ext cx="1514929" cy="7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7.10.2022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7.10.2022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B57B4711-1C39-4243-8DE8-2D3849F71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21" name="Picture 2" descr="MediaAuditFinland">
            <a:extLst>
              <a:ext uri="{FF2B5EF4-FFF2-40B4-BE49-F238E27FC236}">
                <a16:creationId xmlns:a16="http://schemas.microsoft.com/office/drawing/2014/main" id="{067F4D2C-7D98-D64D-BCD2-132BB46952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79401B-04AC-1B4E-AC3B-EAB6DA67366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7.10.2022</a:t>
            </a:fld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9E405-2473-FD45-BE08-0DB890356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7.10.2022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7.10.2022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2419D-25FE-9B4B-AF45-C15B96A82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37606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870333" y="1366807"/>
            <a:ext cx="1045133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0334" y="1653988"/>
            <a:ext cx="10515600" cy="437915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2648" y="1672019"/>
            <a:ext cx="10521152" cy="4296230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2" name="Kuva 3">
            <a:extLst>
              <a:ext uri="{FF2B5EF4-FFF2-40B4-BE49-F238E27FC236}">
                <a16:creationId xmlns:a16="http://schemas.microsoft.com/office/drawing/2014/main" id="{C5E10D11-557D-1A48-B729-4558B6F619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2" descr="MediaAuditFinland">
            <a:extLst>
              <a:ext uri="{FF2B5EF4-FFF2-40B4-BE49-F238E27FC236}">
                <a16:creationId xmlns:a16="http://schemas.microsoft.com/office/drawing/2014/main" id="{19543F2E-14BC-2343-ACE6-9F8134B86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3ABEDDE3-43AC-ED40-9AE9-C06A785A6B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3A9CA4-3290-A34D-B7A4-1E84D3E7D1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2" descr="MediaAuditFinland">
            <a:extLst>
              <a:ext uri="{FF2B5EF4-FFF2-40B4-BE49-F238E27FC236}">
                <a16:creationId xmlns:a16="http://schemas.microsoft.com/office/drawing/2014/main" id="{F1C6FA5A-944E-084B-9186-CA8014D79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559" t="26618" r="14046"/>
          <a:stretch/>
        </p:blipFill>
        <p:spPr>
          <a:xfrm>
            <a:off x="11693235" y="0"/>
            <a:ext cx="498765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089477DD-D538-E44E-B9BD-9A4D9BB15B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95A64-FF20-BD46-B015-C49C3BA76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39600"/>
          <a:stretch/>
        </p:blipFill>
        <p:spPr>
          <a:xfrm>
            <a:off x="10451620" y="-11669"/>
            <a:ext cx="1408111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7.10.2022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ttäm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2001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099677"/>
            <a:ext cx="4799012" cy="396893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76628"/>
            <a:ext cx="1829365" cy="1378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F14B33-2C12-6D4D-9E98-A672EF465F1B}"/>
              </a:ext>
            </a:extLst>
          </p:cNvPr>
          <p:cNvCxnSpPr>
            <a:cxnSpLocks/>
          </p:cNvCxnSpPr>
          <p:nvPr userDrawn="1"/>
        </p:nvCxnSpPr>
        <p:spPr>
          <a:xfrm>
            <a:off x="838199" y="1554763"/>
            <a:ext cx="4799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B2E55EE6-E723-2547-939C-D68C4DE28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28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7.10.2022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5446B337-F017-2745-8076-2FE368E89C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Kuva 3">
            <a:extLst>
              <a:ext uri="{FF2B5EF4-FFF2-40B4-BE49-F238E27FC236}">
                <a16:creationId xmlns:a16="http://schemas.microsoft.com/office/drawing/2014/main" id="{941BDDA5-B317-364F-94D2-CCC298216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85276B0A-62B7-9140-A0D5-5D2CEB3022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660" r:id="rId27"/>
    <p:sldLayoutId id="2147483654" r:id="rId28"/>
    <p:sldLayoutId id="2147483677" r:id="rId29"/>
    <p:sldLayoutId id="2147483679" r:id="rId30"/>
    <p:sldLayoutId id="2147483663" r:id="rId31"/>
    <p:sldLayoutId id="2147483667" r:id="rId32"/>
    <p:sldLayoutId id="2147483676" r:id="rId33"/>
    <p:sldLayoutId id="2147483664" r:id="rId34"/>
    <p:sldLayoutId id="2147483680" r:id="rId35"/>
    <p:sldLayoutId id="2147483678" r:id="rId36"/>
    <p:sldLayoutId id="2147483661" r:id="rId37"/>
    <p:sldLayoutId id="2147483681" r:id="rId38"/>
    <p:sldLayoutId id="2147483662" r:id="rId39"/>
    <p:sldLayoutId id="2147483665" r:id="rId40"/>
    <p:sldLayoutId id="2147483657" r:id="rId41"/>
    <p:sldLayoutId id="2147483674" r:id="rId42"/>
    <p:sldLayoutId id="2147483666" r:id="rId43"/>
    <p:sldLayoutId id="2147483675" r:id="rId44"/>
    <p:sldLayoutId id="2147483670" r:id="rId45"/>
    <p:sldLayoutId id="2147483668" r:id="rId46"/>
    <p:sldLayoutId id="2147483669" r:id="rId47"/>
    <p:sldLayoutId id="2147483857" r:id="rId48"/>
    <p:sldLayoutId id="2147483672" r:id="rId49"/>
    <p:sldLayoutId id="2147483673" r:id="rId50"/>
    <p:sldLayoutId id="2147483655" r:id="rId51"/>
    <p:sldLayoutId id="2147483671" r:id="rId5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65A9B224-1C97-574E-8F9A-BE453195DA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6136" t="-1" r="29046" b="45183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FI" dirty="0"/>
              <a:t>Lukijoiden kiinnostuksen kohteet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6300551"/>
            <a:ext cx="9144000" cy="2907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FI" sz="1600" dirty="0">
                <a:solidFill>
                  <a:schemeClr val="bg1"/>
                </a:solidFill>
              </a:rPr>
              <a:t>KMT 202</a:t>
            </a:r>
            <a:r>
              <a:rPr lang="fi-FI" sz="1600" dirty="0">
                <a:solidFill>
                  <a:schemeClr val="bg1"/>
                </a:solidFill>
              </a:rPr>
              <a:t>2</a:t>
            </a:r>
            <a:endParaRPr lang="en-FI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6443C7-937E-404A-8BAE-6B359B643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35" name="Kuva 3">
            <a:extLst>
              <a:ext uri="{FF2B5EF4-FFF2-40B4-BE49-F238E27FC236}">
                <a16:creationId xmlns:a16="http://schemas.microsoft.com/office/drawing/2014/main" id="{79A5B4DF-F74B-F645-A4A5-BF404E716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816" y="5903888"/>
            <a:ext cx="1519756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45587758"/>
              </p:ext>
            </p:extLst>
          </p:nvPr>
        </p:nvGraphicFramePr>
        <p:xfrm>
          <a:off x="2729181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100 00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Aarre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kalastuksesta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18%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31E6A504-F264-A6FD-C70D-5E83EB1D1A00}"/>
              </a:ext>
            </a:extLst>
          </p:cNvPr>
          <p:cNvSpPr/>
          <p:nvPr/>
        </p:nvSpPr>
        <p:spPr>
          <a:xfrm>
            <a:off x="3729866" y="6366314"/>
            <a:ext cx="46633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41376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26136724"/>
              </p:ext>
            </p:extLst>
          </p:nvPr>
        </p:nvGraphicFramePr>
        <p:xfrm>
          <a:off x="2729181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kauneudenhoidosta ja kosmetiikasta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15%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A163022F-9037-C4F8-B043-8FF716EC13BB}"/>
              </a:ext>
            </a:extLst>
          </p:cNvPr>
          <p:cNvSpPr/>
          <p:nvPr/>
        </p:nvSpPr>
        <p:spPr>
          <a:xfrm>
            <a:off x="3729866" y="6366314"/>
            <a:ext cx="46633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313867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3174280"/>
              </p:ext>
            </p:extLst>
          </p:nvPr>
        </p:nvGraphicFramePr>
        <p:xfrm>
          <a:off x="2749059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kirjallisuudesta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28%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EC48F6DC-B56F-1DC1-FE14-DFA4557B1ACF}"/>
              </a:ext>
            </a:extLst>
          </p:cNvPr>
          <p:cNvSpPr/>
          <p:nvPr/>
        </p:nvSpPr>
        <p:spPr>
          <a:xfrm>
            <a:off x="3729867" y="6391175"/>
            <a:ext cx="4624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3384398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03501209"/>
              </p:ext>
            </p:extLst>
          </p:nvPr>
        </p:nvGraphicFramePr>
        <p:xfrm>
          <a:off x="2749059" y="1749779"/>
          <a:ext cx="6569158" cy="40875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59 00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229 000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110 000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ruoka&amp;viini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100 000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169 000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114 000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58077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kotimaan ja ulkomaiden uutisista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54%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66F3DF55-E07B-3AEE-4008-8BB46B41F664}"/>
              </a:ext>
            </a:extLst>
          </p:cNvPr>
          <p:cNvSpPr/>
          <p:nvPr/>
        </p:nvSpPr>
        <p:spPr>
          <a:xfrm>
            <a:off x="3729867" y="6391175"/>
            <a:ext cx="4624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2569771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94287255"/>
              </p:ext>
            </p:extLst>
          </p:nvPr>
        </p:nvGraphicFramePr>
        <p:xfrm>
          <a:off x="2749059" y="1749779"/>
          <a:ext cx="6569158" cy="40875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Caravan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Matka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8164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kotimaanmatkailusta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35%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7B8C91AA-ACD2-1123-D181-8D590B80D920}"/>
              </a:ext>
            </a:extLst>
          </p:cNvPr>
          <p:cNvSpPr/>
          <p:nvPr/>
        </p:nvSpPr>
        <p:spPr>
          <a:xfrm>
            <a:off x="3729867" y="6391175"/>
            <a:ext cx="4624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1864261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27509411"/>
              </p:ext>
            </p:extLst>
          </p:nvPr>
        </p:nvGraphicFramePr>
        <p:xfrm>
          <a:off x="2749059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94 000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159 000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161 000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kulttuurista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31%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12EE14C2-7D91-69A9-B92E-F6CCB0E498A9}"/>
              </a:ext>
            </a:extLst>
          </p:cNvPr>
          <p:cNvSpPr/>
          <p:nvPr/>
        </p:nvSpPr>
        <p:spPr>
          <a:xfrm>
            <a:off x="3729867" y="6391175"/>
            <a:ext cx="4624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3247162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65203398"/>
              </p:ext>
            </p:extLst>
          </p:nvPr>
        </p:nvGraphicFramePr>
        <p:xfrm>
          <a:off x="2749059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170 000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121 000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Pellervo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92 000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Viherpiha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käsitöistä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25%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05F4FA6F-C851-3318-588C-0FF867AE76B4}"/>
              </a:ext>
            </a:extLst>
          </p:cNvPr>
          <p:cNvSpPr/>
          <p:nvPr/>
        </p:nvSpPr>
        <p:spPr>
          <a:xfrm>
            <a:off x="3729867" y="6391175"/>
            <a:ext cx="4624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1515015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87078468"/>
              </p:ext>
            </p:extLst>
          </p:nvPr>
        </p:nvGraphicFramePr>
        <p:xfrm>
          <a:off x="2749059" y="1749779"/>
          <a:ext cx="6569158" cy="439608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129 000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905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108 000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Askel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Pellervo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98 000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Kotilääkäri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129 000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138 000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119 000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Juoksija-lehti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56023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106 000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660349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luonnossa liikkumisesta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55%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F7E83307-C4F0-EFAE-FEF0-81A7EF25B428}"/>
              </a:ext>
            </a:extLst>
          </p:cNvPr>
          <p:cNvSpPr/>
          <p:nvPr/>
        </p:nvSpPr>
        <p:spPr>
          <a:xfrm>
            <a:off x="3729867" y="6391175"/>
            <a:ext cx="4624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224543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35321758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101 000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Aarre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Käytännön Maamies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metsästyksestä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9%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4E4F44EA-0381-8209-CB91-5AD4FF1154EB}"/>
              </a:ext>
            </a:extLst>
          </p:cNvPr>
          <p:cNvSpPr/>
          <p:nvPr/>
        </p:nvSpPr>
        <p:spPr>
          <a:xfrm>
            <a:off x="3729867" y="6391175"/>
            <a:ext cx="4624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3559214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71071597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muodista ja pukeutumisesta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21%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BE2D5B01-83AA-BCB0-B6A0-2AE519A113D2}"/>
              </a:ext>
            </a:extLst>
          </p:cNvPr>
          <p:cNvSpPr/>
          <p:nvPr/>
        </p:nvSpPr>
        <p:spPr>
          <a:xfrm>
            <a:off x="3729867" y="6391175"/>
            <a:ext cx="4624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63653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Suomalaisten kiinnostuksen kohteet </a:t>
            </a:r>
            <a:r>
              <a:rPr lang="fi-FI" sz="2000" dirty="0"/>
              <a:t>1/3</a:t>
            </a:r>
            <a:br>
              <a:rPr lang="fi-FI" dirty="0"/>
            </a:br>
            <a:r>
              <a:rPr lang="fi-FI" sz="1600" i="1" dirty="0">
                <a:latin typeface="Neue Haas Unica W1G" panose="020B0504030206020203" pitchFamily="34" charset="0"/>
              </a:rPr>
              <a:t>Kuinka moni suomalaisista on kiinnostunut aihealueesta, kpl ja %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349FD-8BD5-DE4B-84B1-BF2A4984E97B}"/>
              </a:ext>
            </a:extLst>
          </p:cNvPr>
          <p:cNvSpPr/>
          <p:nvPr/>
        </p:nvSpPr>
        <p:spPr>
          <a:xfrm>
            <a:off x="3729866" y="6366314"/>
            <a:ext cx="47322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2CC49-C0E5-DF44-A0BC-6901E2BD17A9}"/>
              </a:ext>
            </a:extLst>
          </p:cNvPr>
          <p:cNvCxnSpPr>
            <a:cxnSpLocks/>
          </p:cNvCxnSpPr>
          <p:nvPr/>
        </p:nvCxnSpPr>
        <p:spPr>
          <a:xfrm>
            <a:off x="832648" y="153287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52DCA7A3-98B6-2F48-B82F-065EA41B126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07381017"/>
              </p:ext>
            </p:extLst>
          </p:nvPr>
        </p:nvGraphicFramePr>
        <p:xfrm>
          <a:off x="833438" y="1703050"/>
          <a:ext cx="10525915" cy="43602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2853">
                  <a:extLst>
                    <a:ext uri="{9D8B030D-6E8A-4147-A177-3AD203B41FA5}">
                      <a16:colId xmlns:a16="http://schemas.microsoft.com/office/drawing/2014/main" val="32843428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1984156003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3103379938"/>
                    </a:ext>
                  </a:extLst>
                </a:gridCol>
              </a:tblGrid>
              <a:tr h="363357"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Kiinnostuksen kohde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Kpl, yli 15-vuotiaista suomalaisista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%, yli 15-vuotiaista suomalaisista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74175"/>
                  </a:ext>
                </a:extLst>
              </a:tr>
              <a:tr h="36335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Oman paikkakunnan asiat ja tapahtumat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2 466 000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251652"/>
                  </a:ext>
                </a:extLst>
              </a:tr>
              <a:tr h="36335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Luonnossa liikkuminen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2 387 000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55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639986"/>
                  </a:ext>
                </a:extLst>
              </a:tr>
              <a:tr h="36335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Kotimaan ja ulkomaiden uutiset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2 323 000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54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58632"/>
                  </a:ext>
                </a:extLst>
              </a:tr>
              <a:tr h="36335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Hyvinvointi ja terveys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2 280 000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60673"/>
                  </a:ext>
                </a:extLst>
              </a:tr>
              <a:tr h="36335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Urheilu ja liikunta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2 006 000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47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366690"/>
                  </a:ext>
                </a:extLst>
              </a:tr>
              <a:tr h="36335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Ruoka ja juoma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1 729 000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84904"/>
                  </a:ext>
                </a:extLst>
              </a:tr>
              <a:tr h="3633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Ruuanlaitto ja leivonta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1 723 000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29122"/>
                  </a:ext>
                </a:extLst>
              </a:tr>
              <a:tr h="36335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Politiikka ja yhteiskunta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1 673 000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39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46853"/>
                  </a:ext>
                </a:extLst>
              </a:tr>
              <a:tr h="36335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Rakentaminen ja remontointi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1 644 000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38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15930"/>
                  </a:ext>
                </a:extLst>
              </a:tr>
              <a:tr h="36335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Ulkomaanmatkailu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1 526 000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35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920938"/>
                  </a:ext>
                </a:extLst>
              </a:tr>
              <a:tr h="36335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Kotimaanmatkailu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1 497 000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580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491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75829306"/>
              </p:ext>
            </p:extLst>
          </p:nvPr>
        </p:nvGraphicFramePr>
        <p:xfrm>
          <a:off x="2749059" y="1749779"/>
          <a:ext cx="6569158" cy="439390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137 000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848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26027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musiikista ja konserteista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34%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ECE3D557-599A-BC4F-19B0-467C0517AE4B}"/>
              </a:ext>
            </a:extLst>
          </p:cNvPr>
          <p:cNvSpPr/>
          <p:nvPr/>
        </p:nvSpPr>
        <p:spPr>
          <a:xfrm>
            <a:off x="3729867" y="6391175"/>
            <a:ext cx="4624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517150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77198907"/>
              </p:ext>
            </p:extLst>
          </p:nvPr>
        </p:nvGraphicFramePr>
        <p:xfrm>
          <a:off x="2749059" y="1749779"/>
          <a:ext cx="6569158" cy="439390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Mökki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Talo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Samarbete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Viherpiha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941071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650366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mökkeilystä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31%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105AD780-ADAF-6D36-51B2-C47C1D1F19DE}"/>
              </a:ext>
            </a:extLst>
          </p:cNvPr>
          <p:cNvSpPr/>
          <p:nvPr/>
        </p:nvSpPr>
        <p:spPr>
          <a:xfrm>
            <a:off x="3729867" y="6391175"/>
            <a:ext cx="4624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3702515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82860606"/>
              </p:ext>
            </p:extLst>
          </p:nvPr>
        </p:nvGraphicFramePr>
        <p:xfrm>
          <a:off x="2749059" y="1749779"/>
          <a:ext cx="6569158" cy="439390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Samarbete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Askel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ET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97 000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189 000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Pellervo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101 000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Viherpiha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123 000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108 000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142 000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190 000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104 000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98348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418 000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860932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oman paikkakunnan asioista ja tapahtumista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57%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A3B31A75-5ADE-2C4B-06F5-58572FD313E7}"/>
              </a:ext>
            </a:extLst>
          </p:cNvPr>
          <p:cNvSpPr/>
          <p:nvPr/>
        </p:nvSpPr>
        <p:spPr>
          <a:xfrm>
            <a:off x="3729867" y="6391175"/>
            <a:ext cx="4624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1523680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05589567"/>
              </p:ext>
            </p:extLst>
          </p:nvPr>
        </p:nvGraphicFramePr>
        <p:xfrm>
          <a:off x="2749059" y="1749779"/>
          <a:ext cx="6569158" cy="455855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95055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Alibi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1184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253911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192221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pelaamisesta (tietokone, konsoli, mobiili)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16%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370AA034-EFF4-3831-A036-96437F386055}"/>
              </a:ext>
            </a:extLst>
          </p:cNvPr>
          <p:cNvSpPr/>
          <p:nvPr/>
        </p:nvSpPr>
        <p:spPr>
          <a:xfrm>
            <a:off x="3729867" y="6391175"/>
            <a:ext cx="4624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3077283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93917903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201 000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139 000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politiikasta ja yhteiskunnasta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39%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87BF2370-104A-F6A8-B1F8-8BC2C9CDC336}"/>
              </a:ext>
            </a:extLst>
          </p:cNvPr>
          <p:cNvSpPr/>
          <p:nvPr/>
        </p:nvSpPr>
        <p:spPr>
          <a:xfrm>
            <a:off x="3729867" y="6391175"/>
            <a:ext cx="4624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3842853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00680183"/>
              </p:ext>
            </p:extLst>
          </p:nvPr>
        </p:nvGraphicFramePr>
        <p:xfrm>
          <a:off x="2749059" y="1749779"/>
          <a:ext cx="6569158" cy="410554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Viherpiha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138 000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Oma Piha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120 000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95 000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Pellervo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104 000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50943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puutarhanhoidosta ja kasveista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33%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DC1C2574-2926-5361-5009-9AD0F0AE72C1}"/>
              </a:ext>
            </a:extLst>
          </p:cNvPr>
          <p:cNvSpPr/>
          <p:nvPr/>
        </p:nvSpPr>
        <p:spPr>
          <a:xfrm>
            <a:off x="3729867" y="6391175"/>
            <a:ext cx="4624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3372172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75096496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Talo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Mökki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134 000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140 000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97 000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rakentamisesta ja remontoinnista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38%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898CB745-0495-CA0D-B388-FB75A8262881}"/>
              </a:ext>
            </a:extLst>
          </p:cNvPr>
          <p:cNvSpPr/>
          <p:nvPr/>
        </p:nvSpPr>
        <p:spPr>
          <a:xfrm>
            <a:off x="3729867" y="6391175"/>
            <a:ext cx="4624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625255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14286328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Matka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ruuasta ja juomasta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40%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71EE3927-D0B8-1ED7-2C98-2D66EF6E4D55}"/>
              </a:ext>
            </a:extLst>
          </p:cNvPr>
          <p:cNvSpPr/>
          <p:nvPr/>
        </p:nvSpPr>
        <p:spPr>
          <a:xfrm>
            <a:off x="3729867" y="6391175"/>
            <a:ext cx="4624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304385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78267519"/>
              </p:ext>
            </p:extLst>
          </p:nvPr>
        </p:nvGraphicFramePr>
        <p:xfrm>
          <a:off x="2749059" y="1749779"/>
          <a:ext cx="6569158" cy="404421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786687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976639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ruuanlaitosta ja leivonnasta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40%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4D7C690F-4329-5CB7-5BE6-B436511F4965}"/>
              </a:ext>
            </a:extLst>
          </p:cNvPr>
          <p:cNvSpPr/>
          <p:nvPr/>
        </p:nvSpPr>
        <p:spPr>
          <a:xfrm>
            <a:off x="3729867" y="6391175"/>
            <a:ext cx="4624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651192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30510932"/>
              </p:ext>
            </p:extLst>
          </p:nvPr>
        </p:nvGraphicFramePr>
        <p:xfrm>
          <a:off x="2749059" y="1749779"/>
          <a:ext cx="6569158" cy="435528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159 000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Yrittäjä-lehti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24 000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69331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206359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sijoittamisesta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23%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CA85A9E7-5F81-0661-50FA-400CCA5260D3}"/>
              </a:ext>
            </a:extLst>
          </p:cNvPr>
          <p:cNvSpPr/>
          <p:nvPr/>
        </p:nvSpPr>
        <p:spPr>
          <a:xfrm>
            <a:off x="3729867" y="6391175"/>
            <a:ext cx="4624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114936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Suomalaisten kiinnostuksen kohteet </a:t>
            </a:r>
            <a:r>
              <a:rPr lang="fi-FI" sz="2000" dirty="0"/>
              <a:t>2/3</a:t>
            </a:r>
            <a:br>
              <a:rPr lang="fi-FI" dirty="0"/>
            </a:br>
            <a:r>
              <a:rPr lang="fi-FI" sz="1600" i="1" dirty="0">
                <a:latin typeface="Neue Haas Unica W1G" panose="020B0504030206020203" pitchFamily="34" charset="0"/>
              </a:rPr>
              <a:t>Kuinka moni suomalaisista on kiinnostunut aihealueesta, kpl ja %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2CC49-C0E5-DF44-A0BC-6901E2BD17A9}"/>
              </a:ext>
            </a:extLst>
          </p:cNvPr>
          <p:cNvCxnSpPr>
            <a:cxnSpLocks/>
          </p:cNvCxnSpPr>
          <p:nvPr/>
        </p:nvCxnSpPr>
        <p:spPr>
          <a:xfrm>
            <a:off x="832648" y="153287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52DCA7A3-98B6-2F48-B82F-065EA41B126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53108796"/>
              </p:ext>
            </p:extLst>
          </p:nvPr>
        </p:nvGraphicFramePr>
        <p:xfrm>
          <a:off x="833438" y="1703050"/>
          <a:ext cx="10525915" cy="41671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2853">
                  <a:extLst>
                    <a:ext uri="{9D8B030D-6E8A-4147-A177-3AD203B41FA5}">
                      <a16:colId xmlns:a16="http://schemas.microsoft.com/office/drawing/2014/main" val="32843428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1984156003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3103379938"/>
                    </a:ext>
                  </a:extLst>
                </a:gridCol>
              </a:tblGrid>
              <a:tr h="378834"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Kiinnostuksen kohde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Kpl, yli 15-vuotiaista suomalaisista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%, yli 15-vuotiaista suomalaisista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74175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Musiikki ja konsertit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1 477 000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34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639986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Ympäristöasiat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1 461 000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58632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Puutarhanhoito ja kasvit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1 423 000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60673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Talous- ja raha-asiat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1 420 000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366690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Sisustaminen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1 359 000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84904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Itsensä kehittäminen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1 340 000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29122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Kulttuuri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1 340 000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46853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Mökkeily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1 333 000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15930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Kirjallisuus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1 193 000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920938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Autot ja moottoriajoneuvot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1 117 000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553158"/>
                  </a:ext>
                </a:extLst>
              </a:tr>
            </a:tbl>
          </a:graphicData>
        </a:graphic>
      </p:graphicFrame>
      <p:sp>
        <p:nvSpPr>
          <p:cNvPr id="3" name="Rectangle 13">
            <a:extLst>
              <a:ext uri="{FF2B5EF4-FFF2-40B4-BE49-F238E27FC236}">
                <a16:creationId xmlns:a16="http://schemas.microsoft.com/office/drawing/2014/main" id="{C554D04F-FEC8-EA30-1E22-DE1B9A810F8E}"/>
              </a:ext>
            </a:extLst>
          </p:cNvPr>
          <p:cNvSpPr/>
          <p:nvPr/>
        </p:nvSpPr>
        <p:spPr>
          <a:xfrm>
            <a:off x="3729866" y="6366314"/>
            <a:ext cx="47322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3475318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55264053"/>
              </p:ext>
            </p:extLst>
          </p:nvPr>
        </p:nvGraphicFramePr>
        <p:xfrm>
          <a:off x="2749059" y="1749779"/>
          <a:ext cx="6569158" cy="406691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029848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sisustamisesta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32%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A48F8FB0-60EC-15A7-C3BD-E2BA50AC1FDB}"/>
              </a:ext>
            </a:extLst>
          </p:cNvPr>
          <p:cNvSpPr/>
          <p:nvPr/>
        </p:nvSpPr>
        <p:spPr>
          <a:xfrm>
            <a:off x="3729867" y="6391175"/>
            <a:ext cx="4624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1861356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58109327"/>
              </p:ext>
            </p:extLst>
          </p:nvPr>
        </p:nvGraphicFramePr>
        <p:xfrm>
          <a:off x="2749059" y="1749779"/>
          <a:ext cx="6569158" cy="406691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Yrittäjä-lehti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493166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talous- ja raha-asioista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33%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C5BC2835-D3CF-D72B-24B8-379EA53A8BC1}"/>
              </a:ext>
            </a:extLst>
          </p:cNvPr>
          <p:cNvSpPr/>
          <p:nvPr/>
        </p:nvSpPr>
        <p:spPr>
          <a:xfrm>
            <a:off x="3729867" y="6440557"/>
            <a:ext cx="45871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1869368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40877221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Matka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ulkomaanmatkailusta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35%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F46DA889-0F2D-C041-47B2-652D40B7220F}"/>
              </a:ext>
            </a:extLst>
          </p:cNvPr>
          <p:cNvSpPr/>
          <p:nvPr/>
        </p:nvSpPr>
        <p:spPr>
          <a:xfrm>
            <a:off x="3729867" y="6440557"/>
            <a:ext cx="45871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3917695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35744915"/>
              </p:ext>
            </p:extLst>
          </p:nvPr>
        </p:nvGraphicFramePr>
        <p:xfrm>
          <a:off x="2724389" y="1680520"/>
          <a:ext cx="6569158" cy="406736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781003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437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Juoksija-lehti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9561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414922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urheilusta ja liikunnasta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47%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D28D8EE9-4AD3-F9EE-2B52-B999950C9A89}"/>
              </a:ext>
            </a:extLst>
          </p:cNvPr>
          <p:cNvSpPr/>
          <p:nvPr/>
        </p:nvSpPr>
        <p:spPr>
          <a:xfrm>
            <a:off x="3729867" y="6440557"/>
            <a:ext cx="45871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1027138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19633155"/>
              </p:ext>
            </p:extLst>
          </p:nvPr>
        </p:nvGraphicFramePr>
        <p:xfrm>
          <a:off x="2599499" y="1766519"/>
          <a:ext cx="6569158" cy="460764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29723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Yrittäjä-lehti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141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Samarbete</a:t>
                      </a:r>
                      <a:endParaRPr lang="fi-FI" sz="14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65211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veneilystä ja purjehduksesta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10%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AF4F1DB4-53FA-F427-6CFF-C9842DD57BEE}"/>
              </a:ext>
            </a:extLst>
          </p:cNvPr>
          <p:cNvSpPr/>
          <p:nvPr/>
        </p:nvSpPr>
        <p:spPr>
          <a:xfrm>
            <a:off x="3729867" y="6481713"/>
            <a:ext cx="45871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3555692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02357956"/>
              </p:ext>
            </p:extLst>
          </p:nvPr>
        </p:nvGraphicFramePr>
        <p:xfrm>
          <a:off x="2724389" y="1789496"/>
          <a:ext cx="6569158" cy="406691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18 000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57933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043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viihde-elektroniikasta ja tietotekniikasta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723791" y="138884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23%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600EE707-FF58-0A1B-B559-E95E6541F9DD}"/>
              </a:ext>
            </a:extLst>
          </p:cNvPr>
          <p:cNvSpPr/>
          <p:nvPr/>
        </p:nvSpPr>
        <p:spPr>
          <a:xfrm>
            <a:off x="3729867" y="6440557"/>
            <a:ext cx="45871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2266448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80163653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ympäristöasioista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34%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78C5F474-FEDC-7605-3F03-E70F1829E08A}"/>
              </a:ext>
            </a:extLst>
          </p:cNvPr>
          <p:cNvSpPr/>
          <p:nvPr/>
        </p:nvSpPr>
        <p:spPr>
          <a:xfrm>
            <a:off x="3729867" y="6440557"/>
            <a:ext cx="45871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3734466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r>
              <a:rPr lang="fi-FI" dirty="0"/>
              <a:t>Yksittäisten aikakausmedioiden KMT-tulokset saat ilman tunnuksia Mediakorttipalvelusta: </a:t>
            </a:r>
            <a:r>
              <a:rPr lang="fi-FI" dirty="0" err="1">
                <a:solidFill>
                  <a:srgbClr val="9CFFF8"/>
                </a:solidFill>
              </a:rPr>
              <a:t>www.mediakortit.fi</a:t>
            </a:r>
            <a:endParaRPr lang="fi-FI" dirty="0">
              <a:solidFill>
                <a:srgbClr val="9CFF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49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5195EA-FBCB-CB42-9B77-68A38F2E6F82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</p:spTree>
    <p:extLst>
      <p:ext uri="{BB962C8B-B14F-4D97-AF65-F5344CB8AC3E}">
        <p14:creationId xmlns:p14="http://schemas.microsoft.com/office/powerpoint/2010/main" val="126950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Suomalaisten kiinnostuksen kohteet </a:t>
            </a:r>
            <a:r>
              <a:rPr lang="fi-FI" sz="2000" dirty="0"/>
              <a:t>3/3</a:t>
            </a:r>
            <a:br>
              <a:rPr lang="fi-FI" sz="2000" dirty="0"/>
            </a:br>
            <a:r>
              <a:rPr lang="fi-FI" sz="1600" i="1" dirty="0">
                <a:latin typeface="Neue Haas Unica W1G" panose="020B0504030206020203" pitchFamily="34" charset="0"/>
              </a:rPr>
              <a:t>Kuinka moni suomalaisista on kiinnostunut aihealueesta, kpl ja %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2CC49-C0E5-DF44-A0BC-6901E2BD17A9}"/>
              </a:ext>
            </a:extLst>
          </p:cNvPr>
          <p:cNvCxnSpPr>
            <a:cxnSpLocks/>
          </p:cNvCxnSpPr>
          <p:nvPr/>
        </p:nvCxnSpPr>
        <p:spPr>
          <a:xfrm>
            <a:off x="832648" y="153287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52DCA7A3-98B6-2F48-B82F-065EA41B126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29014440"/>
              </p:ext>
            </p:extLst>
          </p:nvPr>
        </p:nvGraphicFramePr>
        <p:xfrm>
          <a:off x="833438" y="1703050"/>
          <a:ext cx="10525915" cy="42144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2853">
                  <a:extLst>
                    <a:ext uri="{9D8B030D-6E8A-4147-A177-3AD203B41FA5}">
                      <a16:colId xmlns:a16="http://schemas.microsoft.com/office/drawing/2014/main" val="32843428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1984156003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3103379938"/>
                    </a:ext>
                  </a:extLst>
                </a:gridCol>
              </a:tblGrid>
              <a:tr h="351206"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Kiinnostuksen kohde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Kpl, yli 15-vuotiaista suomalaisista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%, yli 15-vuotiaista suomalaisista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74175"/>
                  </a:ext>
                </a:extLst>
              </a:tr>
              <a:tr h="35120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Käsityöt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1 094 000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639986"/>
                  </a:ext>
                </a:extLst>
              </a:tr>
              <a:tr h="35120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Viihde-elektroniikka ja tietotekniikka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990 000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58632"/>
                  </a:ext>
                </a:extLst>
              </a:tr>
              <a:tr h="35120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Sijoittaminen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972 000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60673"/>
                  </a:ext>
                </a:extLst>
              </a:tr>
              <a:tr h="35120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Muoti ja pukeutuminen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903 000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366690"/>
                  </a:ext>
                </a:extLst>
              </a:tr>
              <a:tr h="35120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Kalastus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767 000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84904"/>
                  </a:ext>
                </a:extLst>
              </a:tr>
              <a:tr h="35120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Pelaaminen (tietokone, konsoli, mobiili)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695 000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29122"/>
                  </a:ext>
                </a:extLst>
              </a:tr>
              <a:tr h="35120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Kauneudenhoito ja kosmetiikka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656 000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46853"/>
                  </a:ext>
                </a:extLst>
              </a:tr>
              <a:tr h="35120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Julkisuuden henkilöt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606 000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079360"/>
                  </a:ext>
                </a:extLst>
              </a:tr>
              <a:tr h="35120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Hyväntekeväisyys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581 000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15930"/>
                  </a:ext>
                </a:extLst>
              </a:tr>
              <a:tr h="35120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Veneily ja purjehdus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451 000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315156"/>
                  </a:ext>
                </a:extLst>
              </a:tr>
              <a:tr h="35120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406 000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807693"/>
                  </a:ext>
                </a:extLst>
              </a:tr>
            </a:tbl>
          </a:graphicData>
        </a:graphic>
      </p:graphicFrame>
      <p:sp>
        <p:nvSpPr>
          <p:cNvPr id="3" name="Rectangle 13">
            <a:extLst>
              <a:ext uri="{FF2B5EF4-FFF2-40B4-BE49-F238E27FC236}">
                <a16:creationId xmlns:a16="http://schemas.microsoft.com/office/drawing/2014/main" id="{979B5A6E-C08B-61CE-4A31-AF8F3266DCB3}"/>
              </a:ext>
            </a:extLst>
          </p:cNvPr>
          <p:cNvSpPr/>
          <p:nvPr/>
        </p:nvSpPr>
        <p:spPr>
          <a:xfrm>
            <a:off x="3729866" y="6366314"/>
            <a:ext cx="47322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121831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96173898"/>
              </p:ext>
            </p:extLst>
          </p:nvPr>
        </p:nvGraphicFramePr>
        <p:xfrm>
          <a:off x="2729181" y="1749779"/>
          <a:ext cx="6569158" cy="376092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40 000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marL="87313" lvl="1" indent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149 000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autoista ja moottoriajoneuvoista </a:t>
            </a: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26%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31103D26-4150-05E0-6520-AE2A876D175B}"/>
              </a:ext>
            </a:extLst>
          </p:cNvPr>
          <p:cNvSpPr/>
          <p:nvPr/>
        </p:nvSpPr>
        <p:spPr>
          <a:xfrm>
            <a:off x="3729866" y="6366314"/>
            <a:ext cx="47322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197660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89813461"/>
              </p:ext>
            </p:extLst>
          </p:nvPr>
        </p:nvGraphicFramePr>
        <p:xfrm>
          <a:off x="2829827" y="1749779"/>
          <a:ext cx="6468512" cy="372397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667862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51409">
                <a:tc>
                  <a:txBody>
                    <a:bodyPr/>
                    <a:lstStyle/>
                    <a:p>
                      <a:pPr lvl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lvl="0" algn="l" fontAlgn="ctr"/>
                      <a:r>
                        <a:rPr lang="fi-FI" sz="14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  <a:endParaRPr lang="fi-FI" sz="14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lvl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lvl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Kotilääkäri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lvl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lvl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lvl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lvl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lvl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lvl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ET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hyvinvoinnista ja terveydestä 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53%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78EF2377-B178-27DC-CE6C-E5E9B2B1A71E}"/>
              </a:ext>
            </a:extLst>
          </p:cNvPr>
          <p:cNvSpPr/>
          <p:nvPr/>
        </p:nvSpPr>
        <p:spPr>
          <a:xfrm>
            <a:off x="3729866" y="6366314"/>
            <a:ext cx="47322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73938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17014446"/>
              </p:ext>
            </p:extLst>
          </p:nvPr>
        </p:nvGraphicFramePr>
        <p:xfrm>
          <a:off x="2729181" y="1749779"/>
          <a:ext cx="6569158" cy="376092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Askel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  <a:endParaRPr lang="fi-FI" sz="14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hyväntekeväisyydestä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14%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B5618CDA-969D-C3D9-9116-B32E1365F03C}"/>
              </a:ext>
            </a:extLst>
          </p:cNvPr>
          <p:cNvSpPr/>
          <p:nvPr/>
        </p:nvSpPr>
        <p:spPr>
          <a:xfrm>
            <a:off x="3729866" y="6366314"/>
            <a:ext cx="46633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256141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52948951"/>
              </p:ext>
            </p:extLst>
          </p:nvPr>
        </p:nvGraphicFramePr>
        <p:xfrm>
          <a:off x="2729181" y="1749779"/>
          <a:ext cx="6569158" cy="376092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Yrittäjä-lehti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itsensä kehittämisestä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31%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5EF549CD-67D8-09BF-C381-9B4154FBE938}"/>
              </a:ext>
            </a:extLst>
          </p:cNvPr>
          <p:cNvSpPr/>
          <p:nvPr/>
        </p:nvSpPr>
        <p:spPr>
          <a:xfrm>
            <a:off x="3729866" y="6366314"/>
            <a:ext cx="46633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750907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108020"/>
              </p:ext>
            </p:extLst>
          </p:nvPr>
        </p:nvGraphicFramePr>
        <p:xfrm>
          <a:off x="2729181" y="1749779"/>
          <a:ext cx="6569158" cy="376092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Alibi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Hymy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  <a:endParaRPr lang="fi-FI" sz="14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julkisuuden henkilöistä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" panose="020B0504030206020203" pitchFamily="34" charset="0"/>
              </a:rPr>
              <a:t>14%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5EF549CD-67D8-09BF-C381-9B4154FBE938}"/>
              </a:ext>
            </a:extLst>
          </p:cNvPr>
          <p:cNvSpPr/>
          <p:nvPr/>
        </p:nvSpPr>
        <p:spPr>
          <a:xfrm>
            <a:off x="3729866" y="6366314"/>
            <a:ext cx="46633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| Vastaajamäärä 46 996</a:t>
            </a:r>
          </a:p>
        </p:txBody>
      </p:sp>
    </p:spTree>
    <p:extLst>
      <p:ext uri="{BB962C8B-B14F-4D97-AF65-F5344CB8AC3E}">
        <p14:creationId xmlns:p14="http://schemas.microsoft.com/office/powerpoint/2010/main" val="3453661743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Medioiden_kaytto_hankintapaatoksissa_KMT_2021_pohja" id="{D1643B16-6B9A-1A44-9177-2D8AACAAAA2F}" vid="{D64FB85D-FDAD-B546-9FCC-5A0D746B2A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4458EC40896444B91DD79CC67A8CBDA" ma:contentTypeVersion="2" ma:contentTypeDescription="Luo uusi asiakirja." ma:contentTypeScope="" ma:versionID="fa09b667a47f4bf597b23184d617d21f">
  <xsd:schema xmlns:xsd="http://www.w3.org/2001/XMLSchema" xmlns:xs="http://www.w3.org/2001/XMLSchema" xmlns:p="http://schemas.microsoft.com/office/2006/metadata/properties" xmlns:ns2="9c8e2388-80bc-4e26-8bd7-285ba7b96066" targetNamespace="http://schemas.microsoft.com/office/2006/metadata/properties" ma:root="true" ma:fieldsID="58eff16b3e812bc090ccac3ea4e80f30" ns2:_="">
    <xsd:import namespace="9c8e2388-80bc-4e26-8bd7-285ba7b960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e2388-80bc-4e26-8bd7-285ba7b96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A497FC-83E8-4FD8-A60E-02EC6B9F6B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e2388-80bc-4e26-8bd7-285ba7b960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F4F6E4-5A98-4B36-8835-73D1E0F1D3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46075-CC44-440A-8362-B7F6EA7416E9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9c8e2388-80bc-4e26-8bd7-285ba7b96066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3027</Words>
  <Application>Microsoft Macintosh PowerPoint</Application>
  <PresentationFormat>Widescreen</PresentationFormat>
  <Paragraphs>1342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Clattering</vt:lpstr>
      <vt:lpstr>Neue Haas Unica W1G</vt:lpstr>
      <vt:lpstr>Neue Haas Unica W1G Light</vt:lpstr>
      <vt:lpstr>Canela Medium</vt:lpstr>
      <vt:lpstr>Aikakausmedia-presentaatiopohja-v2</vt:lpstr>
      <vt:lpstr>Lukijoiden kiinnostuksen kohteet</vt:lpstr>
      <vt:lpstr>Suomalaisten kiinnostuksen kohteet 1/3 Kuinka moni suomalaisista on kiinnostunut aihealueesta, kpl ja %</vt:lpstr>
      <vt:lpstr>Suomalaisten kiinnostuksen kohteet 2/3 Kuinka moni suomalaisista on kiinnostunut aihealueesta, kpl ja %</vt:lpstr>
      <vt:lpstr>Suomalaisten kiinnostuksen kohteet 3/3 Kuinka moni suomalaisista on kiinnostunut aihealueesta, kpl ja %</vt:lpstr>
      <vt:lpstr>Eniten autoista ja moottoriajoneuvoista kiinnostuneita lukijoita </vt:lpstr>
      <vt:lpstr>Eniten hyvinvoinnista ja terveydestä  kiinnostuneita lukijoita </vt:lpstr>
      <vt:lpstr>Eniten hyväntekeväisyydestä kiinnostuneita lukijoita </vt:lpstr>
      <vt:lpstr>Eniten itsensä kehittämisestä kiinnostuneita lukijoita </vt:lpstr>
      <vt:lpstr>Eniten julkisuuden henkilöistä kiinnostuneita lukijoita </vt:lpstr>
      <vt:lpstr>Eniten kalastuksesta kiinnostuneita lukijoita </vt:lpstr>
      <vt:lpstr>Eniten kauneudenhoidosta ja kosmetiikasta kiinnostuneita lukijoita </vt:lpstr>
      <vt:lpstr>Eniten kirjallisuudesta kiinnostuneita lukijoita </vt:lpstr>
      <vt:lpstr>Eniten kotimaan ja ulkomaiden uutisista kiinnostuneita lukijoita </vt:lpstr>
      <vt:lpstr>Eniten kotimaanmatkailusta kiinnostuneita lukijoita </vt:lpstr>
      <vt:lpstr>Eniten kulttuurista kiinnostuneita lukijoita </vt:lpstr>
      <vt:lpstr>Eniten käsitöistä kiinnostuneita lukijoita </vt:lpstr>
      <vt:lpstr>Eniten luonnossa liikkumisesta kiinnostuneita lukijoita </vt:lpstr>
      <vt:lpstr>Eniten metsästyksestä kiinnostuneita lukijoita </vt:lpstr>
      <vt:lpstr>Eniten muodista ja pukeutumisesta kiinnostuneita lukijoita </vt:lpstr>
      <vt:lpstr>Eniten musiikista ja konserteista kiinnostuneita lukijoita </vt:lpstr>
      <vt:lpstr>Eniten mökkeilystä kiinnostuneita lukijoita </vt:lpstr>
      <vt:lpstr>Eniten oman paikkakunnan asioista ja tapahtumista kiinnostuneita lukijoita </vt:lpstr>
      <vt:lpstr>Eniten pelaamisesta (tietokone, konsoli, mobiili) kiinnostuneita lukijoita </vt:lpstr>
      <vt:lpstr>Eniten politiikasta ja yhteiskunnasta kiinnostuneita lukijoita </vt:lpstr>
      <vt:lpstr>Eniten puutarhanhoidosta ja kasveista kiinnostuneita lukijoita </vt:lpstr>
      <vt:lpstr>Eniten rakentamisesta ja remontoinnista kiinnostuneita lukijoita </vt:lpstr>
      <vt:lpstr>Eniten ruuasta ja juomasta kiinnostuneita lukijoita </vt:lpstr>
      <vt:lpstr>Eniten ruuanlaitosta ja leivonnasta kiinnostuneita lukijoita </vt:lpstr>
      <vt:lpstr>Eniten sijoittamisesta kiinnostuneita lukijoita </vt:lpstr>
      <vt:lpstr>Eniten sisustamisesta kiinnostuneita lukijoita </vt:lpstr>
      <vt:lpstr>Eniten talous- ja raha-asioista kiinnostuneita lukijoita </vt:lpstr>
      <vt:lpstr>Eniten ulkomaanmatkailusta kiinnostuneita lukijoita </vt:lpstr>
      <vt:lpstr>Eniten urheilusta ja liikunnasta kiinnostuneita lukijoita </vt:lpstr>
      <vt:lpstr>Eniten veneilystä ja purjehduksesta kiinnostuneita lukijoita </vt:lpstr>
      <vt:lpstr>Eniten viihde-elektroniikasta ja tietotekniikasta kiinnostuneita lukijoita</vt:lpstr>
      <vt:lpstr>Eniten ympäristöasioista kiinnostuneita lukijoita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Lukutavat &amp;  mainontaan suhtautuminen</dc:title>
  <dc:creator>Outi Itävuo</dc:creator>
  <cp:lastModifiedBy>Outi Itävuo</cp:lastModifiedBy>
  <cp:revision>76</cp:revision>
  <dcterms:created xsi:type="dcterms:W3CDTF">2021-09-08T08:35:08Z</dcterms:created>
  <dcterms:modified xsi:type="dcterms:W3CDTF">2022-10-07T14:58:52Z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0x010100C4458EC40896444B91DD79CC67A8CBDA</vt:lpwstr>
  </property>
</Properties>
</file>