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9"/>
  </p:notesMasterIdLst>
  <p:handoutMasterIdLst>
    <p:handoutMasterId r:id="rId40"/>
  </p:handoutMasterIdLst>
  <p:sldIdLst>
    <p:sldId id="256" r:id="rId5"/>
    <p:sldId id="1235" r:id="rId6"/>
    <p:sldId id="285" r:id="rId7"/>
    <p:sldId id="1197" r:id="rId8"/>
    <p:sldId id="1198" r:id="rId9"/>
    <p:sldId id="1199" r:id="rId10"/>
    <p:sldId id="1191" r:id="rId11"/>
    <p:sldId id="1192" r:id="rId12"/>
    <p:sldId id="1193" r:id="rId13"/>
    <p:sldId id="1194" r:id="rId14"/>
    <p:sldId id="1195" r:id="rId15"/>
    <p:sldId id="1196" r:id="rId16"/>
    <p:sldId id="1231" r:id="rId17"/>
    <p:sldId id="1208" r:id="rId18"/>
    <p:sldId id="1203" r:id="rId19"/>
    <p:sldId id="1204" r:id="rId20"/>
    <p:sldId id="1205" r:id="rId21"/>
    <p:sldId id="1206" r:id="rId22"/>
    <p:sldId id="1207" r:id="rId23"/>
    <p:sldId id="1236" r:id="rId24"/>
    <p:sldId id="1214" r:id="rId25"/>
    <p:sldId id="1211" r:id="rId26"/>
    <p:sldId id="1210" r:id="rId27"/>
    <p:sldId id="1212" r:id="rId28"/>
    <p:sldId id="1213" r:id="rId29"/>
    <p:sldId id="1215" r:id="rId30"/>
    <p:sldId id="1217" r:id="rId31"/>
    <p:sldId id="1202" r:id="rId32"/>
    <p:sldId id="1237" r:id="rId33"/>
    <p:sldId id="1238" r:id="rId34"/>
    <p:sldId id="1229" r:id="rId35"/>
    <p:sldId id="1228" r:id="rId36"/>
    <p:sldId id="1234" r:id="rId37"/>
    <p:sldId id="275"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nela Medium" pitchFamily="2" charset="77"/>
      <p:regular r:id="rId45"/>
    </p:embeddedFont>
    <p:embeddedFont>
      <p:font typeface="Clattering" pitchFamily="2" charset="0"/>
      <p:regular r:id="rId46"/>
    </p:embeddedFont>
    <p:embeddedFont>
      <p:font typeface="Neue Haas Unica Pro Light" panose="020B0404030206020203" pitchFamily="34" charset="77"/>
      <p:regular r:id="rId47"/>
      <p:italic r:id="rId48"/>
    </p:embeddedFont>
    <p:embeddedFont>
      <p:font typeface="Neue Haas Unica W1G" panose="020B0504030206020203" pitchFamily="34" charset="0"/>
      <p:regular r:id="rId49"/>
      <p:bold r:id="rId50"/>
      <p:italic r:id="rId51"/>
      <p:boldItalic r:id="rId52"/>
    </p:embeddedFont>
    <p:embeddedFont>
      <p:font typeface="Neue Haas Unica W1G Light" panose="020B0404030206020203" pitchFamily="34" charset="0"/>
      <p:regular r:id="rId53"/>
      <p:italic r:id="rId54"/>
    </p:embeddedFont>
    <p:embeddedFont>
      <p:font typeface="Neue Haas Unica W1G Medium" panose="020B0504030206020203" pitchFamily="34" charset="0"/>
      <p:regular r:id="rId55"/>
      <p:italic r:id="rId56"/>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FFF6FA"/>
    <a:srgbClr val="FF6464"/>
    <a:srgbClr val="9CFFF8"/>
    <a:srgbClr val="F4CF67"/>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9532C-CCFC-8549-BAEB-DA00C07B5996}" v="63" dt="2022-10-05T08:14:44.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0" autoAdjust="0"/>
    <p:restoredTop sz="96259"/>
  </p:normalViewPr>
  <p:slideViewPr>
    <p:cSldViewPr snapToGrid="0" snapToObjects="1">
      <p:cViewPr varScale="1">
        <p:scale>
          <a:sx n="107" d="100"/>
          <a:sy n="107" d="100"/>
        </p:scale>
        <p:origin x="192" y="512"/>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2 265 071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 (entinen Twitter)</c:v>
                </c:pt>
                <c:pt idx="3">
                  <c:v>YouTube</c:v>
                </c:pt>
                <c:pt idx="4">
                  <c:v>Pinterest</c:v>
                </c:pt>
                <c:pt idx="5">
                  <c:v>TikTok</c:v>
                </c:pt>
              </c:strCache>
            </c:strRef>
          </c:cat>
          <c:val>
            <c:numRef>
              <c:f>Sheet1!$B$2:$B$7</c:f>
              <c:numCache>
                <c:formatCode>#,##0</c:formatCode>
                <c:ptCount val="6"/>
                <c:pt idx="0">
                  <c:v>2265071</c:v>
                </c:pt>
                <c:pt idx="1">
                  <c:v>1639584</c:v>
                </c:pt>
                <c:pt idx="2">
                  <c:v>687079</c:v>
                </c:pt>
                <c:pt idx="3">
                  <c:v>192754</c:v>
                </c:pt>
                <c:pt idx="4">
                  <c:v>92145</c:v>
                </c:pt>
                <c:pt idx="5">
                  <c:v>57697</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Sheet1!$B$2:$B$14</c:f>
              <c:numCache>
                <c:formatCode>#,##0</c:formatCode>
                <c:ptCount val="13"/>
                <c:pt idx="0">
                  <c:v>86818</c:v>
                </c:pt>
                <c:pt idx="1">
                  <c:v>87307</c:v>
                </c:pt>
                <c:pt idx="2">
                  <c:v>87972</c:v>
                </c:pt>
                <c:pt idx="3">
                  <c:v>88663</c:v>
                </c:pt>
                <c:pt idx="4">
                  <c:v>89317</c:v>
                </c:pt>
                <c:pt idx="5">
                  <c:v>89887</c:v>
                </c:pt>
                <c:pt idx="6">
                  <c:v>90251</c:v>
                </c:pt>
                <c:pt idx="7">
                  <c:v>90687</c:v>
                </c:pt>
                <c:pt idx="8">
                  <c:v>90747</c:v>
                </c:pt>
                <c:pt idx="9">
                  <c:v>91092</c:v>
                </c:pt>
                <c:pt idx="10">
                  <c:v>91407</c:v>
                </c:pt>
                <c:pt idx="11">
                  <c:v>91778</c:v>
                </c:pt>
                <c:pt idx="12">
                  <c:v>92145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9.3856651070790068E-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Sheet1!$B$2:$B$14</c:f>
              <c:numCache>
                <c:formatCode>#,##0</c:formatCode>
                <c:ptCount val="13"/>
                <c:pt idx="0">
                  <c:v>21316</c:v>
                </c:pt>
                <c:pt idx="1">
                  <c:v>22445</c:v>
                </c:pt>
                <c:pt idx="2">
                  <c:v>23817</c:v>
                </c:pt>
                <c:pt idx="3">
                  <c:v>25415</c:v>
                </c:pt>
                <c:pt idx="4">
                  <c:v>40231</c:v>
                </c:pt>
                <c:pt idx="5">
                  <c:v>46512</c:v>
                </c:pt>
                <c:pt idx="6">
                  <c:v>47815</c:v>
                </c:pt>
                <c:pt idx="7">
                  <c:v>50076</c:v>
                </c:pt>
                <c:pt idx="8">
                  <c:v>50004</c:v>
                </c:pt>
                <c:pt idx="9">
                  <c:v>50841</c:v>
                </c:pt>
                <c:pt idx="10">
                  <c:v>55399</c:v>
                </c:pt>
                <c:pt idx="11">
                  <c:v>56072</c:v>
                </c:pt>
                <c:pt idx="12">
                  <c:v>57697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9.3856651070790068E-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2 265 071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41009065841339"/>
                      <c:h val="7.0338651926692433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 (entinen Twitter)</c:v>
                </c:pt>
                <c:pt idx="4">
                  <c:v>YouTube</c:v>
                </c:pt>
                <c:pt idx="5">
                  <c:v>Pinterest</c:v>
                </c:pt>
                <c:pt idx="6">
                  <c:v>TikTok</c:v>
                </c:pt>
              </c:strCache>
            </c:strRef>
          </c:cat>
          <c:val>
            <c:numRef>
              <c:f>Sheet1!$B$2:$B$8</c:f>
              <c:numCache>
                <c:formatCode>#,##0</c:formatCode>
                <c:ptCount val="7"/>
                <c:pt idx="0">
                  <c:v>4934330</c:v>
                </c:pt>
                <c:pt idx="1">
                  <c:v>2265071</c:v>
                </c:pt>
                <c:pt idx="2">
                  <c:v>1639584</c:v>
                </c:pt>
                <c:pt idx="3">
                  <c:v>687079</c:v>
                </c:pt>
                <c:pt idx="4">
                  <c:v>192754</c:v>
                </c:pt>
                <c:pt idx="5">
                  <c:v>92145</c:v>
                </c:pt>
                <c:pt idx="6">
                  <c:v>57697</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185</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 (entinen Twitter)</c:v>
                </c:pt>
                <c:pt idx="4">
                  <c:v>YouTube</c:v>
                </c:pt>
                <c:pt idx="5">
                  <c:v>Pinterest</c:v>
                </c:pt>
                <c:pt idx="6">
                  <c:v>TikTok</c:v>
                </c:pt>
              </c:strCache>
            </c:strRef>
          </c:cat>
          <c:val>
            <c:numRef>
              <c:f>Sheet1!$B$2:$B$8</c:f>
              <c:numCache>
                <c:formatCode>#\ ##0;\-#\ ##0;;@</c:formatCode>
                <c:ptCount val="7"/>
                <c:pt idx="0">
                  <c:v>582</c:v>
                </c:pt>
                <c:pt idx="1">
                  <c:v>185</c:v>
                </c:pt>
                <c:pt idx="2">
                  <c:v>145</c:v>
                </c:pt>
                <c:pt idx="3">
                  <c:v>105</c:v>
                </c:pt>
                <c:pt idx="4">
                  <c:v>99</c:v>
                </c:pt>
                <c:pt idx="5">
                  <c:v>32</c:v>
                </c:pt>
                <c:pt idx="6">
                  <c:v>16</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12 244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231132249611027"/>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 (entinen Twitter)</c:v>
                </c:pt>
                <c:pt idx="4">
                  <c:v>TikTok</c:v>
                </c:pt>
                <c:pt idx="5">
                  <c:v>Pinterest</c:v>
                </c:pt>
                <c:pt idx="6">
                  <c:v>YouTube</c:v>
                </c:pt>
              </c:strCache>
            </c:strRef>
          </c:cat>
          <c:val>
            <c:numRef>
              <c:f>Sheet1!$B$2:$B$8</c:f>
              <c:numCache>
                <c:formatCode>#,##0</c:formatCode>
                <c:ptCount val="7"/>
                <c:pt idx="0">
                  <c:v>23385.450236966826</c:v>
                </c:pt>
                <c:pt idx="1">
                  <c:v>12243.627027027027</c:v>
                </c:pt>
                <c:pt idx="2">
                  <c:v>11307.475862068966</c:v>
                </c:pt>
                <c:pt idx="3">
                  <c:v>6543.609523809524</c:v>
                </c:pt>
                <c:pt idx="4">
                  <c:v>3606.0625</c:v>
                </c:pt>
                <c:pt idx="5">
                  <c:v>2879.53125</c:v>
                </c:pt>
                <c:pt idx="6">
                  <c:v>1947.0101010101009</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Sheet1!$B$2:$B$14</c:f>
              <c:numCache>
                <c:formatCode>#,##0</c:formatCode>
                <c:ptCount val="13"/>
                <c:pt idx="0">
                  <c:v>4772090</c:v>
                </c:pt>
                <c:pt idx="1">
                  <c:v>4791948</c:v>
                </c:pt>
                <c:pt idx="2">
                  <c:v>4801847</c:v>
                </c:pt>
                <c:pt idx="3">
                  <c:v>4817423</c:v>
                </c:pt>
                <c:pt idx="4">
                  <c:v>4843847</c:v>
                </c:pt>
                <c:pt idx="5">
                  <c:v>4855741</c:v>
                </c:pt>
                <c:pt idx="6">
                  <c:v>4873779</c:v>
                </c:pt>
                <c:pt idx="7">
                  <c:v>4890300</c:v>
                </c:pt>
                <c:pt idx="8">
                  <c:v>4859872</c:v>
                </c:pt>
                <c:pt idx="9">
                  <c:v>4858729</c:v>
                </c:pt>
                <c:pt idx="10">
                  <c:v>4868957</c:v>
                </c:pt>
                <c:pt idx="11">
                  <c:v>4870468</c:v>
                </c:pt>
                <c:pt idx="12">
                  <c:v>4934330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Sheet1!$B$2:$B$14</c:f>
              <c:numCache>
                <c:formatCode>#,##0</c:formatCode>
                <c:ptCount val="13"/>
                <c:pt idx="0">
                  <c:v>2258273</c:v>
                </c:pt>
                <c:pt idx="1">
                  <c:v>2265637</c:v>
                </c:pt>
                <c:pt idx="2">
                  <c:v>2268765</c:v>
                </c:pt>
                <c:pt idx="3">
                  <c:v>2275055</c:v>
                </c:pt>
                <c:pt idx="4">
                  <c:v>2278877</c:v>
                </c:pt>
                <c:pt idx="5">
                  <c:v>2271145</c:v>
                </c:pt>
                <c:pt idx="6">
                  <c:v>2275835</c:v>
                </c:pt>
                <c:pt idx="7">
                  <c:v>2278788</c:v>
                </c:pt>
                <c:pt idx="8">
                  <c:v>2258081</c:v>
                </c:pt>
                <c:pt idx="9">
                  <c:v>2248462</c:v>
                </c:pt>
                <c:pt idx="10">
                  <c:v>2247789</c:v>
                </c:pt>
                <c:pt idx="11">
                  <c:v>2243989</c:v>
                </c:pt>
                <c:pt idx="12">
                  <c:v>2265071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9.9019647000646652E-2"/>
          <c:h val="7.746252038398818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Sheet1!$B$2:$B$14</c:f>
              <c:numCache>
                <c:formatCode>#,##0</c:formatCode>
                <c:ptCount val="13"/>
                <c:pt idx="0">
                  <c:v>1537142</c:v>
                </c:pt>
                <c:pt idx="1">
                  <c:v>1544813</c:v>
                </c:pt>
                <c:pt idx="2">
                  <c:v>1547859</c:v>
                </c:pt>
                <c:pt idx="3">
                  <c:v>1559510</c:v>
                </c:pt>
                <c:pt idx="4">
                  <c:v>1565502</c:v>
                </c:pt>
                <c:pt idx="5">
                  <c:v>1580146</c:v>
                </c:pt>
                <c:pt idx="6">
                  <c:v>1589740</c:v>
                </c:pt>
                <c:pt idx="7">
                  <c:v>1598686</c:v>
                </c:pt>
                <c:pt idx="8">
                  <c:v>1589754</c:v>
                </c:pt>
                <c:pt idx="9">
                  <c:v>1595541</c:v>
                </c:pt>
                <c:pt idx="10">
                  <c:v>1599122</c:v>
                </c:pt>
                <c:pt idx="11">
                  <c:v>1602973</c:v>
                </c:pt>
                <c:pt idx="12">
                  <c:v>1639584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0.10611528672552295"/>
          <c:h val="7.10358515852883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Sheet1!$B$2:$B$14</c:f>
              <c:numCache>
                <c:formatCode>#,##0</c:formatCode>
                <c:ptCount val="13"/>
                <c:pt idx="0">
                  <c:v>693032</c:v>
                </c:pt>
                <c:pt idx="1">
                  <c:v>695567</c:v>
                </c:pt>
                <c:pt idx="2">
                  <c:v>696558</c:v>
                </c:pt>
                <c:pt idx="3">
                  <c:v>691019</c:v>
                </c:pt>
                <c:pt idx="4">
                  <c:v>691384</c:v>
                </c:pt>
                <c:pt idx="5">
                  <c:v>687133</c:v>
                </c:pt>
                <c:pt idx="6">
                  <c:v>688115</c:v>
                </c:pt>
                <c:pt idx="7">
                  <c:v>688666</c:v>
                </c:pt>
                <c:pt idx="8">
                  <c:v>687232</c:v>
                </c:pt>
                <c:pt idx="9">
                  <c:v>687604</c:v>
                </c:pt>
                <c:pt idx="10">
                  <c:v>688223</c:v>
                </c:pt>
                <c:pt idx="11">
                  <c:v>687681</c:v>
                </c:pt>
                <c:pt idx="12">
                  <c:v>687079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7.9913271710601391E-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Sheet1!$B$2:$B$14</c:f>
              <c:numCache>
                <c:formatCode>#,##0</c:formatCode>
                <c:ptCount val="13"/>
                <c:pt idx="0">
                  <c:v>175509</c:v>
                </c:pt>
                <c:pt idx="1">
                  <c:v>176179</c:v>
                </c:pt>
                <c:pt idx="2">
                  <c:v>176876</c:v>
                </c:pt>
                <c:pt idx="3">
                  <c:v>177761</c:v>
                </c:pt>
                <c:pt idx="4">
                  <c:v>178536</c:v>
                </c:pt>
                <c:pt idx="5">
                  <c:v>180918</c:v>
                </c:pt>
                <c:pt idx="6">
                  <c:v>182023</c:v>
                </c:pt>
                <c:pt idx="7">
                  <c:v>183397</c:v>
                </c:pt>
                <c:pt idx="8">
                  <c:v>184054</c:v>
                </c:pt>
                <c:pt idx="9">
                  <c:v>185189</c:v>
                </c:pt>
                <c:pt idx="10">
                  <c:v>187017</c:v>
                </c:pt>
                <c:pt idx="11">
                  <c:v>187975</c:v>
                </c:pt>
                <c:pt idx="12">
                  <c:v>192754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1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0.1043515348624900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4 934 330</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11.9.2023</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11.9.2023</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77" r:id="rId4"/>
    <p:sldLayoutId id="2147483679" r:id="rId5"/>
    <p:sldLayoutId id="2147483663" r:id="rId6"/>
    <p:sldLayoutId id="2147483686" r:id="rId7"/>
    <p:sldLayoutId id="2147483687" r:id="rId8"/>
    <p:sldLayoutId id="2147483667" r:id="rId9"/>
    <p:sldLayoutId id="2147483676" r:id="rId10"/>
    <p:sldLayoutId id="2147483664" r:id="rId11"/>
    <p:sldLayoutId id="2147483680" r:id="rId12"/>
    <p:sldLayoutId id="2147483678" r:id="rId13"/>
    <p:sldLayoutId id="2147483684" r:id="rId14"/>
    <p:sldLayoutId id="2147483661" r:id="rId15"/>
    <p:sldLayoutId id="2147483681" r:id="rId16"/>
    <p:sldLayoutId id="2147483683" r:id="rId17"/>
    <p:sldLayoutId id="2147483682" r:id="rId18"/>
    <p:sldLayoutId id="2147483662" r:id="rId19"/>
    <p:sldLayoutId id="2147483665" r:id="rId20"/>
    <p:sldLayoutId id="2147483657" r:id="rId21"/>
    <p:sldLayoutId id="2147483674" r:id="rId22"/>
    <p:sldLayoutId id="2147483666" r:id="rId23"/>
    <p:sldLayoutId id="2147483675" r:id="rId24"/>
    <p:sldLayoutId id="2147483670" r:id="rId25"/>
    <p:sldLayoutId id="2147483668" r:id="rId26"/>
    <p:sldLayoutId id="2147483669" r:id="rId27"/>
    <p:sldLayoutId id="2147483672" r:id="rId28"/>
    <p:sldLayoutId id="2147483673" r:id="rId29"/>
    <p:sldLayoutId id="2147483655" r:id="rId30"/>
    <p:sldLayoutId id="2147483671" r:id="rId3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aikakausmedia.fi/ajankohtaista/artikkelit/2023/media-alan-innovaatioennusteet-2010-2023-nama-olivat-osuvimmat-arviot-ja-suurimmat-flopit/" TargetMode="External"/><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aikakausmedia.fi/ajankohtaista/artikkelit/2023/vuoden-aikakausmediatoimittaja-petri-pontinen-pienikin-aihe-voi-kasvaa-isoksi-jos-se-kertoo-jotain-kiinnostavaa-ja-olennaista-yhteiskunnasta/" TargetMode="Externa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hyperlink" Target="https://www.aikakausmedia.fi/ajankohtaista/artikkelit/2023/internet-syo-kasvavalla-tahdilla-energiaa-nain-pienennat-median-hiilijalanjalkea/" TargetMode="External"/><Relationship Id="rId1" Type="http://schemas.openxmlformats.org/officeDocument/2006/relationships/slideLayout" Target="../slideLayouts/slideLayout23.xml"/><Relationship Id="rId5" Type="http://schemas.openxmlformats.org/officeDocument/2006/relationships/image" Target="../media/image22.jpg"/><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ctrTitle"/>
          </p:nvPr>
        </p:nvSpPr>
        <p:spPr/>
        <p:txBody>
          <a:bodyPr/>
          <a:lstStyle/>
          <a:p>
            <a:r>
              <a:rPr lang="en-FI" dirty="0"/>
              <a:t>Aikakausmediat somessa</a:t>
            </a:r>
          </a:p>
        </p:txBody>
      </p:sp>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lstStyle/>
          <a:p>
            <a:r>
              <a:rPr lang="fi-FI" dirty="0"/>
              <a:t>Elokuu 2023</a:t>
            </a:r>
            <a:endParaRPr lang="en-FI" dirty="0"/>
          </a:p>
        </p:txBody>
      </p:sp>
    </p:spTree>
    <p:extLst>
      <p:ext uri="{BB962C8B-B14F-4D97-AF65-F5344CB8AC3E}">
        <p14:creationId xmlns:p14="http://schemas.microsoft.com/office/powerpoint/2010/main" val="300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X:ssä</a:t>
            </a:r>
            <a:br>
              <a:rPr lang="fi-FI" sz="3200" dirty="0"/>
            </a:br>
            <a:r>
              <a:rPr lang="fi-FI" sz="3200" dirty="0"/>
              <a:t>8/2022 – 8/2023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0957334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47C5A-0179-344D-A00F-48F51B0A4F2A}"/>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X-tilien seuraajat.</a:t>
            </a:r>
          </a:p>
        </p:txBody>
      </p:sp>
    </p:spTree>
    <p:extLst>
      <p:ext uri="{BB962C8B-B14F-4D97-AF65-F5344CB8AC3E}">
        <p14:creationId xmlns:p14="http://schemas.microsoft.com/office/powerpoint/2010/main" val="48056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YouTubessa</a:t>
            </a:r>
            <a:br>
              <a:rPr lang="fi-FI" sz="3200" dirty="0"/>
            </a:br>
            <a:r>
              <a:rPr lang="fi-FI" sz="3200" dirty="0"/>
              <a:t>8/2022 – 8/2023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17230723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YouTube-kanavien tilaajat.</a:t>
            </a:r>
          </a:p>
        </p:txBody>
      </p:sp>
    </p:spTree>
    <p:extLst>
      <p:ext uri="{BB962C8B-B14F-4D97-AF65-F5344CB8AC3E}">
        <p14:creationId xmlns:p14="http://schemas.microsoft.com/office/powerpoint/2010/main" val="7986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Pinterestissä</a:t>
            </a:r>
            <a:br>
              <a:rPr lang="fi-FI" sz="3200" dirty="0"/>
            </a:br>
            <a:r>
              <a:rPr lang="fi-FI" sz="3200" dirty="0"/>
              <a:t>8/2022 – 8/2023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8198078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Pinterest-tilien seuraajat.</a:t>
            </a:r>
          </a:p>
        </p:txBody>
      </p:sp>
    </p:spTree>
    <p:extLst>
      <p:ext uri="{BB962C8B-B14F-4D97-AF65-F5344CB8AC3E}">
        <p14:creationId xmlns:p14="http://schemas.microsoft.com/office/powerpoint/2010/main" val="399925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Tiktokissa</a:t>
            </a:r>
            <a:br>
              <a:rPr lang="fi-FI" sz="3200" dirty="0"/>
            </a:br>
            <a:r>
              <a:rPr lang="fi-FI" sz="3200" dirty="0"/>
              <a:t>8/2022 – 8/2023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06293169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a:t>
            </a:r>
            <a:r>
              <a:rPr lang="fi-FI" sz="1200" dirty="0" err="1">
                <a:solidFill>
                  <a:schemeClr val="accent1"/>
                </a:solidFill>
                <a:latin typeface="Neue Haas Unica W1G" panose="020B0504030206020203" pitchFamily="34" charset="0"/>
              </a:rPr>
              <a:t>Tiktok</a:t>
            </a:r>
            <a:r>
              <a:rPr lang="fi-FI" sz="1200" dirty="0">
                <a:solidFill>
                  <a:schemeClr val="accent1"/>
                </a:solidFill>
                <a:latin typeface="Neue Haas Unica W1G" panose="020B0504030206020203" pitchFamily="34" charset="0"/>
              </a:rPr>
              <a:t>-tilien seuraajat.</a:t>
            </a:r>
          </a:p>
        </p:txBody>
      </p:sp>
    </p:spTree>
    <p:extLst>
      <p:ext uri="{BB962C8B-B14F-4D97-AF65-F5344CB8AC3E}">
        <p14:creationId xmlns:p14="http://schemas.microsoft.com/office/powerpoint/2010/main" val="8486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3405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349768325"/>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245 008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240 258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211 759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193 966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185 399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181 779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176 673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128 446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127 589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124 867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113541590"/>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104 601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96 365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84 613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78 596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75 397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74 619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72 053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68 111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67 861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62 995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45613654"/>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520513658"/>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HS Meidän perhe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83901984"/>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120 654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83 590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70 430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68 099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61 419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59 824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57 448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52 858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45 762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42 333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159346411"/>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ruoka&amp;viini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40 948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40 126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39 404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34 264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31 526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31 438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31 181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29 812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28 748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327114772"/>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188 045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142 252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50 267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18 950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18 373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17 809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14 996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13 099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11 494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11 350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59109442"/>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9 638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9 633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8 674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7 797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7 156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6 733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6 468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5 860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5 559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398942703"/>
              </p:ext>
            </p:extLst>
          </p:nvPr>
        </p:nvGraphicFramePr>
        <p:xfrm>
          <a:off x="1208162" y="1410789"/>
          <a:ext cx="4785132" cy="45776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7 070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5 260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21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5 040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823383070"/>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33 369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15 283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8 423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8 252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7 076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5 309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2 313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1 682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indow looking at his phone&#10;&#10;Description automatically generated">
            <a:extLst>
              <a:ext uri="{FF2B5EF4-FFF2-40B4-BE49-F238E27FC236}">
                <a16:creationId xmlns:a16="http://schemas.microsoft.com/office/drawing/2014/main" id="{94245479-D993-DA77-3B83-2017EACE185B}"/>
              </a:ext>
            </a:extLst>
          </p:cNvPr>
          <p:cNvPicPr>
            <a:picLocks noGrp="1" noChangeAspect="1"/>
          </p:cNvPicPr>
          <p:nvPr>
            <p:ph type="pic" idx="1"/>
          </p:nvPr>
        </p:nvPicPr>
        <p:blipFill>
          <a:blip r:embed="rId2"/>
          <a:srcRect t="1351" b="1351"/>
          <a:stretch>
            <a:fillRect/>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495300" y="881207"/>
            <a:ext cx="4799012" cy="615950"/>
          </a:xfrm>
        </p:spPr>
        <p:txBody>
          <a:bodyPr>
            <a:noAutofit/>
          </a:bodyPr>
          <a:lstStyle/>
          <a:p>
            <a:r>
              <a:rPr lang="fi-FI" sz="3400" dirty="0"/>
              <a:t>Elokuun oleelliset</a:t>
            </a:r>
            <a:endParaRPr lang="en-FI" sz="3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05"/>
          <a:stretch/>
        </p:blipFill>
        <p:spPr>
          <a:xfrm>
            <a:off x="5884985" y="0"/>
            <a:ext cx="2451100" cy="1441450"/>
          </a:xfrm>
          <a:prstGeom prst="rect">
            <a:avLst/>
          </a:prstGeom>
        </p:spPr>
      </p:pic>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200" y="1942523"/>
            <a:ext cx="5257800" cy="3883025"/>
          </a:xfrm>
        </p:spPr>
        <p:txBody>
          <a:bodyPr anchor="ctr">
            <a:noAutofit/>
          </a:bodyPr>
          <a:lstStyle/>
          <a:p>
            <a:pPr fontAlgn="b"/>
            <a:r>
              <a:rPr lang="fi-FI" sz="1400" dirty="0"/>
              <a:t>Kolmella </a:t>
            </a:r>
            <a:r>
              <a:rPr lang="fi-FI" sz="1400" dirty="0" err="1"/>
              <a:t>aikakausmedialla</a:t>
            </a:r>
            <a:r>
              <a:rPr lang="fi-FI" sz="1400" dirty="0"/>
              <a:t> on yli 200 000 seuraajaa. Suurimmat olivat Suomen Luonto (245 008 seuraajaa), Talouselämä (240 258) ja Aku Ankka (211 759). Yhteensä </a:t>
            </a:r>
            <a:r>
              <a:rPr lang="fi-FI" sz="1400" dirty="0" err="1"/>
              <a:t>aikakausmedioilla</a:t>
            </a:r>
            <a:r>
              <a:rPr lang="fi-FI" sz="1400" dirty="0"/>
              <a:t> oli 4,9 miljoonaa seuraajaa.</a:t>
            </a:r>
          </a:p>
          <a:p>
            <a:pPr fontAlgn="b"/>
            <a:r>
              <a:rPr lang="fi-FI" sz="1400" dirty="0"/>
              <a:t>Uusia seuraajia saatiin kuukauden aikana lähes 64 000. Kaikissa muissa kanavissa yleisö kasvoi, mutta Twitteristä seuraajamäärä pieneni. </a:t>
            </a:r>
          </a:p>
          <a:p>
            <a:pPr fontAlgn="b"/>
            <a:r>
              <a:rPr lang="fi-FI" sz="1400" dirty="0"/>
              <a:t>Eniten yleisöään kasvattivat Kotiliesi (+1 048), Pirkka (+784) ja Kaikkien aikojen Joulu (+679). Kotiliesi nousi uusien seuraajien myötä kahdeksanneksi suurimmaksi </a:t>
            </a:r>
            <a:r>
              <a:rPr lang="fi-FI" sz="1400" dirty="0" err="1"/>
              <a:t>aikakausmediaksi</a:t>
            </a:r>
            <a:r>
              <a:rPr lang="fi-FI" sz="1400" dirty="0"/>
              <a:t>.</a:t>
            </a:r>
          </a:p>
          <a:p>
            <a:pPr>
              <a:buFont typeface="Arial" panose="020B0604020202020204" pitchFamily="34" charset="0"/>
              <a:buChar char="•"/>
            </a:pPr>
            <a:r>
              <a:rPr lang="fi-FI" sz="1400" dirty="0"/>
              <a:t>Seurantaan lisättiin kanavia kuudelta lehdeltä: </a:t>
            </a:r>
            <a:r>
              <a:rPr lang="fi-FI" sz="1400" dirty="0" err="1"/>
              <a:t>Metsätrans</a:t>
            </a:r>
            <a:r>
              <a:rPr lang="fi-FI" sz="1400" dirty="0"/>
              <a:t>, Sauna-lehti: Facebook, TAUKO Magazine, Tukilinja, Venemestari sekä Vepsäläinen </a:t>
            </a:r>
            <a:r>
              <a:rPr lang="fi-FI" sz="1400" dirty="0" err="1"/>
              <a:t>Sisustamo</a:t>
            </a:r>
            <a:r>
              <a:rPr lang="fi-FI" sz="1400" dirty="0"/>
              <a:t>. Uusien kanavien myötä uusia seuraajia tuli lähes 56 000.</a:t>
            </a:r>
          </a:p>
        </p:txBody>
      </p:sp>
    </p:spTree>
    <p:extLst>
      <p:ext uri="{BB962C8B-B14F-4D97-AF65-F5344CB8AC3E}">
        <p14:creationId xmlns:p14="http://schemas.microsoft.com/office/powerpoint/2010/main" val="316745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19580043"/>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6 011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4 147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4 071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3 229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3 035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2 654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1 015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36664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39372880"/>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1048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111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179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855922047"/>
              </p:ext>
            </p:extLst>
          </p:nvPr>
        </p:nvGraphicFramePr>
        <p:xfrm>
          <a:off x="6344421" y="1410790"/>
          <a:ext cx="4785132" cy="45968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Metsästys ja Kalastus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Ihana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8</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TM Rakennusmaailma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221114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43442973"/>
              </p:ext>
            </p:extLst>
          </p:nvPr>
        </p:nvGraphicFramePr>
        <p:xfrm>
          <a:off x="3703434" y="1410788"/>
          <a:ext cx="4785132" cy="455971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7997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Metsästys ja Kalastus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39510251"/>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Ihana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Parnasso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7628467"/>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178588749"/>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TM Rakennusmaailma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930135030"/>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29883998"/>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Kello &amp; Kulta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77909433"/>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Sielunpeili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06719718"/>
                  </a:ext>
                </a:extLst>
              </a:tr>
              <a:tr h="37997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859990071"/>
                  </a:ext>
                </a:extLst>
              </a:tr>
            </a:tbl>
          </a:graphicData>
        </a:graphic>
      </p:graphicFrame>
    </p:spTree>
    <p:extLst>
      <p:ext uri="{BB962C8B-B14F-4D97-AF65-F5344CB8AC3E}">
        <p14:creationId xmlns:p14="http://schemas.microsoft.com/office/powerpoint/2010/main" val="81218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82127937"/>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92846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elokuu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14427525"/>
              </p:ext>
            </p:extLst>
          </p:nvPr>
        </p:nvGraphicFramePr>
        <p:xfrm>
          <a:off x="3703434" y="1410788"/>
          <a:ext cx="4785132" cy="454177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889">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Viisas Raha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Arkkitehti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Osuustoiminta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9978998"/>
                  </a:ext>
                </a:extLst>
              </a:tr>
              <a:tr h="412889">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Arkkitehtiuutiset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55966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16353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(2</a:t>
            </a:r>
            <a:r>
              <a:rPr lang="fi-FI" sz="3400" dirty="0"/>
              <a:t>11</a:t>
            </a:r>
            <a:r>
              <a:rPr lang="en-FI" sz="3400" dirty="0">
                <a:solidFill>
                  <a:schemeClr val="tx2"/>
                </a:solidFill>
                <a:latin typeface="Canela Medium" pitchFamily="2" charset="77"/>
              </a:rPr>
              <a:t> kpl) /</a:t>
            </a:r>
            <a:r>
              <a:rPr lang="fi-FI" sz="3400" dirty="0"/>
              <a:t> elokuu 2023</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Allergia, Iho &amp; Astma     Anna     Antiikki &amp; Design     Apteekkarilehti     Apu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Apu</a:t>
            </a:r>
            <a:r>
              <a:rPr lang="fi-FI" sz="1600" dirty="0">
                <a:effectLst/>
                <a:latin typeface="Calibri" panose="020F0502020204030204" pitchFamily="34" charset="0"/>
                <a:ea typeface="Calibri" panose="020F0502020204030204" pitchFamily="34" charset="0"/>
                <a:cs typeface="Times New Roman" panose="02020603050405020304" pitchFamily="18" charset="0"/>
              </a:rPr>
              <a:t> Juniori     Arkkitehti     Arkkitehtiuutiset     Aromi     Arvopaperi     Ase &amp; Erä     ASE-lehti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ruoka&amp;viini</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HS Meidän perhe     Hymy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Kauppalehti Fakta     Kehittyvä kauppa     Kello &amp; Kulta     Kiinteistö &amp; energia     Kippari     Kissafani     Kodin Kuvalehti     Kodin Pellervo     Koiramme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Kotilääkäri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Linja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Metsätrans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538752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(2</a:t>
            </a:r>
            <a:r>
              <a:rPr lang="fi-FI" sz="3400" dirty="0">
                <a:solidFill>
                  <a:schemeClr val="tx2"/>
                </a:solidFill>
                <a:latin typeface="Canela Medium" pitchFamily="2" charset="77"/>
              </a:rPr>
              <a:t>11</a:t>
            </a:r>
            <a:r>
              <a:rPr lang="en-FI" sz="3400" dirty="0">
                <a:solidFill>
                  <a:schemeClr val="tx2"/>
                </a:solidFill>
                <a:latin typeface="Canela Medium" pitchFamily="2" charset="77"/>
              </a:rPr>
              <a:t> kpl) /</a:t>
            </a:r>
            <a:r>
              <a:rPr lang="fi-FI" sz="3400" dirty="0"/>
              <a:t> elokuu 2023</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Nyyrikki     Oma PIHA     Opettaja     Osuustoiminta     Palokuntalainen     Parnasso     Pelastustieto     Pelit     Perusta     Pieni on Suurin     Pinni     Pirkka     Polemiikki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Pyöräily+Triathlon</a:t>
            </a:r>
            <a:r>
              <a:rPr lang="fi-FI" sz="1600" dirty="0">
                <a:effectLst/>
                <a:latin typeface="+mn-lt"/>
                <a:ea typeface="Calibri" panose="020F0502020204030204" pitchFamily="34" charset="0"/>
                <a:cs typeface="Times New Roman" panose="02020603050405020304" pitchFamily="18" charset="0"/>
              </a:rPr>
              <a:t>     Rakennuslehti     Rakennustaito     Reserviläinen     Riffi     RONDO Classic     Sairaanhoitaja     Sana     Sanansaattaja     Sauna-lehti     Seiska     Selkosanomat     Seura     </a:t>
            </a:r>
            <a:r>
              <a:rPr lang="fi-FI" sz="1600" dirty="0" err="1">
                <a:effectLst/>
                <a:latin typeface="+mn-lt"/>
                <a:ea typeface="Calibri" panose="020F0502020204030204" pitchFamily="34" charset="0"/>
                <a:cs typeface="Times New Roman" panose="02020603050405020304" pitchFamily="18" charset="0"/>
              </a:rPr>
              <a:t>Shaker</a:t>
            </a:r>
            <a:r>
              <a:rPr lang="fi-FI" sz="1600" dirty="0">
                <a:effectLst/>
                <a:latin typeface="+mn-lt"/>
                <a:ea typeface="Calibri" panose="020F0502020204030204" pitchFamily="34" charset="0"/>
                <a:cs typeface="Times New Roman" panose="02020603050405020304" pitchFamily="18" charset="0"/>
              </a:rPr>
              <a:t>     Sielunpeili     Siivet     Soppa365     Sosiaalivakuutus     Sport     Suomen Autolehti     Suomen Hammaslääkärilehti     Suomen Kiinteistölehti     Suomen Kuvalehti     Suomen Luonto     Suomen Lääkärilehti     Suomen Sotilas     </a:t>
            </a:r>
            <a:r>
              <a:rPr lang="fi-FI" sz="1600" dirty="0" err="1">
                <a:effectLst/>
                <a:latin typeface="+mn-lt"/>
                <a:ea typeface="Calibri" panose="020F0502020204030204" pitchFamily="34" charset="0"/>
                <a:cs typeface="Times New Roman" panose="02020603050405020304" pitchFamily="18" charset="0"/>
              </a:rPr>
              <a:t>SuomiViihde</a:t>
            </a:r>
            <a:r>
              <a:rPr lang="fi-FI" sz="1600" dirty="0">
                <a:effectLst/>
                <a:latin typeface="+mn-lt"/>
                <a:ea typeface="Calibri" panose="020F0502020204030204" pitchFamily="34" charset="0"/>
                <a:cs typeface="Times New Roman" panose="02020603050405020304" pitchFamily="18" charset="0"/>
              </a:rPr>
              <a:t>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 &amp; Talous     Terassi-lehti     Tiede     </a:t>
            </a:r>
            <a:r>
              <a:rPr lang="fi-FI" sz="1600" dirty="0" err="1">
                <a:effectLst/>
                <a:latin typeface="+mn-lt"/>
                <a:ea typeface="Calibri" panose="020F0502020204030204" pitchFamily="34" charset="0"/>
                <a:cs typeface="Times New Roman" panose="02020603050405020304" pitchFamily="18" charset="0"/>
              </a:rPr>
              <a:t>Tiede</a:t>
            </a:r>
            <a:r>
              <a:rPr lang="fi-FI" sz="1600" dirty="0">
                <a:effectLst/>
                <a:latin typeface="+mn-lt"/>
                <a:ea typeface="Calibri" panose="020F0502020204030204" pitchFamily="34" charset="0"/>
                <a:cs typeface="Times New Roman" panose="02020603050405020304" pitchFamily="18" charset="0"/>
              </a:rPr>
              <a:t> Luonto     Tieteen Kuvalehti     Tieteen Kuvalehti Historia     Tilisanomat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TV-maailma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Uusiouutiset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91392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Seurantaan lisätyt kanavat / </a:t>
            </a:r>
            <a:br>
              <a:rPr lang="en-FI" sz="3400" dirty="0">
                <a:solidFill>
                  <a:schemeClr val="tx2"/>
                </a:solidFill>
                <a:latin typeface="Canela Medium" pitchFamily="2" charset="77"/>
              </a:rPr>
            </a:br>
            <a:r>
              <a:rPr lang="fi-FI" sz="3400" dirty="0"/>
              <a:t>elokuu 2023</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1169071" y="1780370"/>
            <a:ext cx="4926930" cy="3835238"/>
          </a:xfrm>
        </p:spPr>
        <p:txBody>
          <a:bodyPr anchor="t">
            <a:no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Lisätyt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+55 878 seuraajaa</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err="1">
                <a:solidFill>
                  <a:srgbClr val="002649"/>
                </a:solidFill>
              </a:rPr>
              <a:t>Metsätrans</a:t>
            </a:r>
            <a:r>
              <a:rPr lang="fi-FI" sz="1600" dirty="0">
                <a:solidFill>
                  <a:srgbClr val="002649"/>
                </a:solidFill>
              </a:rPr>
              <a:t>: Facebook, Instagram, </a:t>
            </a:r>
            <a:r>
              <a:rPr lang="fi-FI" sz="1600" dirty="0" err="1">
                <a:solidFill>
                  <a:srgbClr val="002649"/>
                </a:solidFill>
              </a:rPr>
              <a:t>Youtube</a:t>
            </a:r>
            <a:endParaRPr lang="fi-FI" sz="1600" dirty="0">
              <a:solidFill>
                <a:srgbClr val="002649"/>
              </a:solidFill>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a:t>Sauna-lehti</a:t>
            </a:r>
            <a:r>
              <a:rPr lang="fi-FI" sz="1600" dirty="0">
                <a:solidFill>
                  <a:srgbClr val="002649"/>
                </a:solidFill>
              </a:rPr>
              <a:t>: Facebook, Instagram</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a:t>TAUKO Magazine</a:t>
            </a:r>
            <a:r>
              <a:rPr lang="fi-FI" sz="1600" dirty="0">
                <a:solidFill>
                  <a:srgbClr val="002649"/>
                </a:solidFill>
              </a:rPr>
              <a:t>: Facebook, Instagram, </a:t>
            </a:r>
            <a:r>
              <a:rPr lang="fi-FI" sz="1600" dirty="0" err="1">
                <a:solidFill>
                  <a:srgbClr val="002649"/>
                </a:solidFill>
              </a:rPr>
              <a:t>Youtube</a:t>
            </a:r>
            <a:r>
              <a:rPr lang="fi-FI" sz="1600" dirty="0">
                <a:solidFill>
                  <a:srgbClr val="002649"/>
                </a:solidFill>
              </a:rPr>
              <a:t>, Pinterest</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a:t>Tukilinja</a:t>
            </a:r>
            <a:r>
              <a:rPr lang="fi-FI" sz="1600" dirty="0">
                <a:solidFill>
                  <a:srgbClr val="002649"/>
                </a:solidFill>
              </a:rPr>
              <a:t>: Facebook, Instagram, </a:t>
            </a:r>
            <a:r>
              <a:rPr lang="fi-FI" sz="1600" dirty="0" err="1">
                <a:solidFill>
                  <a:srgbClr val="002649"/>
                </a:solidFill>
              </a:rPr>
              <a:t>Youtube</a:t>
            </a:r>
            <a:r>
              <a:rPr lang="fi-FI" sz="1600" dirty="0">
                <a:solidFill>
                  <a:srgbClr val="002649"/>
                </a:solidFill>
              </a:rPr>
              <a:t>, Pinterest</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a:t>Venemestari</a:t>
            </a:r>
            <a:r>
              <a:rPr lang="fi-FI" sz="1600" dirty="0">
                <a:solidFill>
                  <a:srgbClr val="002649"/>
                </a:solidFill>
              </a:rPr>
              <a:t>: Facebook, Instagram, Twitter, </a:t>
            </a:r>
            <a:r>
              <a:rPr lang="fi-FI" sz="1600" dirty="0" err="1">
                <a:solidFill>
                  <a:srgbClr val="002649"/>
                </a:solidFill>
              </a:rPr>
              <a:t>Youtube</a:t>
            </a:r>
            <a:endParaRPr lang="fi-FI" sz="1600" dirty="0">
              <a:solidFill>
                <a:srgbClr val="002649"/>
              </a:solidFill>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fi-FI" sz="1600" dirty="0"/>
              <a:t>Vepsäläinen </a:t>
            </a:r>
            <a:r>
              <a:rPr lang="fi-FI" sz="1600" dirty="0" err="1"/>
              <a:t>Sisustamo</a:t>
            </a:r>
            <a:r>
              <a:rPr lang="fi-FI" sz="1600" dirty="0">
                <a:solidFill>
                  <a:srgbClr val="002649"/>
                </a:solidFill>
              </a:rPr>
              <a:t>: </a:t>
            </a:r>
            <a:r>
              <a:rPr lang="fi-FI" sz="1600" dirty="0" err="1">
                <a:solidFill>
                  <a:srgbClr val="002649"/>
                </a:solidFill>
              </a:rPr>
              <a:t>Youtube</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3" name="Content Placeholder 6">
            <a:extLst>
              <a:ext uri="{FF2B5EF4-FFF2-40B4-BE49-F238E27FC236}">
                <a16:creationId xmlns:a16="http://schemas.microsoft.com/office/drawing/2014/main" id="{D8A38597-096F-E7AE-ADF8-BF146B3462DF}"/>
              </a:ext>
            </a:extLst>
          </p:cNvPr>
          <p:cNvSpPr txBox="1">
            <a:spLocks/>
          </p:cNvSpPr>
          <p:nvPr/>
        </p:nvSpPr>
        <p:spPr>
          <a:xfrm>
            <a:off x="6385308" y="1780370"/>
            <a:ext cx="4926930" cy="3835238"/>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defRPr/>
            </a:pPr>
            <a:r>
              <a:rPr lang="fi-FI" sz="2000" b="1" u="sng" dirty="0">
                <a:solidFill>
                  <a:srgbClr val="002649"/>
                </a:solidFill>
                <a:latin typeface="Neue Haas Unica W1G" panose="020B0504030206020203" pitchFamily="34" charset="0"/>
              </a:rPr>
              <a:t>Poistetut</a:t>
            </a:r>
            <a:r>
              <a:rPr lang="fi-FI" sz="2000" b="1" dirty="0">
                <a:solidFill>
                  <a:srgbClr val="002649"/>
                </a:solidFill>
                <a:latin typeface="Neue Haas Unica W1G" panose="020B0504030206020203" pitchFamily="34" charset="0"/>
              </a:rPr>
              <a:t> </a:t>
            </a:r>
            <a:r>
              <a:rPr lang="fi-FI" sz="1600" b="1" dirty="0">
                <a:solidFill>
                  <a:srgbClr val="002649"/>
                </a:solidFill>
                <a:latin typeface="Neue Haas Unica W1G" panose="020B0504030206020203" pitchFamily="34" charset="0"/>
              </a:rPr>
              <a:t> </a:t>
            </a:r>
            <a:endParaRPr lang="fi-FI" sz="1600" i="1" dirty="0">
              <a:solidFill>
                <a:srgbClr val="002649"/>
              </a:solidFill>
              <a:latin typeface="Neue Haas Unica W1G" panose="020B0504030206020203" pitchFamily="34" charset="0"/>
            </a:endParaRPr>
          </a:p>
          <a:p>
            <a:pPr marL="285750" indent="-285750" algn="l">
              <a:lnSpc>
                <a:spcPct val="100000"/>
              </a:lnSpc>
              <a:buFont typeface="Arial" panose="020B0604020202020204" pitchFamily="34" charset="0"/>
              <a:buChar char="•"/>
              <a:defRPr/>
            </a:pPr>
            <a:r>
              <a:rPr lang="fi-FI" sz="1600" dirty="0">
                <a:solidFill>
                  <a:srgbClr val="002649"/>
                </a:solidFill>
              </a:rPr>
              <a:t>(ei poistettuja)</a:t>
            </a:r>
            <a:endParaRPr lang="fi-FI" sz="1600" dirty="0"/>
          </a:p>
        </p:txBody>
      </p:sp>
    </p:spTree>
    <p:extLst>
      <p:ext uri="{BB962C8B-B14F-4D97-AF65-F5344CB8AC3E}">
        <p14:creationId xmlns:p14="http://schemas.microsoft.com/office/powerpoint/2010/main" val="278772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elokuu 2023</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–1,4</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+1,0</a:t>
            </a:r>
          </a:p>
          <a:p>
            <a:pPr algn="ctr"/>
            <a:r>
              <a:rPr lang="fi-FI" sz="2000" i="1" dirty="0">
                <a:solidFill>
                  <a:schemeClr val="bg2"/>
                </a:solidFill>
                <a:latin typeface="Neue Haas Unica W1G" panose="020B0504030206020203" pitchFamily="34" charset="0"/>
              </a:rPr>
              <a:t>X (ent. Twitter)</a:t>
            </a:r>
            <a:r>
              <a:rPr lang="fi-FI" sz="2000" dirty="0">
                <a:solidFill>
                  <a:schemeClr val="bg2"/>
                </a:solidFill>
                <a:latin typeface="Neue Haas Unica W1G" panose="020B0504030206020203" pitchFamily="34" charset="0"/>
              </a:rPr>
              <a:t> –0,6</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0,2</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+0,0</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+0,7</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83108854"/>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43646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484786"/>
            <a:ext cx="10515600" cy="1292086"/>
          </a:xfrm>
        </p:spPr>
        <p:txBody>
          <a:bodyPr/>
          <a:lstStyle/>
          <a:p>
            <a:r>
              <a:rPr lang="en-FI" dirty="0"/>
              <a:t>Ajankohtaista 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9706" y="3726003"/>
            <a:ext cx="8824801" cy="3131997"/>
          </a:xfrm>
        </p:spPr>
        <p:txBody>
          <a:bodyPr/>
          <a:lstStyle/>
          <a:p>
            <a:r>
              <a:rPr lang="en-FI" dirty="0"/>
              <a:t>Luitko jo nämä?</a:t>
            </a:r>
          </a:p>
        </p:txBody>
      </p:sp>
    </p:spTree>
    <p:extLst>
      <p:ext uri="{BB962C8B-B14F-4D97-AF65-F5344CB8AC3E}">
        <p14:creationId xmlns:p14="http://schemas.microsoft.com/office/powerpoint/2010/main" val="238306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Placeholder 12" descr="A person standing on a tablet&#10;&#10;Description automatically generated">
            <a:extLst>
              <a:ext uri="{FF2B5EF4-FFF2-40B4-BE49-F238E27FC236}">
                <a16:creationId xmlns:a16="http://schemas.microsoft.com/office/drawing/2014/main" id="{CC66252E-2CCE-9443-68D1-D80949A75E8F}"/>
              </a:ext>
            </a:extLst>
          </p:cNvPr>
          <p:cNvPicPr>
            <a:picLocks noGrp="1" noChangeAspect="1"/>
          </p:cNvPicPr>
          <p:nvPr>
            <p:ph type="pic" idx="1"/>
          </p:nvPr>
        </p:nvPicPr>
        <p:blipFill rotWithShape="1">
          <a:blip r:embed="rId2"/>
          <a:srcRect l="896" r="44290"/>
          <a:stretch/>
        </p:blipFill>
        <p:spPr>
          <a:xfrm>
            <a:off x="6553202" y="0"/>
            <a:ext cx="5638798" cy="6858000"/>
          </a:xfrm>
        </p:spPr>
      </p:pic>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274621"/>
            <a:ext cx="4473876" cy="2258291"/>
          </a:xfrm>
        </p:spPr>
        <p:txBody>
          <a:bodyPr anchor="ctr">
            <a:noAutofit/>
          </a:bodyPr>
          <a:lstStyle/>
          <a:p>
            <a:pPr marL="0" indent="0">
              <a:buNone/>
            </a:pPr>
            <a:r>
              <a:rPr lang="fi-FI" sz="1600" dirty="0"/>
              <a:t>Innovation Median tuottama innovaatioraportti on haistellut aikakausmedioiden trendejä ja ennustanut alan tulevaisuutta jo 13 vuoden ajan. Osa arvioista on mennyt totaalisen metsään, mutta osa niistä on osunut hämmästyttävän oikeaan. Kokosimme artikkeliin raporttien onnistuneimmat ennusteet ja suurimmat </a:t>
            </a:r>
            <a:br>
              <a:rPr lang="fi-FI" sz="1600" dirty="0"/>
            </a:br>
            <a:r>
              <a:rPr lang="fi-FI" sz="1600" dirty="0"/>
              <a:t>harha-askeleet.</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935118"/>
            <a:ext cx="5540301" cy="1862283"/>
          </a:xfrm>
        </p:spPr>
        <p:txBody>
          <a:bodyPr>
            <a:noAutofit/>
          </a:bodyPr>
          <a:lstStyle/>
          <a:p>
            <a:r>
              <a:rPr lang="fi-FI" sz="3000" dirty="0">
                <a:solidFill>
                  <a:schemeClr val="accent1"/>
                </a:solidFill>
              </a:rPr>
              <a:t>Media-alan innovaatioennusteet 2010–2023: Nämä olivat osuvimmat arviot ja suurimmat flopit</a:t>
            </a:r>
          </a:p>
        </p:txBody>
      </p:sp>
      <p:sp>
        <p:nvSpPr>
          <p:cNvPr id="9" name="TextBox 8">
            <a:extLst>
              <a:ext uri="{FF2B5EF4-FFF2-40B4-BE49-F238E27FC236}">
                <a16:creationId xmlns:a16="http://schemas.microsoft.com/office/drawing/2014/main" id="{44DDDF3B-B78B-067C-7FCE-8277400FE137}"/>
              </a:ext>
            </a:extLst>
          </p:cNvPr>
          <p:cNvSpPr txBox="1"/>
          <p:nvPr/>
        </p:nvSpPr>
        <p:spPr>
          <a:xfrm>
            <a:off x="10218516" y="6474123"/>
            <a:ext cx="2243581" cy="230832"/>
          </a:xfrm>
          <a:prstGeom prst="rect">
            <a:avLst/>
          </a:prstGeom>
          <a:noFill/>
        </p:spPr>
        <p:txBody>
          <a:bodyPr wrap="square" rtlCol="0">
            <a:spAutoFit/>
          </a:bodyPr>
          <a:lstStyle/>
          <a:p>
            <a:pPr algn="l"/>
            <a:r>
              <a:rPr lang="en-FI" sz="900" dirty="0">
                <a:solidFill>
                  <a:srgbClr val="FFF6FA"/>
                </a:solidFill>
                <a:latin typeface="Neue Haas Unica Pro Light" panose="020B0404030206020203" pitchFamily="34" charset="77"/>
              </a:rPr>
              <a:t>Kuvitus: </a:t>
            </a:r>
            <a:r>
              <a:rPr lang="en-GB" sz="900" dirty="0" err="1">
                <a:solidFill>
                  <a:srgbClr val="FFF6FA"/>
                </a:solidFill>
                <a:latin typeface="Neue Haas Unica Pro Light" panose="020B0404030206020203" pitchFamily="34" charset="77"/>
              </a:rPr>
              <a:t>Niina</a:t>
            </a:r>
            <a:r>
              <a:rPr lang="en-GB" sz="900" dirty="0">
                <a:solidFill>
                  <a:srgbClr val="FFF6FA"/>
                </a:solidFill>
                <a:latin typeface="Neue Haas Unica Pro Light" panose="020B0404030206020203" pitchFamily="34" charset="77"/>
              </a:rPr>
              <a:t> </a:t>
            </a:r>
            <a:r>
              <a:rPr lang="en-GB" sz="900" dirty="0" err="1">
                <a:solidFill>
                  <a:srgbClr val="FFF6FA"/>
                </a:solidFill>
                <a:latin typeface="Neue Haas Unica Pro Light" panose="020B0404030206020203" pitchFamily="34" charset="77"/>
              </a:rPr>
              <a:t>Behm</a:t>
            </a:r>
            <a:r>
              <a:rPr lang="en-GB" sz="900" dirty="0">
                <a:solidFill>
                  <a:srgbClr val="FFF6FA"/>
                </a:solidFill>
                <a:latin typeface="Neue Haas Unica Pro Light" panose="020B0404030206020203" pitchFamily="34" charset="77"/>
              </a:rPr>
              <a:t>, Studio </a:t>
            </a:r>
            <a:r>
              <a:rPr lang="en-GB" sz="900" dirty="0" err="1">
                <a:solidFill>
                  <a:srgbClr val="FFF6FA"/>
                </a:solidFill>
                <a:latin typeface="Neue Haas Unica Pro Light" panose="020B0404030206020203" pitchFamily="34" charset="77"/>
              </a:rPr>
              <a:t>Behm</a:t>
            </a:r>
            <a:endParaRPr lang="en-FI" sz="900" dirty="0">
              <a:solidFill>
                <a:srgbClr val="FFF6FA"/>
              </a:solidFill>
              <a:latin typeface="Neue Haas Unica Pro Light" panose="020B0404030206020203" pitchFamily="34" charset="77"/>
            </a:endParaRPr>
          </a:p>
        </p:txBody>
      </p:sp>
    </p:spTree>
    <p:extLst>
      <p:ext uri="{BB962C8B-B14F-4D97-AF65-F5344CB8AC3E}">
        <p14:creationId xmlns:p14="http://schemas.microsoft.com/office/powerpoint/2010/main" val="2546333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276107"/>
            <a:ext cx="5112325" cy="2101785"/>
          </a:xfrm>
        </p:spPr>
        <p:txBody>
          <a:bodyPr>
            <a:noAutofit/>
          </a:bodyPr>
          <a:lstStyle/>
          <a:p>
            <a:r>
              <a:rPr lang="fi-FI" sz="3000" dirty="0"/>
              <a:t>Vuoden aikakausmedia-toimittaja Petri Pöntinen – "Pienikin aihe voi kasvaa isoksi, jos se kertoo jotain kiinnostavaa ja olennaista yhteiskunnasta"</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377892"/>
            <a:ext cx="4797425" cy="2806285"/>
          </a:xfrm>
        </p:spPr>
        <p:txBody>
          <a:bodyPr anchor="ctr">
            <a:noAutofit/>
          </a:bodyPr>
          <a:lstStyle/>
          <a:p>
            <a:pPr marL="0" indent="0">
              <a:buNone/>
            </a:pPr>
            <a:r>
              <a:rPr lang="fi-FI" sz="1600" dirty="0"/>
              <a:t>Vuoden toimittajaksi valitun Petri Pöntisen featurejutut ovat kuin koukuttavaa minimalistista kaunokirjallisuutta. Nyt konkaritoimittajan vuosikymmenten intohimoaiheesta, itärajasta, on vireillä tietokirja. </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2"/>
              </a:rPr>
              <a:t>Lue juttu</a:t>
            </a:r>
            <a:endParaRPr lang="fi-FI" sz="1600" b="1" dirty="0">
              <a:solidFill>
                <a:schemeClr val="tx2"/>
              </a:solidFill>
              <a:latin typeface="Neue Haas Unica W1G" panose="020B0504030206020203" pitchFamily="34" charset="0"/>
              <a:cs typeface="Calibri" panose="020F0502020204030204" pitchFamily="34" charset="0"/>
            </a:endParaRPr>
          </a:p>
          <a:p>
            <a:pPr marL="0" indent="0">
              <a:buNone/>
            </a:pPr>
            <a:endParaRPr lang="fi-FI" sz="1600" dirty="0">
              <a:solidFill>
                <a:schemeClr val="tx2"/>
              </a:solidFill>
              <a:latin typeface="Neue Haas Unica W1G" panose="020B0504030206020203" pitchFamily="34" charset="0"/>
            </a:endParaRPr>
          </a:p>
        </p:txBody>
      </p:sp>
      <p:pic>
        <p:nvPicPr>
          <p:cNvPr id="8" name="Picture Placeholder 7" descr="A person sitting on a yellow bench&#10;&#10;Description automatically generated">
            <a:extLst>
              <a:ext uri="{FF2B5EF4-FFF2-40B4-BE49-F238E27FC236}">
                <a16:creationId xmlns:a16="http://schemas.microsoft.com/office/drawing/2014/main" id="{656CD669-CC04-2E61-2B9D-FB0E76AC5001}"/>
              </a:ext>
            </a:extLst>
          </p:cNvPr>
          <p:cNvPicPr>
            <a:picLocks noGrp="1" noChangeAspect="1"/>
          </p:cNvPicPr>
          <p:nvPr>
            <p:ph type="pic" idx="1"/>
          </p:nvPr>
        </p:nvPicPr>
        <p:blipFill rotWithShape="1">
          <a:blip r:embed="rId3"/>
          <a:srcRect l="28823" r="24927"/>
          <a:stretch/>
        </p:blipFill>
        <p:spPr>
          <a:xfrm>
            <a:off x="0" y="0"/>
            <a:ext cx="5638798" cy="6858000"/>
          </a:xfrm>
        </p:spPr>
      </p:pic>
      <p:sp>
        <p:nvSpPr>
          <p:cNvPr id="10" name="TextBox 9">
            <a:extLst>
              <a:ext uri="{FF2B5EF4-FFF2-40B4-BE49-F238E27FC236}">
                <a16:creationId xmlns:a16="http://schemas.microsoft.com/office/drawing/2014/main" id="{B4A8F3D0-770A-B68A-E082-B75588122D85}"/>
              </a:ext>
            </a:extLst>
          </p:cNvPr>
          <p:cNvSpPr txBox="1"/>
          <p:nvPr/>
        </p:nvSpPr>
        <p:spPr>
          <a:xfrm>
            <a:off x="0" y="6474123"/>
            <a:ext cx="2243581" cy="230832"/>
          </a:xfrm>
          <a:prstGeom prst="rect">
            <a:avLst/>
          </a:prstGeom>
          <a:noFill/>
        </p:spPr>
        <p:txBody>
          <a:bodyPr wrap="square" rtlCol="0">
            <a:spAutoFit/>
          </a:bodyPr>
          <a:lstStyle/>
          <a:p>
            <a:pPr algn="l"/>
            <a:r>
              <a:rPr lang="fi-FI" sz="900" dirty="0">
                <a:solidFill>
                  <a:schemeClr val="accent1"/>
                </a:solidFill>
                <a:latin typeface="Neue Haas Unica Pro Light" panose="020B0404030206020203" pitchFamily="34" charset="77"/>
              </a:rPr>
              <a:t>Kuva: Anniina Nissinen</a:t>
            </a:r>
            <a:endParaRPr lang="en-FI" sz="900" dirty="0">
              <a:solidFill>
                <a:schemeClr val="accent1"/>
              </a:solidFill>
              <a:latin typeface="Neue Haas Unica Pro Light" panose="020B0404030206020203" pitchFamily="34" charset="77"/>
            </a:endParaRPr>
          </a:p>
        </p:txBody>
      </p:sp>
    </p:spTree>
    <p:extLst>
      <p:ext uri="{BB962C8B-B14F-4D97-AF65-F5344CB8AC3E}">
        <p14:creationId xmlns:p14="http://schemas.microsoft.com/office/powerpoint/2010/main" val="124405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374646"/>
            <a:ext cx="4473876" cy="2258291"/>
          </a:xfrm>
        </p:spPr>
        <p:txBody>
          <a:bodyPr anchor="ctr">
            <a:noAutofit/>
          </a:bodyPr>
          <a:lstStyle/>
          <a:p>
            <a:pPr marL="0" indent="0">
              <a:buNone/>
            </a:pPr>
            <a:r>
              <a:rPr lang="fi-FI" sz="1600" dirty="0"/>
              <a:t>Netin hiilidioksidipäästöt kasvavat kiihtyvällä tahdilla, ja tieto- ja viestintäteknologia aiheuttaa jo enemmän päästöjä kuin lentoliikenne. Digitaalisen median ilmastovaikutuksiin perehtynyt John Barnes kehottaa ottamaan selvää verkkosivuston hiilijalanjäljestä ja käymään tositoimiin nyt, kun se ei vielä ole liian myöhäistä. </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2"/>
              </a:rPr>
              <a:t>Lue juttu</a:t>
            </a:r>
            <a:endParaRPr lang="fi-FI" sz="1600" b="1" dirty="0">
              <a:solidFill>
                <a:schemeClr val="tx2"/>
              </a:solidFill>
              <a:latin typeface="Neue Haas Unica W1G" panose="020B0504030206020203" pitchFamily="34" charset="0"/>
              <a:cs typeface="Calibri" panose="020F0502020204030204" pitchFamily="34" charset="0"/>
            </a:endParaRP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3"/>
              </a:rPr>
              <a:t>Tilaa aikakausmedioiden ajankohtaiset jutut sähköpostiisi täältä </a:t>
            </a:r>
            <a:endParaRPr lang="fi-FI" sz="1600" b="1" dirty="0">
              <a:solidFill>
                <a:schemeClr val="tx2"/>
              </a:solidFill>
              <a:latin typeface="Neue Haas Unica W1G" panose="020B0504030206020203" pitchFamily="34" charset="0"/>
              <a:cs typeface="Calibri" panose="020F0502020204030204"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652317"/>
            <a:ext cx="4572773" cy="1862283"/>
          </a:xfrm>
        </p:spPr>
        <p:txBody>
          <a:bodyPr>
            <a:noAutofit/>
          </a:bodyPr>
          <a:lstStyle/>
          <a:p>
            <a:r>
              <a:rPr lang="fi-FI" sz="3000" dirty="0">
                <a:solidFill>
                  <a:schemeClr val="tx2"/>
                </a:solidFill>
              </a:rPr>
              <a:t>Internet syö kasvavalla tahdilla energiaa – näin pienennät median hiilijalanjälkeä</a:t>
            </a:r>
          </a:p>
        </p:txBody>
      </p:sp>
      <p:pic>
        <p:nvPicPr>
          <p:cNvPr id="14" name="Picture 13">
            <a:extLst>
              <a:ext uri="{FF2B5EF4-FFF2-40B4-BE49-F238E27FC236}">
                <a16:creationId xmlns:a16="http://schemas.microsoft.com/office/drawing/2014/main" id="{381052F1-6733-5249-B51C-B71FB01F7BD3}"/>
              </a:ext>
            </a:extLst>
          </p:cNvPr>
          <p:cNvPicPr>
            <a:picLocks noChangeAspect="1"/>
          </p:cNvPicPr>
          <p:nvPr/>
        </p:nvPicPr>
        <p:blipFill>
          <a:blip r:embed="rId4"/>
          <a:stretch>
            <a:fillRect/>
          </a:stretch>
        </p:blipFill>
        <p:spPr>
          <a:xfrm>
            <a:off x="10064074" y="6389170"/>
            <a:ext cx="1845645" cy="139055"/>
          </a:xfrm>
          <a:prstGeom prst="rect">
            <a:avLst/>
          </a:prstGeom>
        </p:spPr>
      </p:pic>
      <p:pic>
        <p:nvPicPr>
          <p:cNvPr id="7" name="Picture Placeholder 6" descr="A close-up of a plant growing from the ground&#10;&#10;Description automatically generated">
            <a:extLst>
              <a:ext uri="{FF2B5EF4-FFF2-40B4-BE49-F238E27FC236}">
                <a16:creationId xmlns:a16="http://schemas.microsoft.com/office/drawing/2014/main" id="{D6983DE4-3FE3-7C33-C67C-3E45151EC18D}"/>
              </a:ext>
            </a:extLst>
          </p:cNvPr>
          <p:cNvPicPr>
            <a:picLocks noGrp="1" noChangeAspect="1"/>
          </p:cNvPicPr>
          <p:nvPr>
            <p:ph type="pic" idx="1"/>
          </p:nvPr>
        </p:nvPicPr>
        <p:blipFill rotWithShape="1">
          <a:blip r:embed="rId5"/>
          <a:srcRect l="38295" r="15455"/>
          <a:stretch/>
        </p:blipFill>
        <p:spPr>
          <a:xfrm>
            <a:off x="6553202" y="0"/>
            <a:ext cx="5638798" cy="6858000"/>
          </a:xfrm>
        </p:spPr>
      </p:pic>
      <p:sp>
        <p:nvSpPr>
          <p:cNvPr id="9" name="TextBox 8">
            <a:extLst>
              <a:ext uri="{FF2B5EF4-FFF2-40B4-BE49-F238E27FC236}">
                <a16:creationId xmlns:a16="http://schemas.microsoft.com/office/drawing/2014/main" id="{DA397016-704D-20B9-84C1-33810A0A806E}"/>
              </a:ext>
            </a:extLst>
          </p:cNvPr>
          <p:cNvSpPr txBox="1"/>
          <p:nvPr/>
        </p:nvSpPr>
        <p:spPr>
          <a:xfrm>
            <a:off x="11014364" y="6474122"/>
            <a:ext cx="1447733" cy="230832"/>
          </a:xfrm>
          <a:prstGeom prst="rect">
            <a:avLst/>
          </a:prstGeom>
          <a:noFill/>
        </p:spPr>
        <p:txBody>
          <a:bodyPr wrap="square" rtlCol="0">
            <a:spAutoFit/>
          </a:bodyPr>
          <a:lstStyle/>
          <a:p>
            <a:pPr algn="l"/>
            <a:r>
              <a:rPr lang="fi-FI" sz="900" dirty="0">
                <a:solidFill>
                  <a:srgbClr val="FFF6FA"/>
                </a:solidFill>
                <a:latin typeface="Neue Haas Unica Pro Light" panose="020B0404030206020203" pitchFamily="34" charset="77"/>
              </a:rPr>
              <a:t>Kuva: </a:t>
            </a:r>
            <a:r>
              <a:rPr lang="fi-FI" sz="900" dirty="0" err="1">
                <a:solidFill>
                  <a:srgbClr val="FFF6FA"/>
                </a:solidFill>
                <a:latin typeface="Neue Haas Unica Pro Light" panose="020B0404030206020203" pitchFamily="34" charset="77"/>
              </a:rPr>
              <a:t>Unsplash</a:t>
            </a:r>
            <a:endParaRPr lang="en-FI" sz="900" dirty="0">
              <a:solidFill>
                <a:srgbClr val="FFF6FA"/>
              </a:solidFill>
              <a:latin typeface="Neue Haas Unica Pro Light" panose="020B0404030206020203" pitchFamily="34" charset="77"/>
            </a:endParaRPr>
          </a:p>
        </p:txBody>
      </p:sp>
    </p:spTree>
    <p:extLst>
      <p:ext uri="{BB962C8B-B14F-4D97-AF65-F5344CB8AC3E}">
        <p14:creationId xmlns:p14="http://schemas.microsoft.com/office/powerpoint/2010/main" val="447551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elokuu 2023</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elokuussa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dirty="0">
                <a:solidFill>
                  <a:schemeClr val="bg2"/>
                </a:solidFill>
                <a:latin typeface="Neue Haas Unica W1G" panose="020B0504030206020203" pitchFamily="34" charset="0"/>
              </a:rPr>
              <a:t>+63 862</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+21 082</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+36 611</a:t>
            </a:r>
          </a:p>
          <a:p>
            <a:pPr algn="ctr"/>
            <a:r>
              <a:rPr lang="fi-FI" sz="2000" i="1" dirty="0">
                <a:solidFill>
                  <a:schemeClr val="bg2"/>
                </a:solidFill>
                <a:latin typeface="Neue Haas Unica W1G" panose="020B0504030206020203" pitchFamily="34" charset="0"/>
              </a:rPr>
              <a:t>X (ent. Twitter)</a:t>
            </a:r>
            <a:r>
              <a:rPr lang="fi-FI" sz="2000" dirty="0">
                <a:solidFill>
                  <a:schemeClr val="bg2"/>
                </a:solidFill>
                <a:latin typeface="Neue Haas Unica W1G" panose="020B0504030206020203" pitchFamily="34" charset="0"/>
              </a:rPr>
              <a:t> –602</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4 779</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+367</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+1 625</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250629800"/>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174325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elokuu 2023</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211 aikakausmediaa, joilla oli käytössään yhteensä 582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2,8</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08751366"/>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8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elokuu 2023</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23 385</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851076437"/>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2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33856" y="229201"/>
            <a:ext cx="9957816" cy="1115506"/>
          </a:xfrm>
        </p:spPr>
        <p:txBody>
          <a:bodyPr>
            <a:normAutofit/>
          </a:bodyPr>
          <a:lstStyle/>
          <a:p>
            <a:r>
              <a:rPr lang="fi-FI" sz="3200" dirty="0"/>
              <a:t>Yleisömäärän kehitys kaikissa seuratuissa kanavissa 8/2022 – 8/2023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2707078"/>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3E1093-2567-014F-B4D0-9A5995FB34C9}"/>
              </a:ext>
            </a:extLst>
          </p:cNvPr>
          <p:cNvSpPr txBox="1"/>
          <p:nvPr/>
        </p:nvSpPr>
        <p:spPr>
          <a:xfrm>
            <a:off x="1169894" y="1524446"/>
            <a:ext cx="10058400" cy="461665"/>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200" dirty="0" err="1">
                <a:solidFill>
                  <a:schemeClr val="accent1"/>
                </a:solidFill>
                <a:latin typeface="Neue Haas Unica W1G" panose="020B0504030206020203" pitchFamily="34" charset="0"/>
              </a:rPr>
              <a:t>Pinterestissä</a:t>
            </a:r>
            <a:r>
              <a:rPr lang="fi-FI" sz="1200" dirty="0">
                <a:solidFill>
                  <a:schemeClr val="accent1"/>
                </a:solidFill>
                <a:latin typeface="Neue Haas Unica W1G" panose="020B0504030206020203" pitchFamily="34" charset="0"/>
              </a:rPr>
              <a:t> ja </a:t>
            </a:r>
            <a:r>
              <a:rPr lang="fi-FI" sz="1200" dirty="0" err="1">
                <a:solidFill>
                  <a:schemeClr val="accent1"/>
                </a:solidFill>
                <a:latin typeface="Neue Haas Unica W1G" panose="020B0504030206020203" pitchFamily="34" charset="0"/>
              </a:rPr>
              <a:t>TikTokissa</a:t>
            </a:r>
            <a:r>
              <a:rPr lang="fi-FI" sz="12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8481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Facebookissa</a:t>
            </a:r>
            <a:br>
              <a:rPr lang="fi-FI" sz="3200" dirty="0"/>
            </a:br>
            <a:r>
              <a:rPr lang="fi-FI" sz="3200" dirty="0"/>
              <a:t>8/2022 – 8/2023</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Facebook-sivujen tykkääjät.</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645936312"/>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26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Instagramissa</a:t>
            </a:r>
            <a:br>
              <a:rPr lang="fi-FI" sz="3200" dirty="0"/>
            </a:br>
            <a:r>
              <a:rPr lang="fi-FI" sz="3200" dirty="0"/>
              <a:t>8/2022 – 8/2023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06245593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2DB9D6-6CD7-1A4A-B036-911179A4AD7F}"/>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Instagram-tilien seuraajat.</a:t>
            </a:r>
          </a:p>
        </p:txBody>
      </p:sp>
    </p:spTree>
    <p:extLst>
      <p:ext uri="{BB962C8B-B14F-4D97-AF65-F5344CB8AC3E}">
        <p14:creationId xmlns:p14="http://schemas.microsoft.com/office/powerpoint/2010/main" val="1019087664"/>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7" ma:contentTypeDescription="Luo uusi asiakirja." ma:contentTypeScope="" ma:versionID="2dfa4b6e57cf83acc36b82f723cfce21">
  <xsd:schema xmlns:xsd="http://www.w3.org/2001/XMLSchema" xmlns:xs="http://www.w3.org/2001/XMLSchema" xmlns:p="http://schemas.microsoft.com/office/2006/metadata/properties" xmlns:ns2="b8458977-e6f2-40e9-9621-96f4298c6bbe" targetNamespace="http://schemas.microsoft.com/office/2006/metadata/properties" ma:root="true" ma:fieldsID="c5315294ab3a212de62baeb916e77f70"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21824-3573-4170-BB97-352BE88B69B2}">
  <ds:schemaRefs>
    <ds:schemaRef ds:uri="http://purl.org/dc/terms/"/>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b8458977-e6f2-40e9-9621-96f4298c6bb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06D3C93-1689-4E13-8E92-BE6C37148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6482</TotalTime>
  <Words>2434</Words>
  <Application>Microsoft Macintosh PowerPoint</Application>
  <PresentationFormat>Widescreen</PresentationFormat>
  <Paragraphs>741</Paragraphs>
  <Slides>34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Neue Haas Unica W1G Light</vt:lpstr>
      <vt:lpstr>Neue Haas Unica W1G Medium</vt:lpstr>
      <vt:lpstr>Arial</vt:lpstr>
      <vt:lpstr>Canela Medium</vt:lpstr>
      <vt:lpstr>Neue Haas Unica Pro Light</vt:lpstr>
      <vt:lpstr>Clattering</vt:lpstr>
      <vt:lpstr>Neue Haas Unica W1G</vt:lpstr>
      <vt:lpstr>Calibri</vt:lpstr>
      <vt:lpstr>Office Theme</vt:lpstr>
      <vt:lpstr>Aikakausmediat somessa</vt:lpstr>
      <vt:lpstr>Elokuun oleelliset</vt:lpstr>
      <vt:lpstr>Aikakausmedioiden someyleisö / elokuu 2023</vt:lpstr>
      <vt:lpstr>Aikakausmedioiden seuraajamäärä / elokuu 2023</vt:lpstr>
      <vt:lpstr>Aikakausmedioiden somekanavien määrä / elokuu 2023</vt:lpstr>
      <vt:lpstr>Yleisön keskimääräinen koko /  elokuu 2023</vt:lpstr>
      <vt:lpstr>Yleisömäärän kehitys kaikissa seuratuissa kanavissa 8/2022 – 8/2023</vt:lpstr>
      <vt:lpstr>Yleisömäärän kehitys Facebookissa 8/2022 – 8/2023</vt:lpstr>
      <vt:lpstr>Yleisömäärän kehitys Instagramissa 8/2022 – 8/2023</vt:lpstr>
      <vt:lpstr>Yleisömäärän kehitys X:ssä 8/2022 – 8/2023</vt:lpstr>
      <vt:lpstr>Yleisömäärän kehitys YouTubessa 8/2022 – 8/2023</vt:lpstr>
      <vt:lpstr>Yleisömäärän kehitys Pinterestissä 8/2022 – 8/2023</vt:lpstr>
      <vt:lpstr>Yleisömäärän kehitys Tiktokissa 8/2022 – 8/2023</vt:lpstr>
      <vt:lpstr>Somen suurimmat</vt:lpstr>
      <vt:lpstr>Eniten seuraajia kaikissa kanavissa TOP 20 / elokuu 2023</vt:lpstr>
      <vt:lpstr>Eniten seuraajia Facebookissa TOP 20 / elokuu 2023</vt:lpstr>
      <vt:lpstr>Eniten seuraajia Instagramissa TOP 20 / elokuu 2023</vt:lpstr>
      <vt:lpstr>Eniten seuraajia X:ssä TOP 20 / elokuu 2023</vt:lpstr>
      <vt:lpstr>Eniten seuraajia YouTubessa ja Pinterestissä TOP 10 /  elokuu 2023</vt:lpstr>
      <vt:lpstr>Eniten seuraajia TikTokissa TOP 10 /  elokuu 2023</vt:lpstr>
      <vt:lpstr>Eniten yleisöään  kasvattaneet</vt:lpstr>
      <vt:lpstr>Eniten uusia seuraajia kaikissa kanavissa TOP 20 / elokuu 2023</vt:lpstr>
      <vt:lpstr>Eniten uusia seuraajia Facebookissa TOP 10 / elokuu 2023</vt:lpstr>
      <vt:lpstr>Eniten uusia seuraajia Instagramissa TOP 10 / elokuu 2023</vt:lpstr>
      <vt:lpstr>Eniten uusia seuraajia X:ssä TOP 10 / elokuu 2023</vt:lpstr>
      <vt:lpstr>Seuratut mediat</vt:lpstr>
      <vt:lpstr>Seurannassa olleet mediat (211 kpl) / elokuu 2023</vt:lpstr>
      <vt:lpstr>Seurannassa olleet mediat (211 kpl) / elokuu 2023</vt:lpstr>
      <vt:lpstr>Seurantaan lisätyt kanavat /  elokuu 2023</vt:lpstr>
      <vt:lpstr>Ajankohtaista aikakausmedioista</vt:lpstr>
      <vt:lpstr>Media-alan innovaatioennusteet 2010–2023: Nämä olivat osuvimmat arviot ja suurimmat flopit</vt:lpstr>
      <vt:lpstr>Vuoden aikakausmedia-toimittaja Petri Pöntinen – "Pienikin aihe voi kasvaa isoksi, jos se kertoo jotain kiinnostavaa ja olennaista yhteiskunnasta"</vt:lpstr>
      <vt:lpstr>Internet syö kasvavalla tahdilla energiaa – näin pienennät median hiilijalanjälkeä</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creator>Katja Pietilä-Seppä</dc:creator>
  <cp:lastModifiedBy>Outi Itävuo</cp:lastModifiedBy>
  <cp:revision>418</cp:revision>
  <dcterms:created xsi:type="dcterms:W3CDTF">2021-01-05T09:04:45Z</dcterms:created>
  <dcterms:modified xsi:type="dcterms:W3CDTF">2023-09-11T12:12:17Z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