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68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31" r:id="rId17"/>
    <p:sldId id="1208" r:id="rId18"/>
    <p:sldId id="1203" r:id="rId19"/>
    <p:sldId id="1204" r:id="rId20"/>
    <p:sldId id="1205" r:id="rId21"/>
    <p:sldId id="1206" r:id="rId22"/>
    <p:sldId id="1207" r:id="rId23"/>
    <p:sldId id="1214" r:id="rId24"/>
    <p:sldId id="1211" r:id="rId25"/>
    <p:sldId id="1210" r:id="rId26"/>
    <p:sldId id="1212" r:id="rId27"/>
    <p:sldId id="1213" r:id="rId28"/>
    <p:sldId id="1215" r:id="rId29"/>
    <p:sldId id="1217" r:id="rId30"/>
    <p:sldId id="1202" r:id="rId31"/>
    <p:sldId id="1233" r:id="rId32"/>
    <p:sldId id="1234" r:id="rId33"/>
    <p:sldId id="1235" r:id="rId34"/>
    <p:sldId id="275" r:id="rId35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nela Medium" pitchFamily="2" charset="77"/>
      <p:regular r:id="rId42"/>
    </p:embeddedFont>
    <p:embeddedFont>
      <p:font typeface="Clattering" pitchFamily="2" charset="0"/>
      <p:regular r:id="rId43"/>
    </p:embeddedFont>
    <p:embeddedFont>
      <p:font typeface="Neue Haas Unica W1G" panose="020B0504030206020203" pitchFamily="34" charset="0"/>
      <p:regular r:id="rId44"/>
      <p:bold r:id="rId45"/>
      <p:italic r:id="rId46"/>
      <p:boldItalic r:id="rId47"/>
    </p:embeddedFont>
    <p:embeddedFont>
      <p:font typeface="Neue Haas Unica W1G Light" panose="020B0404030206020203" pitchFamily="34" charset="0"/>
      <p:regular r:id="rId48"/>
      <p:italic r:id="rId49"/>
    </p:embeddedFont>
    <p:embeddedFont>
      <p:font typeface="Neue Haas Unica W1G Medium" panose="020B0504030206020203" pitchFamily="34" charset="0"/>
      <p:regular r:id="rId50"/>
      <p:italic r:id="rId51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9532C-CCFC-8549-BAEB-DA00C07B5996}" v="63" dt="2022-10-05T08:14:44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4" autoAdjust="0"/>
    <p:restoredTop sz="96327"/>
  </p:normalViewPr>
  <p:slideViewPr>
    <p:cSldViewPr snapToGrid="0" snapToObjects="1">
      <p:cViewPr>
        <p:scale>
          <a:sx n="89" d="100"/>
          <a:sy n="89" d="100"/>
        </p:scale>
        <p:origin x="1760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font" Target="fonts/font1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6.xml"/><Relationship Id="rId41" Type="http://schemas.openxmlformats.org/officeDocument/2006/relationships/font" Target="fonts/font4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2 271 145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2271145</c:v>
                </c:pt>
                <c:pt idx="1">
                  <c:v>1580146</c:v>
                </c:pt>
                <c:pt idx="2">
                  <c:v>687133</c:v>
                </c:pt>
                <c:pt idx="3">
                  <c:v>180918</c:v>
                </c:pt>
                <c:pt idx="4">
                  <c:v>89887</c:v>
                </c:pt>
                <c:pt idx="5">
                  <c:v>46512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83291</c:v>
                </c:pt>
                <c:pt idx="1">
                  <c:v>83746</c:v>
                </c:pt>
                <c:pt idx="2">
                  <c:v>84210</c:v>
                </c:pt>
                <c:pt idx="3">
                  <c:v>84759</c:v>
                </c:pt>
                <c:pt idx="4">
                  <c:v>85394</c:v>
                </c:pt>
                <c:pt idx="5">
                  <c:v>85923</c:v>
                </c:pt>
                <c:pt idx="6">
                  <c:v>86302</c:v>
                </c:pt>
                <c:pt idx="7">
                  <c:v>86818</c:v>
                </c:pt>
                <c:pt idx="8">
                  <c:v>87307</c:v>
                </c:pt>
                <c:pt idx="9">
                  <c:v>87972</c:v>
                </c:pt>
                <c:pt idx="10">
                  <c:v>88663</c:v>
                </c:pt>
                <c:pt idx="11">
                  <c:v>89317</c:v>
                </c:pt>
                <c:pt idx="12">
                  <c:v>89887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10236</c:v>
                </c:pt>
                <c:pt idx="1">
                  <c:v>11704</c:v>
                </c:pt>
                <c:pt idx="2">
                  <c:v>12250</c:v>
                </c:pt>
                <c:pt idx="3">
                  <c:v>12823</c:v>
                </c:pt>
                <c:pt idx="4">
                  <c:v>13205</c:v>
                </c:pt>
                <c:pt idx="5">
                  <c:v>18423</c:v>
                </c:pt>
                <c:pt idx="6">
                  <c:v>20288</c:v>
                </c:pt>
                <c:pt idx="7">
                  <c:v>21316</c:v>
                </c:pt>
                <c:pt idx="8">
                  <c:v>22445</c:v>
                </c:pt>
                <c:pt idx="9">
                  <c:v>23817</c:v>
                </c:pt>
                <c:pt idx="10">
                  <c:v>25415</c:v>
                </c:pt>
                <c:pt idx="11">
                  <c:v>40231</c:v>
                </c:pt>
                <c:pt idx="12">
                  <c:v>46512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2 271 145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4855741</c:v>
                </c:pt>
                <c:pt idx="1">
                  <c:v>2271145</c:v>
                </c:pt>
                <c:pt idx="2">
                  <c:v>1580146</c:v>
                </c:pt>
                <c:pt idx="3">
                  <c:v>687133</c:v>
                </c:pt>
                <c:pt idx="4">
                  <c:v>180918</c:v>
                </c:pt>
                <c:pt idx="5">
                  <c:v>89887</c:v>
                </c:pt>
                <c:pt idx="6">
                  <c:v>46512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185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32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576</c:v>
                </c:pt>
                <c:pt idx="1">
                  <c:v>185</c:v>
                </c:pt>
                <c:pt idx="2">
                  <c:v>142</c:v>
                </c:pt>
                <c:pt idx="3">
                  <c:v>105</c:v>
                </c:pt>
                <c:pt idx="4">
                  <c:v>95</c:v>
                </c:pt>
                <c:pt idx="5">
                  <c:v>31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12 276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23122.576190476189</c:v>
                </c:pt>
                <c:pt idx="1">
                  <c:v>12276.45945945946</c:v>
                </c:pt>
                <c:pt idx="2">
                  <c:v>11127.788732394367</c:v>
                </c:pt>
                <c:pt idx="3">
                  <c:v>6544.1238095238095</c:v>
                </c:pt>
                <c:pt idx="4">
                  <c:v>2899.5806451612902</c:v>
                </c:pt>
                <c:pt idx="5">
                  <c:v>1904.4</c:v>
                </c:pt>
                <c:pt idx="6">
                  <c:v>2584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1228256484216675"/>
          <c:w val="0.71851782114192253"/>
          <c:h val="0.64847453382736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4618230</c:v>
                </c:pt>
                <c:pt idx="1">
                  <c:v>4635035</c:v>
                </c:pt>
                <c:pt idx="2">
                  <c:v>4666729</c:v>
                </c:pt>
                <c:pt idx="3">
                  <c:v>4687098</c:v>
                </c:pt>
                <c:pt idx="4">
                  <c:v>4703740</c:v>
                </c:pt>
                <c:pt idx="5">
                  <c:v>4724300</c:v>
                </c:pt>
                <c:pt idx="6">
                  <c:v>4735560</c:v>
                </c:pt>
                <c:pt idx="7">
                  <c:v>4772090</c:v>
                </c:pt>
                <c:pt idx="8">
                  <c:v>4791948</c:v>
                </c:pt>
                <c:pt idx="9">
                  <c:v>4801847</c:v>
                </c:pt>
                <c:pt idx="10">
                  <c:v>4817423</c:v>
                </c:pt>
                <c:pt idx="11">
                  <c:v>4843847</c:v>
                </c:pt>
                <c:pt idx="12">
                  <c:v>4855741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543362242763133"/>
          <c:h val="0.2053914180644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4538808399370315"/>
          <c:w val="0.71851785572258009"/>
          <c:h val="0.6300928519971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1F-451F-AF2D-205ED158F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2216578</c:v>
                </c:pt>
                <c:pt idx="1">
                  <c:v>2216945</c:v>
                </c:pt>
                <c:pt idx="2">
                  <c:v>2227786</c:v>
                </c:pt>
                <c:pt idx="3">
                  <c:v>2232703</c:v>
                </c:pt>
                <c:pt idx="4">
                  <c:v>2239493</c:v>
                </c:pt>
                <c:pt idx="5">
                  <c:v>2245242</c:v>
                </c:pt>
                <c:pt idx="6">
                  <c:v>2249569</c:v>
                </c:pt>
                <c:pt idx="7">
                  <c:v>2258273</c:v>
                </c:pt>
                <c:pt idx="8">
                  <c:v>2265637</c:v>
                </c:pt>
                <c:pt idx="9">
                  <c:v>2268765</c:v>
                </c:pt>
                <c:pt idx="10">
                  <c:v>2275055</c:v>
                </c:pt>
                <c:pt idx="11">
                  <c:v>2278877</c:v>
                </c:pt>
                <c:pt idx="12">
                  <c:v>2271145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1489532</c:v>
                </c:pt>
                <c:pt idx="1">
                  <c:v>1496759</c:v>
                </c:pt>
                <c:pt idx="2">
                  <c:v>1507824</c:v>
                </c:pt>
                <c:pt idx="3">
                  <c:v>1517164</c:v>
                </c:pt>
                <c:pt idx="4">
                  <c:v>1522984</c:v>
                </c:pt>
                <c:pt idx="5">
                  <c:v>1529886</c:v>
                </c:pt>
                <c:pt idx="6">
                  <c:v>1532642</c:v>
                </c:pt>
                <c:pt idx="7">
                  <c:v>1537142</c:v>
                </c:pt>
                <c:pt idx="8">
                  <c:v>1544813</c:v>
                </c:pt>
                <c:pt idx="9">
                  <c:v>1547859</c:v>
                </c:pt>
                <c:pt idx="10">
                  <c:v>1559510</c:v>
                </c:pt>
                <c:pt idx="11">
                  <c:v>1565502</c:v>
                </c:pt>
                <c:pt idx="12">
                  <c:v>1580146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668652</c:v>
                </c:pt>
                <c:pt idx="1">
                  <c:v>674628</c:v>
                </c:pt>
                <c:pt idx="2">
                  <c:v>681737</c:v>
                </c:pt>
                <c:pt idx="3">
                  <c:v>685521</c:v>
                </c:pt>
                <c:pt idx="4">
                  <c:v>687403</c:v>
                </c:pt>
                <c:pt idx="5">
                  <c:v>688822</c:v>
                </c:pt>
                <c:pt idx="6">
                  <c:v>690161</c:v>
                </c:pt>
                <c:pt idx="7">
                  <c:v>693032</c:v>
                </c:pt>
                <c:pt idx="8">
                  <c:v>695567</c:v>
                </c:pt>
                <c:pt idx="9">
                  <c:v>696558</c:v>
                </c:pt>
                <c:pt idx="10">
                  <c:v>691019</c:v>
                </c:pt>
                <c:pt idx="11">
                  <c:v>691384</c:v>
                </c:pt>
                <c:pt idx="12">
                  <c:v>687133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149941</c:v>
                </c:pt>
                <c:pt idx="1">
                  <c:v>151253</c:v>
                </c:pt>
                <c:pt idx="2">
                  <c:v>152922</c:v>
                </c:pt>
                <c:pt idx="3">
                  <c:v>154128</c:v>
                </c:pt>
                <c:pt idx="4">
                  <c:v>155261</c:v>
                </c:pt>
                <c:pt idx="5">
                  <c:v>156004</c:v>
                </c:pt>
                <c:pt idx="6">
                  <c:v>156598</c:v>
                </c:pt>
                <c:pt idx="7">
                  <c:v>175509</c:v>
                </c:pt>
                <c:pt idx="8">
                  <c:v>176179</c:v>
                </c:pt>
                <c:pt idx="9">
                  <c:v>176876</c:v>
                </c:pt>
                <c:pt idx="10">
                  <c:v>177761</c:v>
                </c:pt>
                <c:pt idx="11">
                  <c:v>178536</c:v>
                </c:pt>
                <c:pt idx="12">
                  <c:v>180918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in val="1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51" y="1741487"/>
          <a:ext cx="2257783" cy="1145122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4 855 741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18.4.2023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18.4.2023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0488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Tammikuu 2023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Twitterissä</a:t>
            </a:r>
            <a:br>
              <a:rPr lang="fi-FI" sz="3200" dirty="0"/>
            </a:br>
            <a:r>
              <a:rPr lang="fi-FI" sz="3200" dirty="0"/>
              <a:t>1/2022 – 1/2023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97701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1/2022 – 1/2023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21480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1/2022 – 1/2023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308390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Tiktokissa</a:t>
            </a:r>
            <a:br>
              <a:rPr lang="fi-FI" sz="3200" dirty="0"/>
            </a:br>
            <a:r>
              <a:rPr lang="fi-FI" sz="3200" dirty="0"/>
              <a:t>1/2022 – 1/2023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815700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84864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tammikuu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98483301"/>
              </p:ext>
            </p:extLst>
          </p:nvPr>
        </p:nvGraphicFramePr>
        <p:xfrm>
          <a:off x="1158466" y="1410789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240 152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234 339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213 323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193 291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182 354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180 545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175 106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125 469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124 032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120 873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668440"/>
              </p:ext>
            </p:extLst>
          </p:nvPr>
        </p:nvGraphicFramePr>
        <p:xfrm>
          <a:off x="6344421" y="1410790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104 838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96 382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84 849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77 585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73 813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72 026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71 896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68 589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68 542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61 142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tammikuu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712797039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142 258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101 096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90 687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83 575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67 547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52 034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166943"/>
              </p:ext>
            </p:extLst>
          </p:nvPr>
        </p:nvGraphicFramePr>
        <p:xfrm>
          <a:off x="6344421" y="1410790"/>
          <a:ext cx="4785132" cy="45160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42 283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41 677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40 635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36 939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36 802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36 353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34 025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tammikuu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014744392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110 413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82 837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69 367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67 393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59 626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58 223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57 082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52 689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45 432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42 222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725658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40 490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39 382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38 629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35 694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34 327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31 320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30 400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30 382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29 135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28 672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/ tammikuu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95682333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187 656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141 461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49 812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19 213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18 732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18 258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14 938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12 891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11 481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11 319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742896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9 691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9 415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9 291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8 684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7 763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7 128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6 750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6 521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5 830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5 598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tammikuu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65352"/>
              </p:ext>
            </p:extLst>
          </p:nvPr>
        </p:nvGraphicFramePr>
        <p:xfrm>
          <a:off x="1158466" y="1410788"/>
          <a:ext cx="4785132" cy="457224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565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56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56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56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56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56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56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56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6 490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56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5 670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56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4 760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56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4 380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DE49C7D5-23A5-F894-EEC7-BD680A45BB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622075"/>
              </p:ext>
            </p:extLst>
          </p:nvPr>
        </p:nvGraphicFramePr>
        <p:xfrm>
          <a:off x="6316254" y="1410789"/>
          <a:ext cx="4785132" cy="457224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31 299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15 266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8 317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</a:t>
                      </a:r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Talo&amp;Koti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1 652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5" t="2091" b="12474"/>
          <a:stretch/>
        </p:blipFill>
        <p:spPr>
          <a:xfrm>
            <a:off x="6727424" y="0"/>
            <a:ext cx="55400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149788"/>
            <a:ext cx="5257800" cy="3882712"/>
          </a:xfrm>
        </p:spPr>
        <p:txBody>
          <a:bodyPr anchor="ctr">
            <a:noAutofit/>
          </a:bodyPr>
          <a:lstStyle/>
          <a:p>
            <a:pPr fontAlgn="b"/>
            <a:r>
              <a:rPr lang="fi-FI" sz="1600" dirty="0" err="1"/>
              <a:t>Aikakausmedioilla</a:t>
            </a:r>
            <a:r>
              <a:rPr lang="fi-FI" sz="1600" dirty="0"/>
              <a:t> oli yhteensä 4 855 741seuraajaa.</a:t>
            </a:r>
          </a:p>
          <a:p>
            <a:pPr fontAlgn="b"/>
            <a:r>
              <a:rPr lang="fi-FI" sz="1600" dirty="0"/>
              <a:t>Uusia seuraajia saatiin kuukauden aikana 11 894 kpl.</a:t>
            </a:r>
          </a:p>
          <a:p>
            <a:pPr fontAlgn="b"/>
            <a:r>
              <a:rPr lang="fi-FI" sz="1600" dirty="0"/>
              <a:t>Eniten yleisöään kasvattivat Suomen Luonto (+2 542), Talouselämä (+1 355) ja Voi hyvin (+1 142).</a:t>
            </a:r>
          </a:p>
          <a:p>
            <a:pPr fontAlgn="b"/>
            <a:r>
              <a:rPr lang="fi-FI" sz="1600" dirty="0"/>
              <a:t>Seurantaan lisättiin ja siitä poistettiin useita eri kanavia. Lista löytyy esityksen lopusta.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838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Tammikuun oleelliset</a:t>
            </a:r>
            <a:endParaRPr lang="en-FI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</a:t>
            </a:r>
            <a:r>
              <a:rPr lang="fi-FI" sz="3000" dirty="0">
                <a:solidFill>
                  <a:schemeClr val="accent1"/>
                </a:solidFill>
              </a:rPr>
              <a:t> 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tammikuu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517258880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2 542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1 355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Voi hyvin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1 142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↑+77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↑+189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113686"/>
              </p:ext>
            </p:extLst>
          </p:nvPr>
        </p:nvGraphicFramePr>
        <p:xfrm>
          <a:off x="6344421" y="1410790"/>
          <a:ext cx="4785132" cy="458332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9469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Ihana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Metsästäjä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tammikuu 2023</a:t>
            </a:r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76BA2A44-39CF-165F-FF76-A81C3FF266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141584"/>
              </p:ext>
            </p:extLst>
          </p:nvPr>
        </p:nvGraphicFramePr>
        <p:xfrm>
          <a:off x="3747090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endParaRPr lang="en-FI"/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Voi hyvin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endParaRPr lang="en-FI"/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endParaRPr lang="en-FI"/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endParaRPr lang="en-FI"/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endParaRPr lang="en-FI"/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endParaRPr lang="en-FI"/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endParaRPr lang="en-FI"/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endParaRPr lang="en-FI"/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endParaRPr lang="en-FI"/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endParaRPr lang="en-FI"/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tammikuu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183452665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2 508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/ tammikuu 2023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E8C82971-4275-1892-6D7F-9B36937597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565601"/>
              </p:ext>
            </p:extLst>
          </p:nvPr>
        </p:nvGraphicFramePr>
        <p:xfrm>
          <a:off x="3747090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Apteekkarilehti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 fontScale="90000"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/>
              <a:t>10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tammikuu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Aku Ankka     Alibi     Allergia, Iho &amp; Astma     Anna     Antiikki &amp; Design     Apteekkarilehti     Apu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Arkkitehti     Arkkitehtiuutiset     Aromi     Arvopaperi     Ase ja Erä     ASE-lehti     Askel     Auto Bild Suomi     Automaatioväylä     Avotakka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Demokraatti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Eeva     Elintarvike ja Terveys     Elämä     Erä     ET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FIT     Gloria     Glorian Koti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Hevoshullu     Hevosmaailma     Hifimaailma     Hiihto     HR Viesti     HS Meidän perhe     Hymy     Hyvä Terveys     Ihana     Image     Improbatur     Insinööri     Juoksija     Kaikkien aikojen Joulu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Kamera-lehti     Katso     Kauneimmat Käsityöt     Kauneus &amp; Terveys     Kauppalehti Fakta     Kehittyvä kauppa     Kello &amp; Kulta     Kiinteistö &amp; energia     Kiinteistöposti     Kippari     Kissafani     Kodin Kuvalehti     Kodin Pellervo     Koiramme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Konekuriiri     Konepörssi     Koneviesti     Koti ja keittiö     Koti ja maaseutu     Kotiliesi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Kotilääkäri     Kotimaa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Kotipuutarha     Kotitalo     Kotivinkki     Koululainen     K-Ruoka     Kuluttaja     Kuntalehti     Kuntatekniikka     Kunto Plus     Käytännön Maamies     Lapsen Maailma     Lastenkirkko     Lastenmaa     Leivotaan     Linja     Luontaisterveys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Lätta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bladet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Maailman Kuvalehti     Maalla     Maku     Matka     Me Naiset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Meidän Mökki     Meidän Talo     Meillä kotona      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 fontScale="90000"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10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tammikuu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Metsälehti     Metsästys ja Kalastus     Metsästäjä     Mikrobitti     Mondo     Moottori     Motiivi     Museo     Nuotta     Nyyrikki     Oma PIHA     Opettaja     Osuustoiminta     Palokuntalainen     Parnasso     Pelastustieto     Pelit     Perusta     Pieni on Suurin     Pinni     Pirkka     Polemiikki     Poromies     Potilaan Lääkärilehti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Rakennuslehti     Rakennustaito     Reserviläinen     Riffi     RONDO Classic     Sairaanhoitaja     Sana     Sanansaattaja     Seiska     Selkosanomat     Seura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Sielunpeili     Siivet     Soppa365     Sosiaalivakuutus     Sport     Suomen Autolehti     Suomen Hammaslääkärilehti     Suomen Kiinteistölehti     Suomen Kuvalehti     Suomen Luonto     Suomen Lääkärilehti     Suomen Sotilas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Super     Suuri Käsityö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Sähkömaailma     Taide     TAITO     Talentia     Talomestari     Talotekniikka     Talouselämä     Taloustaito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Tee Itse     Tehy-lehti     Tekniikan Maailma     Tekniikka &amp; Talous     Terassi-lehti     Tiede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Luonto     Tieteen Kuvalehti     Tieteen Kuvalehti Historia     Tilisanomat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TM Rakennusmaailma     Tosi Elämää     Trendi     TTT-lehti     Tunne &amp; Mieli     Tuulilasi     TV-maailma     Ulkopolitiikka     Ultra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Uusiouutiset     V8-Magazine     Valitut Palat - Reader's Digest     Vapaa-ajan Kalastaja     Vapaussoturi     Vauhdin Maailma     Vene     Verotus     Viherpiha     Viini     Viisas Raha     Vinkki     Vitriini     VIVA     Voi hyvin     X     Yhteishyvä     Yliopisto     Ylioppilaslehti     Ympäristö ja Terveys     Yrittäjä Plus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fi-FI" sz="3400" dirty="0"/>
              <a:t>tammikuu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1" y="1780370"/>
            <a:ext cx="4926930" cy="3835238"/>
          </a:xfrm>
        </p:spPr>
        <p:txBody>
          <a:bodyPr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sng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Lisätyt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|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vaikutus +16 639 seuraajaa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Arvopaperi: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Youtube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 Light" panose="020B04040302060202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ASE-lehti: Facebook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Digikuva: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Youtube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 Light" panose="020B04040302060202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Hymy: </a:t>
            </a:r>
            <a:r>
              <a:rPr lang="fi-FI" sz="1600" dirty="0" err="1">
                <a:solidFill>
                  <a:srgbClr val="002649"/>
                </a:solidFill>
              </a:rPr>
              <a:t>Youtube</a:t>
            </a:r>
            <a:endParaRPr lang="fi-FI" sz="1600" dirty="0">
              <a:solidFill>
                <a:srgbClr val="002649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Koululainen: Facebook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Kuluttaja: </a:t>
            </a:r>
            <a:r>
              <a:rPr lang="fi-FI" sz="1600" dirty="0" err="1">
                <a:solidFill>
                  <a:srgbClr val="002649"/>
                </a:solidFill>
              </a:rPr>
              <a:t>Youtube</a:t>
            </a:r>
            <a:endParaRPr lang="fi-FI" sz="1600" dirty="0">
              <a:solidFill>
                <a:srgbClr val="002649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Käytännön Maamies: Facebook, Instagram, Twitter,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Youtube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 Light" panose="020B04040302060202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Mikrobitti: </a:t>
            </a:r>
            <a:r>
              <a:rPr lang="fi-FI" sz="1600" dirty="0" err="1">
                <a:solidFill>
                  <a:srgbClr val="002649"/>
                </a:solidFill>
              </a:rPr>
              <a:t>TikTok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 Light" panose="020B0404030206020203" pitchFamily="34" charset="0"/>
              <a:ea typeface="+mn-ea"/>
              <a:cs typeface="+mn-cs"/>
            </a:endParaRPr>
          </a:p>
          <a:p>
            <a:pPr marL="0" indent="0" algn="l">
              <a:lnSpc>
                <a:spcPct val="150000"/>
              </a:lnSpc>
            </a:pPr>
            <a:endParaRPr lang="fi-FI" sz="1600" i="1" dirty="0">
              <a:latin typeface="Neue Haas Unica W1G" panose="020B0504030206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CC17D4B-A269-0E4E-8086-C0728CD6205C}"/>
              </a:ext>
            </a:extLst>
          </p:cNvPr>
          <p:cNvSpPr txBox="1">
            <a:spLocks/>
          </p:cNvSpPr>
          <p:nvPr/>
        </p:nvSpPr>
        <p:spPr>
          <a:xfrm>
            <a:off x="6183309" y="1780370"/>
            <a:ext cx="4926930" cy="3835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</a:pPr>
            <a:r>
              <a:rPr lang="fi-FI" sz="2000" b="1" u="sng" dirty="0">
                <a:latin typeface="Neue Haas Unica W1G" panose="020B0504030206020203" pitchFamily="34" charset="0"/>
              </a:rPr>
              <a:t>Poistetut</a:t>
            </a:r>
            <a:r>
              <a:rPr lang="fi-FI" sz="2000" dirty="0">
                <a:latin typeface="Neue Haas Unica W1G" panose="020B0504030206020203" pitchFamily="34" charset="0"/>
              </a:rPr>
              <a:t> </a:t>
            </a:r>
            <a:r>
              <a:rPr lang="fi-FI" sz="1600" dirty="0">
                <a:latin typeface="Neue Haas Unica W1G" panose="020B0504030206020203" pitchFamily="34" charset="0"/>
              </a:rPr>
              <a:t> </a:t>
            </a:r>
            <a:r>
              <a:rPr lang="fi-FI" sz="1600" i="1" dirty="0">
                <a:latin typeface="Neue Haas Unica W1G" panose="020B0504030206020203" pitchFamily="34" charset="0"/>
              </a:rPr>
              <a:t>|  vaikutus -23 359 seuraajaa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err="1"/>
              <a:t>Antiikki</a:t>
            </a:r>
            <a:r>
              <a:rPr lang="en-GB" sz="1600" dirty="0"/>
              <a:t>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taide</a:t>
            </a:r>
            <a:r>
              <a:rPr lang="en-GB" sz="1600" dirty="0"/>
              <a:t>: Facebook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err="1"/>
              <a:t>Minä</a:t>
            </a:r>
            <a:r>
              <a:rPr lang="en-GB" sz="1600" dirty="0"/>
              <a:t> Olen: Facebook, Instagram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err="1"/>
              <a:t>Enertec</a:t>
            </a:r>
            <a:r>
              <a:rPr lang="en-GB" sz="1600" dirty="0"/>
              <a:t>: Facebook, Twitter, Pinterest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err="1"/>
              <a:t>Jääkiekkolehti</a:t>
            </a:r>
            <a:r>
              <a:rPr lang="en-GB" sz="1600" dirty="0"/>
              <a:t>: Facebook, Twitter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err="1"/>
              <a:t>Kemia</a:t>
            </a:r>
            <a:r>
              <a:rPr lang="en-GB" sz="1600" dirty="0"/>
              <a:t>-Kemi: Facebook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KITA </a:t>
            </a:r>
            <a:r>
              <a:rPr lang="en-GB" sz="1600" dirty="0" err="1"/>
              <a:t>Kiinteistö</a:t>
            </a:r>
            <a:r>
              <a:rPr lang="en-GB" sz="1600" dirty="0"/>
              <a:t> &amp; </a:t>
            </a:r>
            <a:r>
              <a:rPr lang="en-GB" sz="1600" dirty="0" err="1"/>
              <a:t>Talotekniikka</a:t>
            </a:r>
            <a:r>
              <a:rPr lang="en-GB" sz="1600" dirty="0"/>
              <a:t>: Facebook, Twitter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err="1"/>
              <a:t>Kunto</a:t>
            </a:r>
            <a:r>
              <a:rPr lang="en-GB" sz="1600" dirty="0"/>
              <a:t> &amp; </a:t>
            </a:r>
            <a:r>
              <a:rPr lang="en-GB" sz="1600" dirty="0" err="1"/>
              <a:t>Terveys</a:t>
            </a:r>
            <a:r>
              <a:rPr lang="en-GB" sz="1600" dirty="0"/>
              <a:t>: Twitter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err="1"/>
              <a:t>Positio</a:t>
            </a:r>
            <a:r>
              <a:rPr lang="en-GB" sz="1600" dirty="0"/>
              <a:t>: Facebook, Twitter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err="1"/>
              <a:t>Prometalli</a:t>
            </a:r>
            <a:r>
              <a:rPr lang="en-GB" sz="1600" dirty="0"/>
              <a:t> – </a:t>
            </a:r>
            <a:r>
              <a:rPr lang="en-GB" sz="1600" dirty="0" err="1"/>
              <a:t>metallialan</a:t>
            </a:r>
            <a:r>
              <a:rPr lang="en-GB" sz="1600" dirty="0"/>
              <a:t> </a:t>
            </a:r>
            <a:r>
              <a:rPr lang="en-GB" sz="1600" dirty="0" err="1"/>
              <a:t>ammattilehti</a:t>
            </a:r>
            <a:r>
              <a:rPr lang="en-GB" sz="1600" dirty="0"/>
              <a:t>: Facebook, Instagram, Pinterest</a:t>
            </a:r>
          </a:p>
        </p:txBody>
      </p:sp>
    </p:spTree>
    <p:extLst>
      <p:ext uri="{BB962C8B-B14F-4D97-AF65-F5344CB8AC3E}">
        <p14:creationId xmlns:p14="http://schemas.microsoft.com/office/powerpoint/2010/main" val="2808894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fi-FI" sz="3400" dirty="0"/>
              <a:t>tammikuu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1" y="1780370"/>
            <a:ext cx="4926930" cy="3835238"/>
          </a:xfrm>
        </p:spPr>
        <p:txBody>
          <a:bodyPr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sng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Lisätyt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|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vaikutus +16 639 seuraajaa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Luontaisterveys: Instagram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 err="1">
                <a:solidFill>
                  <a:srgbClr val="002649"/>
                </a:solidFill>
              </a:rPr>
              <a:t>Lätta</a:t>
            </a:r>
            <a:r>
              <a:rPr lang="fi-FI" sz="1600" dirty="0">
                <a:solidFill>
                  <a:srgbClr val="002649"/>
                </a:solidFill>
              </a:rPr>
              <a:t> </a:t>
            </a:r>
            <a:r>
              <a:rPr lang="fi-FI" sz="1600" dirty="0" err="1">
                <a:solidFill>
                  <a:srgbClr val="002649"/>
                </a:solidFill>
              </a:rPr>
              <a:t>bladet</a:t>
            </a:r>
            <a:r>
              <a:rPr lang="fi-FI" sz="1600" dirty="0">
                <a:solidFill>
                  <a:srgbClr val="002649"/>
                </a:solidFill>
              </a:rPr>
              <a:t>: Instagram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Palokuntalainen: Instagram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RONDO Classic: Instagram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Siivet: Instagram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Soppa365: Pinterest, </a:t>
            </a:r>
            <a:r>
              <a:rPr lang="fi-FI" sz="1600" dirty="0" err="1">
                <a:solidFill>
                  <a:srgbClr val="002649"/>
                </a:solidFill>
              </a:rPr>
              <a:t>TikTok</a:t>
            </a:r>
            <a:endParaRPr lang="fi-FI" sz="1600" dirty="0">
              <a:solidFill>
                <a:srgbClr val="002649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Sosiaalivakuutus: Facebook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Suomen Autolehti: </a:t>
            </a:r>
            <a:r>
              <a:rPr lang="fi-FI" sz="1600" dirty="0" err="1">
                <a:solidFill>
                  <a:srgbClr val="002649"/>
                </a:solidFill>
              </a:rPr>
              <a:t>Youtube</a:t>
            </a:r>
            <a:r>
              <a:rPr lang="fi-FI" sz="1600" dirty="0">
                <a:solidFill>
                  <a:srgbClr val="002649"/>
                </a:solidFill>
              </a:rPr>
              <a:t>, Instagram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Suomen Hammaslääkärilehti: </a:t>
            </a:r>
            <a:r>
              <a:rPr lang="fi-FI" sz="1600" dirty="0" err="1">
                <a:solidFill>
                  <a:srgbClr val="002649"/>
                </a:solidFill>
              </a:rPr>
              <a:t>Youtube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CC17D4B-A269-0E4E-8086-C0728CD6205C}"/>
              </a:ext>
            </a:extLst>
          </p:cNvPr>
          <p:cNvSpPr txBox="1">
            <a:spLocks/>
          </p:cNvSpPr>
          <p:nvPr/>
        </p:nvSpPr>
        <p:spPr>
          <a:xfrm>
            <a:off x="6183309" y="1780370"/>
            <a:ext cx="4926930" cy="3835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</a:pPr>
            <a:r>
              <a:rPr lang="fi-FI" sz="2000" b="1" u="sng" dirty="0">
                <a:latin typeface="Neue Haas Unica W1G" panose="020B0504030206020203" pitchFamily="34" charset="0"/>
              </a:rPr>
              <a:t>Poistetut</a:t>
            </a:r>
            <a:r>
              <a:rPr lang="fi-FI" sz="2000" dirty="0">
                <a:latin typeface="Neue Haas Unica W1G" panose="020B0504030206020203" pitchFamily="34" charset="0"/>
              </a:rPr>
              <a:t> </a:t>
            </a:r>
            <a:r>
              <a:rPr lang="fi-FI" sz="1600" dirty="0">
                <a:latin typeface="Neue Haas Unica W1G" panose="020B0504030206020203" pitchFamily="34" charset="0"/>
              </a:rPr>
              <a:t> </a:t>
            </a:r>
            <a:r>
              <a:rPr lang="fi-FI" sz="1600" i="1" dirty="0">
                <a:latin typeface="Neue Haas Unica W1G" panose="020B0504030206020203" pitchFamily="34" charset="0"/>
              </a:rPr>
              <a:t>|  vaikutus -23 359 seuraajaa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err="1"/>
              <a:t>Systeri</a:t>
            </a:r>
            <a:r>
              <a:rPr lang="en-GB" sz="1600" dirty="0"/>
              <a:t>: Instagram</a:t>
            </a:r>
          </a:p>
        </p:txBody>
      </p:sp>
    </p:spTree>
    <p:extLst>
      <p:ext uri="{BB962C8B-B14F-4D97-AF65-F5344CB8AC3E}">
        <p14:creationId xmlns:p14="http://schemas.microsoft.com/office/powerpoint/2010/main" val="278772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tammikuu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+0,0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+0,7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907845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fi-FI" sz="3400" dirty="0"/>
              <a:t>tammikuu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1" y="1780370"/>
            <a:ext cx="4926930" cy="3835238"/>
          </a:xfrm>
        </p:spPr>
        <p:txBody>
          <a:bodyPr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sng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Lisätyt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|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vaikutus +16 639 seuraajaa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Sähkömaailma: </a:t>
            </a:r>
            <a:r>
              <a:rPr lang="fi-FI" sz="1600" dirty="0" err="1">
                <a:solidFill>
                  <a:srgbClr val="002649"/>
                </a:solidFill>
              </a:rPr>
              <a:t>Youtube</a:t>
            </a:r>
            <a:endParaRPr lang="fi-FI" sz="1600" dirty="0">
              <a:solidFill>
                <a:srgbClr val="002649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/>
              <a:t>Teatteri &amp; Tanssi + Sirkus: Instagram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/>
              <a:t>Terassi-lehti: Facebook, Twitter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/>
              <a:t>Tosi Elämää: Instagram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/>
              <a:t>Viisas Raha: </a:t>
            </a:r>
            <a:r>
              <a:rPr lang="fi-FI" sz="1600" dirty="0" err="1"/>
              <a:t>Youtube</a:t>
            </a:r>
            <a:endParaRPr lang="fi-FI" sz="16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/>
              <a:t>VIVA: </a:t>
            </a:r>
            <a:r>
              <a:rPr lang="fi-FI" sz="1600" dirty="0" err="1"/>
              <a:t>Youtube</a:t>
            </a:r>
            <a:endParaRPr lang="fi-FI" sz="16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/>
              <a:t>Yrittäjä Plus: Facebook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CC17D4B-A269-0E4E-8086-C0728CD6205C}"/>
              </a:ext>
            </a:extLst>
          </p:cNvPr>
          <p:cNvSpPr txBox="1">
            <a:spLocks/>
          </p:cNvSpPr>
          <p:nvPr/>
        </p:nvSpPr>
        <p:spPr>
          <a:xfrm>
            <a:off x="6183309" y="1780370"/>
            <a:ext cx="4926930" cy="3835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48686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tammikuu 2023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tammikuussa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11 894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-7 732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+14 644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-4 251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2 382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+570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+6 281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787086"/>
              </p:ext>
            </p:extLst>
          </p:nvPr>
        </p:nvGraphicFramePr>
        <p:xfrm>
          <a:off x="502507" y="2067953"/>
          <a:ext cx="7096898" cy="421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tammikuu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210 aikakausmediaa, joilla oli käytössään yhteensä 576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2,7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034605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tammikuu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23 123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162901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1/2022 – 1/2023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778926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1/2022 – 1/2023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6447163"/>
              </p:ext>
            </p:extLst>
          </p:nvPr>
        </p:nvGraphicFramePr>
        <p:xfrm>
          <a:off x="712694" y="1801445"/>
          <a:ext cx="10515600" cy="434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Instagramissa</a:t>
            </a:r>
            <a:br>
              <a:rPr lang="fi-FI" sz="3200" dirty="0"/>
            </a:br>
            <a:r>
              <a:rPr lang="fi-FI" sz="3200" dirty="0"/>
              <a:t>1/2022 – 1/2023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422049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6" ma:contentTypeDescription="Luo uusi asiakirja." ma:contentTypeScope="" ma:versionID="58d92077bb786e85d9685819b8fde436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ad6839f9971e1d0cae6cdac384c9897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83D5C7-E101-49C3-9DAE-DF471BE7B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B21824-3573-4170-BB97-352BE88B69B2}">
  <ds:schemaRefs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b8458977-e6f2-40e9-9621-96f4298c6bb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5428</TotalTime>
  <Words>2223</Words>
  <Application>Microsoft Macintosh PowerPoint</Application>
  <PresentationFormat>Widescreen</PresentationFormat>
  <Paragraphs>703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Neue Haas Unica W1G Light</vt:lpstr>
      <vt:lpstr>Canela Medium</vt:lpstr>
      <vt:lpstr>Neue Haas Unica W1G</vt:lpstr>
      <vt:lpstr>Neue Haas Unica W1G Medium</vt:lpstr>
      <vt:lpstr>Arial</vt:lpstr>
      <vt:lpstr>Clattering</vt:lpstr>
      <vt:lpstr>Calibri</vt:lpstr>
      <vt:lpstr>Office Theme</vt:lpstr>
      <vt:lpstr>Aikakausmediat somessa</vt:lpstr>
      <vt:lpstr>Tammikuun oleelliset</vt:lpstr>
      <vt:lpstr>Aikakausmedioiden someyleisö / tammikuu 2023</vt:lpstr>
      <vt:lpstr>Aikakausmedioiden seuraajamäärä / tammikuu 2023</vt:lpstr>
      <vt:lpstr>Aikakausmedioiden somekanavien määrä / tammikuu 2023</vt:lpstr>
      <vt:lpstr>Yleisön keskimääräinen koko /  tammikuu 2023</vt:lpstr>
      <vt:lpstr>Yleisömäärän kehitys kaikissa seuratuissa kanavissa 1/2022 – 1/2023</vt:lpstr>
      <vt:lpstr>Yleisömäärän kehitys Facebookissa 1/2022 – 1/2023</vt:lpstr>
      <vt:lpstr>Yleisömäärän kehitys Instagramissa 1/2022 – 1/2023</vt:lpstr>
      <vt:lpstr>Yleisömäärän kehitys Twitterissä 1/2022 – 1/2023</vt:lpstr>
      <vt:lpstr>Yleisömäärän kehitys YouTubessa 1/2022 – 1/2023</vt:lpstr>
      <vt:lpstr>Yleisömäärän kehitys Pinterestissä 1/2022 – 1/2023</vt:lpstr>
      <vt:lpstr>Yleisömäärän kehitys Tiktokissa 1/2022 – 1/2023</vt:lpstr>
      <vt:lpstr>Somen suurimmat</vt:lpstr>
      <vt:lpstr>Eniten seuraajia kaikissa kanavissa TOP 20 / tammikuu 2023</vt:lpstr>
      <vt:lpstr>Eniten seuraajia Facebookissa TOP 20 / tammikuu 2023</vt:lpstr>
      <vt:lpstr>Eniten seuraajia Instagramissa TOP 20 / tammikuu 2023</vt:lpstr>
      <vt:lpstr>Eniten seuraajia Twitterissä TOP 20 / tammikuu 2023</vt:lpstr>
      <vt:lpstr>Eniten seuraajia YouTubessa ja Pinterestissä TOP 10 /  tammikuu 2023</vt:lpstr>
      <vt:lpstr>Eniten yleisöään  kasvattaneet</vt:lpstr>
      <vt:lpstr>Eniten uusia seuraajia kaikissa kanavissa TOP 20 / tammikuu 2023</vt:lpstr>
      <vt:lpstr>Eniten uusia seuraajia Facebookissa TOP 10 / tammikuu 2023</vt:lpstr>
      <vt:lpstr>Eniten uusia seuraajia Instagramissa TOP 10 / tammikuu 2023</vt:lpstr>
      <vt:lpstr>Eniten uusia seuraajia Twitterissä TOP 10 / tammikuu 2023</vt:lpstr>
      <vt:lpstr>Seuratut mediat</vt:lpstr>
      <vt:lpstr>Seurannassa olleet mediat (210 kpl) / tammikuu 2023</vt:lpstr>
      <vt:lpstr>Seurannassa olleet mediat (210 kpl) / tammikuu 2023</vt:lpstr>
      <vt:lpstr>Seurantaan lisätyt ja siitä poistuneet kanavat /  tammikuu 2023</vt:lpstr>
      <vt:lpstr>Seurantaan lisätyt ja siitä poistuneet kanavat /  tammikuu 2023</vt:lpstr>
      <vt:lpstr>Seurantaan lisätyt ja siitä poistuneet kanavat /  tammikuu 2023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341</cp:revision>
  <dcterms:created xsi:type="dcterms:W3CDTF">2021-01-05T09:04:45Z</dcterms:created>
  <dcterms:modified xsi:type="dcterms:W3CDTF">2023-04-18T08:19:49Z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