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4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5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6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7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8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1147" r:id="rId5"/>
    <p:sldId id="1159" r:id="rId6"/>
    <p:sldId id="1158" r:id="rId7"/>
    <p:sldId id="1143" r:id="rId8"/>
    <p:sldId id="1144" r:id="rId9"/>
    <p:sldId id="1165" r:id="rId10"/>
    <p:sldId id="1160" r:id="rId11"/>
    <p:sldId id="1161" r:id="rId12"/>
    <p:sldId id="1162" r:id="rId13"/>
    <p:sldId id="1175" r:id="rId14"/>
    <p:sldId id="1167" r:id="rId15"/>
    <p:sldId id="1174" r:id="rId16"/>
    <p:sldId id="1169" r:id="rId17"/>
    <p:sldId id="1170" r:id="rId18"/>
    <p:sldId id="1171" r:id="rId19"/>
    <p:sldId id="1163" r:id="rId20"/>
    <p:sldId id="1172" r:id="rId21"/>
    <p:sldId id="1173" r:id="rId22"/>
    <p:sldId id="1164" r:id="rId23"/>
    <p:sldId id="1166" r:id="rId24"/>
    <p:sldId id="1168" r:id="rId25"/>
    <p:sldId id="299" r:id="rId26"/>
    <p:sldId id="300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55933-C7D5-2049-AF31-EA1CF203C4D2}" v="3" dt="2022-11-07T12:30:21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94694"/>
  </p:normalViewPr>
  <p:slideViewPr>
    <p:cSldViewPr snapToGrid="0" showGuides="1">
      <p:cViewPr varScale="1">
        <p:scale>
          <a:sx n="110" d="100"/>
          <a:sy n="110" d="100"/>
        </p:scale>
        <p:origin x="200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_-* #\ ##0_-;\-* #\ ##0_-;_-* "-"??_-;_-@_-</c:formatCode>
                <c:ptCount val="6"/>
                <c:pt idx="0">
                  <c:v>15</c:v>
                </c:pt>
                <c:pt idx="1">
                  <c:v>16</c:v>
                </c:pt>
                <c:pt idx="2">
                  <c:v>15</c:v>
                </c:pt>
                <c:pt idx="3">
                  <c:v>14</c:v>
                </c:pt>
                <c:pt idx="4">
                  <c:v>14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153242055338"/>
          <c:y val="0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65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8-CA4E-9744-B92E42E366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8-CA4E-9744-B92E42E36686}"/>
              </c:ext>
            </c:extLst>
          </c:dPt>
          <c:dLbls>
            <c:dLbl>
              <c:idx val="0"/>
              <c:layout>
                <c:manualLayout>
                  <c:x val="0.32121052665389144"/>
                  <c:y val="-7.497034380032241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8-CA4E-9744-B92E42E36686}"/>
                </c:ext>
              </c:extLst>
            </c:dLbl>
            <c:dLbl>
              <c:idx val="1"/>
              <c:layout>
                <c:manualLayout>
                  <c:x val="-0.30692452907655349"/>
                  <c:y val="4.72577217426339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8-CA4E-9744-B92E42E36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A8-CA4E-9744-B92E42E36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 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13</c:v>
                </c:pt>
                <c:pt idx="2">
                  <c:v>14</c:v>
                </c:pt>
                <c:pt idx="3">
                  <c:v>11</c:v>
                </c:pt>
                <c:pt idx="4">
                  <c:v>13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153242055338"/>
          <c:y val="0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85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8-CA4E-9744-B92E42E366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8-CA4E-9744-B92E42E36686}"/>
              </c:ext>
            </c:extLst>
          </c:dPt>
          <c:dLbls>
            <c:dLbl>
              <c:idx val="0"/>
              <c:layout>
                <c:manualLayout>
                  <c:x val="0.32121052665389144"/>
                  <c:y val="-7.497034380032241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8-CA4E-9744-B92E42E36686}"/>
                </c:ext>
              </c:extLst>
            </c:dLbl>
            <c:dLbl>
              <c:idx val="1"/>
              <c:layout>
                <c:manualLayout>
                  <c:x val="-0.30692452907655349"/>
                  <c:y val="4.72577217426339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8-CA4E-9744-B92E42E36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A8-CA4E-9744-B92E42E36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 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26</c:v>
                </c:pt>
                <c:pt idx="2">
                  <c:v>19</c:v>
                </c:pt>
                <c:pt idx="3">
                  <c:v>11</c:v>
                </c:pt>
                <c:pt idx="4">
                  <c:v>9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153242055338"/>
          <c:y val="0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88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8-CA4E-9744-B92E42E366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8-CA4E-9744-B92E42E36686}"/>
              </c:ext>
            </c:extLst>
          </c:dPt>
          <c:dLbls>
            <c:dLbl>
              <c:idx val="0"/>
              <c:layout>
                <c:manualLayout>
                  <c:x val="0.32121052665389144"/>
                  <c:y val="-7.497034380032241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8-CA4E-9744-B92E42E36686}"/>
                </c:ext>
              </c:extLst>
            </c:dLbl>
            <c:dLbl>
              <c:idx val="1"/>
              <c:layout>
                <c:manualLayout>
                  <c:x val="-0.30692452907655349"/>
                  <c:y val="4.72577217426339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8-CA4E-9744-B92E42E36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A8-CA4E-9744-B92E42E36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 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</c:v>
                </c:pt>
                <c:pt idx="1">
                  <c:v>16</c:v>
                </c:pt>
                <c:pt idx="2">
                  <c:v>14</c:v>
                </c:pt>
                <c:pt idx="3">
                  <c:v>15</c:v>
                </c:pt>
                <c:pt idx="4">
                  <c:v>14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153242055338"/>
          <c:y val="0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42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8-CA4E-9744-B92E42E366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8-CA4E-9744-B92E42E36686}"/>
              </c:ext>
            </c:extLst>
          </c:dPt>
          <c:dLbls>
            <c:dLbl>
              <c:idx val="0"/>
              <c:layout>
                <c:manualLayout>
                  <c:x val="0.32121052665389144"/>
                  <c:y val="-7.497034380032241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8-CA4E-9744-B92E42E36686}"/>
                </c:ext>
              </c:extLst>
            </c:dLbl>
            <c:dLbl>
              <c:idx val="1"/>
              <c:layout>
                <c:manualLayout>
                  <c:x val="-0.30692452907655349"/>
                  <c:y val="4.72577217426339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8-CA4E-9744-B92E42E36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A8-CA4E-9744-B92E42E36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 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10</c:v>
                </c:pt>
                <c:pt idx="2">
                  <c:v>11</c:v>
                </c:pt>
                <c:pt idx="3">
                  <c:v>14</c:v>
                </c:pt>
                <c:pt idx="4">
                  <c:v>17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153242055338"/>
          <c:y val="0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60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8-CA4E-9744-B92E42E366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8-CA4E-9744-B92E42E36686}"/>
              </c:ext>
            </c:extLst>
          </c:dPt>
          <c:dLbls>
            <c:dLbl>
              <c:idx val="0"/>
              <c:layout>
                <c:manualLayout>
                  <c:x val="0.32121052665389144"/>
                  <c:y val="-7.497034380032241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8-CA4E-9744-B92E42E36686}"/>
                </c:ext>
              </c:extLst>
            </c:dLbl>
            <c:dLbl>
              <c:idx val="1"/>
              <c:layout>
                <c:manualLayout>
                  <c:x val="-0.30692452907655349"/>
                  <c:y val="4.72577217426339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8-CA4E-9744-B92E42E36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A8-CA4E-9744-B92E42E36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 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31</c:v>
                </c:pt>
                <c:pt idx="1">
                  <c:v>18</c:v>
                </c:pt>
                <c:pt idx="2">
                  <c:v>14</c:v>
                </c:pt>
                <c:pt idx="3">
                  <c:v>7</c:v>
                </c:pt>
                <c:pt idx="4">
                  <c:v>9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153242055338"/>
          <c:y val="0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52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D1-CE40-83E6-64522CE820C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D1-CE40-83E6-64522CE820C8}"/>
              </c:ext>
            </c:extLst>
          </c:dPt>
          <c:dLbls>
            <c:dLbl>
              <c:idx val="0"/>
              <c:layout>
                <c:manualLayout>
                  <c:x val="0.17223096524912118"/>
                  <c:y val="-8.61670301602508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D1-CE40-83E6-64522CE820C8}"/>
                </c:ext>
              </c:extLst>
            </c:dLbl>
            <c:dLbl>
              <c:idx val="1"/>
              <c:layout>
                <c:manualLayout>
                  <c:x val="-0.22179340960234514"/>
                  <c:y val="9.204520571778239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D1-CE40-83E6-64522CE820C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3D1-CE40-83E6-64522CE820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153242055338"/>
          <c:y val="0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90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8-CA4E-9744-B92E42E366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8-CA4E-9744-B92E42E36686}"/>
              </c:ext>
            </c:extLst>
          </c:dPt>
          <c:dLbls>
            <c:dLbl>
              <c:idx val="0"/>
              <c:layout>
                <c:manualLayout>
                  <c:x val="0.32121052665389144"/>
                  <c:y val="-7.497034380032241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8-CA4E-9744-B92E42E36686}"/>
                </c:ext>
              </c:extLst>
            </c:dLbl>
            <c:dLbl>
              <c:idx val="1"/>
              <c:layout>
                <c:manualLayout>
                  <c:x val="-0.30692452907655349"/>
                  <c:y val="4.72577217426339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8-CA4E-9744-B92E42E36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A8-CA4E-9744-B92E42E36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 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</c:v>
                </c:pt>
                <c:pt idx="1">
                  <c:v>25</c:v>
                </c:pt>
                <c:pt idx="2">
                  <c:v>29</c:v>
                </c:pt>
                <c:pt idx="3">
                  <c:v>10</c:v>
                </c:pt>
                <c:pt idx="4">
                  <c:v>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153242055338"/>
          <c:y val="0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90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8-CA4E-9744-B92E42E366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8-CA4E-9744-B92E42E36686}"/>
              </c:ext>
            </c:extLst>
          </c:dPt>
          <c:dLbls>
            <c:dLbl>
              <c:idx val="0"/>
              <c:layout>
                <c:manualLayout>
                  <c:x val="0.32121052665389144"/>
                  <c:y val="-7.497034380032241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8-CA4E-9744-B92E42E36686}"/>
                </c:ext>
              </c:extLst>
            </c:dLbl>
            <c:dLbl>
              <c:idx val="1"/>
              <c:layout>
                <c:manualLayout>
                  <c:x val="-0.30692452907655349"/>
                  <c:y val="4.72577217426339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8-CA4E-9744-B92E42E36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A8-CA4E-9744-B92E42E36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 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10</c:v>
                </c:pt>
                <c:pt idx="2">
                  <c:v>10</c:v>
                </c:pt>
                <c:pt idx="3">
                  <c:v>12</c:v>
                </c:pt>
                <c:pt idx="4">
                  <c:v>15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153242055338"/>
          <c:y val="0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36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8-CA4E-9744-B92E42E366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8-CA4E-9744-B92E42E36686}"/>
              </c:ext>
            </c:extLst>
          </c:dPt>
          <c:dLbls>
            <c:dLbl>
              <c:idx val="0"/>
              <c:layout>
                <c:manualLayout>
                  <c:x val="0.32121052665389144"/>
                  <c:y val="-7.497034380032241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8-CA4E-9744-B92E42E36686}"/>
                </c:ext>
              </c:extLst>
            </c:dLbl>
            <c:dLbl>
              <c:idx val="1"/>
              <c:layout>
                <c:manualLayout>
                  <c:x val="-0.30692452907655349"/>
                  <c:y val="4.72577217426339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8-CA4E-9744-B92E42E36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A8-CA4E-9744-B92E42E36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 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13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153242055338"/>
          <c:y val="0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70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8-CA4E-9744-B92E42E366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8-CA4E-9744-B92E42E36686}"/>
              </c:ext>
            </c:extLst>
          </c:dPt>
          <c:dLbls>
            <c:dLbl>
              <c:idx val="0"/>
              <c:layout>
                <c:manualLayout>
                  <c:x val="0.32121052665389144"/>
                  <c:y val="-7.497034380032241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8-CA4E-9744-B92E42E36686}"/>
                </c:ext>
              </c:extLst>
            </c:dLbl>
            <c:dLbl>
              <c:idx val="1"/>
              <c:layout>
                <c:manualLayout>
                  <c:x val="-0.30692452907655349"/>
                  <c:y val="4.72577217426339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8-CA4E-9744-B92E42E36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A8-CA4E-9744-B92E42E36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 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16</c:v>
                </c:pt>
                <c:pt idx="2">
                  <c:v>17</c:v>
                </c:pt>
                <c:pt idx="3">
                  <c:v>15</c:v>
                </c:pt>
                <c:pt idx="4">
                  <c:v>16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153242055338"/>
          <c:y val="0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86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8-CA4E-9744-B92E42E366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8-CA4E-9744-B92E42E36686}"/>
              </c:ext>
            </c:extLst>
          </c:dPt>
          <c:dLbls>
            <c:dLbl>
              <c:idx val="0"/>
              <c:layout>
                <c:manualLayout>
                  <c:x val="0.32121052665389144"/>
                  <c:y val="-7.497034380032241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8-CA4E-9744-B92E42E36686}"/>
                </c:ext>
              </c:extLst>
            </c:dLbl>
            <c:dLbl>
              <c:idx val="1"/>
              <c:layout>
                <c:manualLayout>
                  <c:x val="-0.30692452907655349"/>
                  <c:y val="4.72577217426339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8-CA4E-9744-B92E42E36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A8-CA4E-9744-B92E42E36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 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19</c:v>
                </c:pt>
                <c:pt idx="2">
                  <c:v>18</c:v>
                </c:pt>
                <c:pt idx="3">
                  <c:v>12</c:v>
                </c:pt>
                <c:pt idx="4">
                  <c:v>12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 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21</c:v>
                </c:pt>
                <c:pt idx="2">
                  <c:v>16</c:v>
                </c:pt>
                <c:pt idx="3">
                  <c:v>12</c:v>
                </c:pt>
                <c:pt idx="4">
                  <c:v>13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153242055338"/>
          <c:y val="0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29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8-CA4E-9744-B92E42E366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8-CA4E-9744-B92E42E36686}"/>
              </c:ext>
            </c:extLst>
          </c:dPt>
          <c:dLbls>
            <c:dLbl>
              <c:idx val="0"/>
              <c:layout>
                <c:manualLayout>
                  <c:x val="0.32121052665389144"/>
                  <c:y val="-7.497034380032241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8-CA4E-9744-B92E42E36686}"/>
                </c:ext>
              </c:extLst>
            </c:dLbl>
            <c:dLbl>
              <c:idx val="1"/>
              <c:layout>
                <c:manualLayout>
                  <c:x val="-0.30692452907655349"/>
                  <c:y val="4.72577217426339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8-CA4E-9744-B92E42E36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A8-CA4E-9744-B92E42E36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 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13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153242055338"/>
          <c:y val="0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32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8-CA4E-9744-B92E42E366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8-CA4E-9744-B92E42E36686}"/>
              </c:ext>
            </c:extLst>
          </c:dPt>
          <c:dLbls>
            <c:dLbl>
              <c:idx val="0"/>
              <c:layout>
                <c:manualLayout>
                  <c:x val="0.32121052665389144"/>
                  <c:y val="-7.497034380032241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8-CA4E-9744-B92E42E36686}"/>
                </c:ext>
              </c:extLst>
            </c:dLbl>
            <c:dLbl>
              <c:idx val="1"/>
              <c:layout>
                <c:manualLayout>
                  <c:x val="-0.30692452907655349"/>
                  <c:y val="4.72577217426339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8-CA4E-9744-B92E42E36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A8-CA4E-9744-B92E42E36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 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</c:v>
                </c:pt>
                <c:pt idx="1">
                  <c:v>14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153242055338"/>
          <c:y val="0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53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8-CA4E-9744-B92E42E366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8-CA4E-9744-B92E42E36686}"/>
              </c:ext>
            </c:extLst>
          </c:dPt>
          <c:dLbls>
            <c:dLbl>
              <c:idx val="0"/>
              <c:layout>
                <c:manualLayout>
                  <c:x val="0.32121052665389144"/>
                  <c:y val="-7.497034380032241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8-CA4E-9744-B92E42E36686}"/>
                </c:ext>
              </c:extLst>
            </c:dLbl>
            <c:dLbl>
              <c:idx val="1"/>
              <c:layout>
                <c:manualLayout>
                  <c:x val="-0.30692452907655349"/>
                  <c:y val="4.72577217426339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8-CA4E-9744-B92E42E36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A8-CA4E-9744-B92E42E36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93958287423132"/>
          <c:y val="6.8764031867796171E-2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11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8-CA4E-9744-B92E42E366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8-CA4E-9744-B92E42E36686}"/>
              </c:ext>
            </c:extLst>
          </c:dPt>
          <c:dLbls>
            <c:dLbl>
              <c:idx val="0"/>
              <c:layout>
                <c:manualLayout>
                  <c:x val="0.19661687557029894"/>
                  <c:y val="-5.817508244445551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8-CA4E-9744-B92E42E36686}"/>
                </c:ext>
              </c:extLst>
            </c:dLbl>
            <c:dLbl>
              <c:idx val="1"/>
              <c:layout>
                <c:manualLayout>
                  <c:x val="-0.33455974666227606"/>
                  <c:y val="-0.18787593723950274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8-CA4E-9744-B92E42E36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A8-CA4E-9744-B92E42E36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 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13</c:v>
                </c:pt>
                <c:pt idx="3">
                  <c:v>13</c:v>
                </c:pt>
                <c:pt idx="4">
                  <c:v>14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153242055338"/>
          <c:y val="0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78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8-CA4E-9744-B92E42E366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8-CA4E-9744-B92E42E36686}"/>
              </c:ext>
            </c:extLst>
          </c:dPt>
          <c:dLbls>
            <c:dLbl>
              <c:idx val="0"/>
              <c:layout>
                <c:manualLayout>
                  <c:x val="0.18287244379683712"/>
                  <c:y val="-6.9371923348366782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8-CA4E-9744-B92E42E36686}"/>
                </c:ext>
              </c:extLst>
            </c:dLbl>
            <c:dLbl>
              <c:idx val="1"/>
              <c:layout>
                <c:manualLayout>
                  <c:x val="-0.20947061453893312"/>
                  <c:y val="-6.471068729647870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8-CA4E-9744-B92E42E36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78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A8-CA4E-9744-B92E42E36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 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31</c:v>
                </c:pt>
                <c:pt idx="1">
                  <c:v>26</c:v>
                </c:pt>
                <c:pt idx="2">
                  <c:v>21</c:v>
                </c:pt>
                <c:pt idx="3">
                  <c:v>9</c:v>
                </c:pt>
                <c:pt idx="4">
                  <c:v>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0153242055338"/>
          <c:y val="0"/>
          <c:w val="0.49343236250889927"/>
          <c:h val="0.905113142665092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95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8-CA4E-9744-B92E42E3668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8-CA4E-9744-B92E42E36686}"/>
              </c:ext>
            </c:extLst>
          </c:dPt>
          <c:dLbls>
            <c:dLbl>
              <c:idx val="0"/>
              <c:layout>
                <c:manualLayout>
                  <c:x val="0.32121052665389144"/>
                  <c:y val="-7.497034380032241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8-CA4E-9744-B92E42E36686}"/>
                </c:ext>
              </c:extLst>
            </c:dLbl>
            <c:dLbl>
              <c:idx val="1"/>
              <c:layout>
                <c:manualLayout>
                  <c:x val="-0.30692452907655349"/>
                  <c:y val="4.72577217426339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8-CA4E-9744-B92E42E36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2"/>
                    </a:solidFill>
                    <a:latin typeface="Neue Haas Unica W1G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Naisia</c:v>
                </c:pt>
                <c:pt idx="1">
                  <c:v>Miehiä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A8-CA4E-9744-B92E42E36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158831568748155E-2"/>
          <c:w val="1"/>
          <c:h val="0.6479531332310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62241115953418E-16"/>
                  <c:y val="6.0842607838731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48-4BA9-969F-16F8D561F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15–24 
vuotta</c:v>
                </c:pt>
                <c:pt idx="1">
                  <c:v>25–34 
vuotta</c:v>
                </c:pt>
                <c:pt idx="2">
                  <c:v>35–44 
vuotta</c:v>
                </c:pt>
                <c:pt idx="3">
                  <c:v>44–54 
vuotta</c:v>
                </c:pt>
                <c:pt idx="4">
                  <c:v>55–64 
vuotta</c:v>
                </c:pt>
                <c:pt idx="5">
                  <c:v>65+ 
vuotta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</c:v>
                </c:pt>
                <c:pt idx="1">
                  <c:v>12</c:v>
                </c:pt>
                <c:pt idx="2">
                  <c:v>11</c:v>
                </c:pt>
                <c:pt idx="3">
                  <c:v>8</c:v>
                </c:pt>
                <c:pt idx="4">
                  <c:v>13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C-5F44-8596-E051960C7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cat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BCBF9-FC08-445B-9A5F-294F4B9515E9}" type="datetimeFigureOut">
              <a:rPr lang="fi-FI" smtClean="0"/>
              <a:t>7.11.2022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534C5-BC4D-4A4B-9207-0C1522FD24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71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3392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6757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35984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86516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1675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54562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79583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38004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074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3400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0035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5467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9159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6831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6366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25539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359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2254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8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3.emf"/><Relationship Id="rId7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0691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3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7.11.2022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94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0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62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31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7.11.2022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41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08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B57B4711-1C39-4243-8DE8-2D3849F71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13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14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9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21" name="Picture 2" descr="MediaAuditFinland">
            <a:extLst>
              <a:ext uri="{FF2B5EF4-FFF2-40B4-BE49-F238E27FC236}">
                <a16:creationId xmlns:a16="http://schemas.microsoft.com/office/drawing/2014/main" id="{067F4D2C-7D98-D64D-BCD2-132BB4695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44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7.11.2022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29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7.11.2022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66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7.11.2022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33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60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14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38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38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75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37606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870333" y="1366807"/>
            <a:ext cx="1045133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0334" y="1653988"/>
            <a:ext cx="10515600" cy="43791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47972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44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2648" y="1672019"/>
            <a:ext cx="10521152" cy="4296230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82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58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19543F2E-14BC-2343-ACE6-9F8134B86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34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3ABEDDE3-43AC-ED40-9AE9-C06A785A6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A9CA4-3290-A34D-B7A4-1E84D3E7D1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70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2" descr="MediaAuditFinland">
            <a:extLst>
              <a:ext uri="{FF2B5EF4-FFF2-40B4-BE49-F238E27FC236}">
                <a16:creationId xmlns:a16="http://schemas.microsoft.com/office/drawing/2014/main" id="{F1C6FA5A-944E-084B-9186-CA8014D79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78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18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44605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16313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4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34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4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7.11.2022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51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6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17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98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94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24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42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97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ttäm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2001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099677"/>
            <a:ext cx="4799012" cy="396893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76628"/>
            <a:ext cx="1829365" cy="1378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F14B33-2C12-6D4D-9E98-A672EF465F1B}"/>
              </a:ext>
            </a:extLst>
          </p:cNvPr>
          <p:cNvCxnSpPr>
            <a:cxnSpLocks/>
          </p:cNvCxnSpPr>
          <p:nvPr userDrawn="1"/>
        </p:nvCxnSpPr>
        <p:spPr>
          <a:xfrm>
            <a:off x="838199" y="1554763"/>
            <a:ext cx="4799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B2E55EE6-E723-2547-939C-D68C4DE28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9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4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7.11.2022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704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2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35489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8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5446B337-F017-2745-8076-2FE368E89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1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9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7.11.2022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2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1211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on a bench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EF5E00A1-445F-07BE-75CB-FB6DE613D1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80A26B-FDB3-4209-93BD-462D5BF060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98" b="58892"/>
          <a:stretch/>
        </p:blipFill>
        <p:spPr>
          <a:xfrm>
            <a:off x="0" y="5743051"/>
            <a:ext cx="2203912" cy="11149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36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FI" dirty="0"/>
              <a:t>Blogien säännöllinen seuraaminen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6300788"/>
            <a:ext cx="12192000" cy="308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FI" sz="1600" dirty="0">
                <a:solidFill>
                  <a:schemeClr val="bg1"/>
                </a:solidFill>
              </a:rPr>
              <a:t>KMT 202</a:t>
            </a:r>
            <a:r>
              <a:rPr lang="fi-FI" sz="1600" dirty="0">
                <a:solidFill>
                  <a:schemeClr val="bg1"/>
                </a:solidFill>
              </a:rPr>
              <a:t>2</a:t>
            </a:r>
            <a:endParaRPr lang="en-FI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443C7-937E-404A-8BAE-6B359B643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35" name="Kuva 3">
            <a:extLst>
              <a:ext uri="{FF2B5EF4-FFF2-40B4-BE49-F238E27FC236}">
                <a16:creationId xmlns:a16="http://schemas.microsoft.com/office/drawing/2014/main" id="{79A5B4DF-F74B-F645-A4A5-BF404E716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16" y="5903888"/>
            <a:ext cx="1519756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074AE432-1BED-8949-B4E1-BB20508FB67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67083679"/>
              </p:ext>
            </p:extLst>
          </p:nvPr>
        </p:nvGraphicFramePr>
        <p:xfrm>
          <a:off x="7138971" y="1695561"/>
          <a:ext cx="4214829" cy="36555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762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648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TOP-lehdet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Seuraa säännöllisesti aihealueen blogeja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42978">
                <a:tc>
                  <a:txBody>
                    <a:bodyPr/>
                    <a:lstStyle/>
                    <a:p>
                      <a:pPr algn="l"/>
                      <a:endParaRPr lang="fi-FI" sz="1300" b="1" i="0" dirty="0">
                        <a:solidFill>
                          <a:schemeClr val="accent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% lukijoista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3963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Askel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Viherpiha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Voi Hyvin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718983"/>
              </p:ext>
            </p:extLst>
          </p:nvPr>
        </p:nvGraphicFramePr>
        <p:xfrm>
          <a:off x="909040" y="3920463"/>
          <a:ext cx="5740361" cy="20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fi-FI" dirty="0"/>
              <a:t>Käsityö</a:t>
            </a:r>
            <a:r>
              <a:rPr lang="en-FI" dirty="0"/>
              <a:t>blogien seuraajat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7AC2-8F2E-D5F6-BF11-9F621619F754}"/>
              </a:ext>
            </a:extLst>
          </p:cNvPr>
          <p:cNvSpPr txBox="1"/>
          <p:nvPr/>
        </p:nvSpPr>
        <p:spPr>
          <a:xfrm>
            <a:off x="2254306" y="3875964"/>
            <a:ext cx="304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51 vuotta. Ikäjakauma, % aihealueen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3AAFC6-77CC-140D-615F-0F2B068EE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870588"/>
              </p:ext>
            </p:extLst>
          </p:nvPr>
        </p:nvGraphicFramePr>
        <p:xfrm>
          <a:off x="3166092" y="1706411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370A1-6745-676C-3DAC-7B6819278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9" y="1457972"/>
            <a:ext cx="2649572" cy="2649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928FD-694C-2110-6C69-988EFDE56559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319 000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(7 %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5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074AE432-1BED-8949-B4E1-BB20508FB67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86101635"/>
              </p:ext>
            </p:extLst>
          </p:nvPr>
        </p:nvGraphicFramePr>
        <p:xfrm>
          <a:off x="7138971" y="1695561"/>
          <a:ext cx="4214829" cy="431976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762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648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TOP-lehdet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Seuraa säännöllisesti aihealueen blogeja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42978">
                <a:tc>
                  <a:txBody>
                    <a:bodyPr/>
                    <a:lstStyle/>
                    <a:p>
                      <a:pPr algn="l"/>
                      <a:endParaRPr lang="fi-FI" sz="1300" b="1" i="0" dirty="0">
                        <a:solidFill>
                          <a:schemeClr val="accent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% lukijoista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3963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331769"/>
              </p:ext>
            </p:extLst>
          </p:nvPr>
        </p:nvGraphicFramePr>
        <p:xfrm>
          <a:off x="909040" y="3920463"/>
          <a:ext cx="5740361" cy="20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fi-FI" dirty="0" err="1"/>
              <a:t>Lifestyle</a:t>
            </a:r>
            <a:r>
              <a:rPr lang="en-FI" dirty="0"/>
              <a:t>blogien seuraajat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7AC2-8F2E-D5F6-BF11-9F621619F754}"/>
              </a:ext>
            </a:extLst>
          </p:cNvPr>
          <p:cNvSpPr txBox="1"/>
          <p:nvPr/>
        </p:nvSpPr>
        <p:spPr>
          <a:xfrm>
            <a:off x="2485533" y="3759040"/>
            <a:ext cx="304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35 vuotta.</a:t>
            </a:r>
          </a:p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Ikäjakauma, % aihealueen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3AAFC6-77CC-140D-615F-0F2B068EE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4232265"/>
              </p:ext>
            </p:extLst>
          </p:nvPr>
        </p:nvGraphicFramePr>
        <p:xfrm>
          <a:off x="3222761" y="1601911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370A1-6745-676C-3DAC-7B6819278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9" y="1457972"/>
            <a:ext cx="2649572" cy="2649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928FD-694C-2110-6C69-988EFDE56559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316 000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(7 %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7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074AE432-1BED-8949-B4E1-BB20508FB67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19135764"/>
              </p:ext>
            </p:extLst>
          </p:nvPr>
        </p:nvGraphicFramePr>
        <p:xfrm>
          <a:off x="7138971" y="1695561"/>
          <a:ext cx="4214829" cy="431976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762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648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TOP-lehdet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Seuraa säännöllisesti aihealueen blogeja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42978">
                <a:tc>
                  <a:txBody>
                    <a:bodyPr/>
                    <a:lstStyle/>
                    <a:p>
                      <a:pPr algn="l"/>
                      <a:endParaRPr lang="fi-FI" sz="1300" b="1" i="0" dirty="0">
                        <a:solidFill>
                          <a:schemeClr val="accent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% lukijoista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3963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IS Urheilulehti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Alibi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Tuulilasi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06987"/>
              </p:ext>
            </p:extLst>
          </p:nvPr>
        </p:nvGraphicFramePr>
        <p:xfrm>
          <a:off x="909040" y="3920463"/>
          <a:ext cx="5740361" cy="20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fi-FI" dirty="0"/>
              <a:t>Liikunta- ja urheilu</a:t>
            </a:r>
            <a:r>
              <a:rPr lang="en-FI" dirty="0"/>
              <a:t>blogien seuraajat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7AC2-8F2E-D5F6-BF11-9F621619F754}"/>
              </a:ext>
            </a:extLst>
          </p:cNvPr>
          <p:cNvSpPr txBox="1"/>
          <p:nvPr/>
        </p:nvSpPr>
        <p:spPr>
          <a:xfrm>
            <a:off x="2254306" y="3789044"/>
            <a:ext cx="304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46 vuotta. Ikäjakauma, % aihealueen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3AAFC6-77CC-140D-615F-0F2B068EE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439018"/>
              </p:ext>
            </p:extLst>
          </p:nvPr>
        </p:nvGraphicFramePr>
        <p:xfrm>
          <a:off x="3166094" y="1669275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370A1-6745-676C-3DAC-7B6819278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9" y="1457972"/>
            <a:ext cx="2649572" cy="2649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928FD-694C-2110-6C69-988EFDE56559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dirty="0">
                <a:solidFill>
                  <a:schemeClr val="bg1"/>
                </a:solidFill>
                <a:latin typeface="Neue Haas Unica W1G" panose="020B0504030206020203" pitchFamily="34" charset="0"/>
              </a:rPr>
              <a:t>541</a:t>
            </a:r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(13 %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0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074AE432-1BED-8949-B4E1-BB20508FB67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04685962"/>
              </p:ext>
            </p:extLst>
          </p:nvPr>
        </p:nvGraphicFramePr>
        <p:xfrm>
          <a:off x="7138971" y="1695561"/>
          <a:ext cx="4214829" cy="417599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762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740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TOP-lehdet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Seuraa säännöllisesti aihealueen blogeja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91808">
                <a:tc>
                  <a:txBody>
                    <a:bodyPr/>
                    <a:lstStyle/>
                    <a:p>
                      <a:pPr algn="l"/>
                      <a:endParaRPr lang="fi-FI" sz="1300" b="1" i="0" dirty="0">
                        <a:solidFill>
                          <a:schemeClr val="accent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% lukijoista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8799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794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794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794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94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794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794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79410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497707"/>
              </p:ext>
            </p:extLst>
          </p:nvPr>
        </p:nvGraphicFramePr>
        <p:xfrm>
          <a:off x="909040" y="3920463"/>
          <a:ext cx="5740361" cy="20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fi-FI" dirty="0"/>
              <a:t>Matkailu</a:t>
            </a:r>
            <a:r>
              <a:rPr lang="en-FI" dirty="0"/>
              <a:t>blogien seuraajat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7AC2-8F2E-D5F6-BF11-9F621619F754}"/>
              </a:ext>
            </a:extLst>
          </p:cNvPr>
          <p:cNvSpPr txBox="1"/>
          <p:nvPr/>
        </p:nvSpPr>
        <p:spPr>
          <a:xfrm>
            <a:off x="2254306" y="3875964"/>
            <a:ext cx="304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51 vuotta. Ikäjakauma, % aihealueen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3AAFC6-77CC-140D-615F-0F2B068EE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376127"/>
              </p:ext>
            </p:extLst>
          </p:nvPr>
        </p:nvGraphicFramePr>
        <p:xfrm>
          <a:off x="3166092" y="1706411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370A1-6745-676C-3DAC-7B6819278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9" y="1457972"/>
            <a:ext cx="2649572" cy="2649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928FD-694C-2110-6C69-988EFDE56559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346 000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(8 %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074AE432-1BED-8949-B4E1-BB20508FB67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32296328"/>
              </p:ext>
            </p:extLst>
          </p:nvPr>
        </p:nvGraphicFramePr>
        <p:xfrm>
          <a:off x="7138971" y="1695561"/>
          <a:ext cx="4214829" cy="398764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762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648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TOP-lehdet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Seuraa säännöllisesti aihealueen blogeja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42978">
                <a:tc>
                  <a:txBody>
                    <a:bodyPr/>
                    <a:lstStyle/>
                    <a:p>
                      <a:pPr algn="l"/>
                      <a:endParaRPr lang="fi-FI" sz="1300" b="1" i="0" dirty="0">
                        <a:solidFill>
                          <a:schemeClr val="accent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% lukijoista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3963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595401"/>
              </p:ext>
            </p:extLst>
          </p:nvPr>
        </p:nvGraphicFramePr>
        <p:xfrm>
          <a:off x="909040" y="3920463"/>
          <a:ext cx="5740361" cy="20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fi-FI" dirty="0"/>
              <a:t>Muoti</a:t>
            </a:r>
            <a:r>
              <a:rPr lang="en-FI" dirty="0"/>
              <a:t>blogien seuraajat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7AC2-8F2E-D5F6-BF11-9F621619F754}"/>
              </a:ext>
            </a:extLst>
          </p:cNvPr>
          <p:cNvSpPr txBox="1"/>
          <p:nvPr/>
        </p:nvSpPr>
        <p:spPr>
          <a:xfrm>
            <a:off x="2254306" y="3875964"/>
            <a:ext cx="304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41 vuotta. Ikäjakauma, % aihealueen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3AAFC6-77CC-140D-615F-0F2B068EE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149850"/>
              </p:ext>
            </p:extLst>
          </p:nvPr>
        </p:nvGraphicFramePr>
        <p:xfrm>
          <a:off x="3166092" y="1706411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370A1-6745-676C-3DAC-7B6819278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9" y="1457972"/>
            <a:ext cx="2649572" cy="2649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928FD-694C-2110-6C69-988EFDE56559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dirty="0">
                <a:solidFill>
                  <a:schemeClr val="bg1"/>
                </a:solidFill>
                <a:latin typeface="Neue Haas Unica W1G" panose="020B0504030206020203" pitchFamily="34" charset="0"/>
              </a:rPr>
              <a:t>213</a:t>
            </a:r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(5 %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59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074AE432-1BED-8949-B4E1-BB20508FB67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4672538"/>
              </p:ext>
            </p:extLst>
          </p:nvPr>
        </p:nvGraphicFramePr>
        <p:xfrm>
          <a:off x="7138971" y="1695561"/>
          <a:ext cx="4214829" cy="36555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762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648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TOP-lehdet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Seuraa säännöllisesti aihealueen blogeja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42978">
                <a:tc>
                  <a:txBody>
                    <a:bodyPr/>
                    <a:lstStyle/>
                    <a:p>
                      <a:pPr algn="l"/>
                      <a:endParaRPr lang="fi-FI" sz="1300" b="1" i="0" dirty="0">
                        <a:solidFill>
                          <a:schemeClr val="accent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% lukijoista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3963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Samarbete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048229"/>
              </p:ext>
            </p:extLst>
          </p:nvPr>
        </p:nvGraphicFramePr>
        <p:xfrm>
          <a:off x="909040" y="3920463"/>
          <a:ext cx="5740361" cy="20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fi-FI" dirty="0"/>
              <a:t>Perhe</a:t>
            </a:r>
            <a:r>
              <a:rPr lang="en-FI" dirty="0"/>
              <a:t>blogien seuraajat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7AC2-8F2E-D5F6-BF11-9F621619F754}"/>
              </a:ext>
            </a:extLst>
          </p:cNvPr>
          <p:cNvSpPr txBox="1"/>
          <p:nvPr/>
        </p:nvSpPr>
        <p:spPr>
          <a:xfrm>
            <a:off x="2590138" y="3572053"/>
            <a:ext cx="304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42 vuotta. Ikäjakauma, % aihealueen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3AAFC6-77CC-140D-615F-0F2B068EE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2909"/>
              </p:ext>
            </p:extLst>
          </p:nvPr>
        </p:nvGraphicFramePr>
        <p:xfrm>
          <a:off x="3166094" y="1508027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370A1-6745-676C-3DAC-7B6819278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9" y="1457972"/>
            <a:ext cx="2649572" cy="2649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928FD-694C-2110-6C69-988EFDE56559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dirty="0">
                <a:solidFill>
                  <a:schemeClr val="bg1"/>
                </a:solidFill>
                <a:latin typeface="Neue Haas Unica W1G" panose="020B0504030206020203" pitchFamily="34" charset="0"/>
              </a:rPr>
              <a:t>208</a:t>
            </a:r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(5 %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14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074AE432-1BED-8949-B4E1-BB20508FB67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67822313"/>
              </p:ext>
            </p:extLst>
          </p:nvPr>
        </p:nvGraphicFramePr>
        <p:xfrm>
          <a:off x="7138971" y="1695561"/>
          <a:ext cx="4214829" cy="39801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762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648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TOP-lehdet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Seuraa säännöllisesti aihealueen blogeja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42978">
                <a:tc>
                  <a:txBody>
                    <a:bodyPr/>
                    <a:lstStyle/>
                    <a:p>
                      <a:pPr algn="l"/>
                      <a:endParaRPr lang="fi-FI" sz="1300" b="1" i="0" dirty="0">
                        <a:solidFill>
                          <a:schemeClr val="accent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% lukijoista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Kotilääkäri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Vene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090498"/>
              </p:ext>
            </p:extLst>
          </p:nvPr>
        </p:nvGraphicFramePr>
        <p:xfrm>
          <a:off x="909040" y="3920463"/>
          <a:ext cx="5740361" cy="20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fi-FI" dirty="0"/>
              <a:t>Politiikka- ja yhteiskuntablogien </a:t>
            </a:r>
            <a:r>
              <a:rPr lang="en-FI" dirty="0"/>
              <a:t>seuraajat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7AC2-8F2E-D5F6-BF11-9F621619F754}"/>
              </a:ext>
            </a:extLst>
          </p:cNvPr>
          <p:cNvSpPr txBox="1"/>
          <p:nvPr/>
        </p:nvSpPr>
        <p:spPr>
          <a:xfrm>
            <a:off x="2367971" y="3707302"/>
            <a:ext cx="304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54 vuotta.</a:t>
            </a:r>
          </a:p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Ikäjakauma, % aihealueen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3AAFC6-77CC-140D-615F-0F2B068EE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04634"/>
              </p:ext>
            </p:extLst>
          </p:nvPr>
        </p:nvGraphicFramePr>
        <p:xfrm>
          <a:off x="3166094" y="1493786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370A1-6745-676C-3DAC-7B6819278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9" y="1457972"/>
            <a:ext cx="2649572" cy="2649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928FD-694C-2110-6C69-988EFDE56559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dirty="0">
                <a:solidFill>
                  <a:schemeClr val="bg1"/>
                </a:solidFill>
                <a:latin typeface="Neue Haas Unica W1G" panose="020B0504030206020203" pitchFamily="34" charset="0"/>
              </a:rPr>
              <a:t>579</a:t>
            </a:r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(13 %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68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074AE432-1BED-8949-B4E1-BB20508FB67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58551475"/>
              </p:ext>
            </p:extLst>
          </p:nvPr>
        </p:nvGraphicFramePr>
        <p:xfrm>
          <a:off x="7138971" y="1695561"/>
          <a:ext cx="4214829" cy="36555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762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648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TOP-lehdet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Seuraa säännöllisesti aihealueen blogeja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42978">
                <a:tc>
                  <a:txBody>
                    <a:bodyPr/>
                    <a:lstStyle/>
                    <a:p>
                      <a:pPr algn="l"/>
                      <a:endParaRPr lang="fi-FI" sz="1300" b="1" i="0" dirty="0">
                        <a:solidFill>
                          <a:schemeClr val="accent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% lukijoista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3963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Kotilääkäri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Askel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Pellervo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710955"/>
              </p:ext>
            </p:extLst>
          </p:nvPr>
        </p:nvGraphicFramePr>
        <p:xfrm>
          <a:off x="909040" y="3920463"/>
          <a:ext cx="5740361" cy="20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fi-FI" dirty="0"/>
              <a:t>Ruoka- ja juoma</a:t>
            </a:r>
            <a:r>
              <a:rPr lang="en-FI" dirty="0"/>
              <a:t>blogien seuraajat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7AC2-8F2E-D5F6-BF11-9F621619F754}"/>
              </a:ext>
            </a:extLst>
          </p:cNvPr>
          <p:cNvSpPr txBox="1"/>
          <p:nvPr/>
        </p:nvSpPr>
        <p:spPr>
          <a:xfrm>
            <a:off x="2254306" y="3875964"/>
            <a:ext cx="304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50 vuotta. Ikäjakauma, % aihealueen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3AAFC6-77CC-140D-615F-0F2B068EE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305125"/>
              </p:ext>
            </p:extLst>
          </p:nvPr>
        </p:nvGraphicFramePr>
        <p:xfrm>
          <a:off x="3166092" y="1706411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370A1-6745-676C-3DAC-7B6819278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9" y="1457972"/>
            <a:ext cx="2649572" cy="2649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928FD-694C-2110-6C69-988EFDE56559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dirty="0">
                <a:solidFill>
                  <a:schemeClr val="bg1"/>
                </a:solidFill>
                <a:latin typeface="Neue Haas Unica W1G" panose="020B0504030206020203" pitchFamily="34" charset="0"/>
              </a:rPr>
              <a:t>505</a:t>
            </a:r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(12 %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7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074AE432-1BED-8949-B4E1-BB20508FB67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09091951"/>
              </p:ext>
            </p:extLst>
          </p:nvPr>
        </p:nvGraphicFramePr>
        <p:xfrm>
          <a:off x="7138971" y="1695561"/>
          <a:ext cx="4214829" cy="398764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762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648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TOP-lehdet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Seuraa säännöllisesti aihealueen blogeja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42978">
                <a:tc>
                  <a:txBody>
                    <a:bodyPr/>
                    <a:lstStyle/>
                    <a:p>
                      <a:pPr algn="l"/>
                      <a:endParaRPr lang="fi-FI" sz="1300" b="1" i="0" dirty="0">
                        <a:solidFill>
                          <a:schemeClr val="accent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% lukijoista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3963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Unelmien Talo &amp;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797703"/>
              </p:ext>
            </p:extLst>
          </p:nvPr>
        </p:nvGraphicFramePr>
        <p:xfrm>
          <a:off x="909040" y="3920463"/>
          <a:ext cx="5740361" cy="20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fi-FI" dirty="0"/>
              <a:t>Sisustus</a:t>
            </a:r>
            <a:r>
              <a:rPr lang="en-FI" dirty="0"/>
              <a:t>blogien seuraajat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7AC2-8F2E-D5F6-BF11-9F621619F754}"/>
              </a:ext>
            </a:extLst>
          </p:cNvPr>
          <p:cNvSpPr txBox="1"/>
          <p:nvPr/>
        </p:nvSpPr>
        <p:spPr>
          <a:xfrm>
            <a:off x="2270921" y="3721451"/>
            <a:ext cx="304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48 vuotta.</a:t>
            </a:r>
          </a:p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Ikäjakauma, % aihealueen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3AAFC6-77CC-140D-615F-0F2B068EE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793114"/>
              </p:ext>
            </p:extLst>
          </p:nvPr>
        </p:nvGraphicFramePr>
        <p:xfrm>
          <a:off x="3166092" y="1706411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370A1-6745-676C-3DAC-7B6819278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9" y="1457972"/>
            <a:ext cx="2649572" cy="2649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928FD-694C-2110-6C69-988EFDE56559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379 000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(9 %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0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074AE432-1BED-8949-B4E1-BB20508FB67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75050253"/>
              </p:ext>
            </p:extLst>
          </p:nvPr>
        </p:nvGraphicFramePr>
        <p:xfrm>
          <a:off x="7138971" y="1695561"/>
          <a:ext cx="4214829" cy="45719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762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595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TOP-lehdet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0Seuraa säännöllisesti aihealueen blogeja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15102">
                <a:tc>
                  <a:txBody>
                    <a:bodyPr/>
                    <a:lstStyle/>
                    <a:p>
                      <a:pPr algn="l"/>
                      <a:endParaRPr lang="fi-FI" sz="1300" b="1" i="0" dirty="0">
                        <a:solidFill>
                          <a:schemeClr val="accent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% lukijoista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TM Rakennusmaailma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Erä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365805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823874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18472"/>
              </p:ext>
            </p:extLst>
          </p:nvPr>
        </p:nvGraphicFramePr>
        <p:xfrm>
          <a:off x="909040" y="3920463"/>
          <a:ext cx="5740361" cy="20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fi-FI" dirty="0"/>
              <a:t>Talous- ja sijoitus</a:t>
            </a:r>
            <a:r>
              <a:rPr lang="en-FI" dirty="0"/>
              <a:t>blogien seuraajat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7AC2-8F2E-D5F6-BF11-9F621619F754}"/>
              </a:ext>
            </a:extLst>
          </p:cNvPr>
          <p:cNvSpPr txBox="1"/>
          <p:nvPr/>
        </p:nvSpPr>
        <p:spPr>
          <a:xfrm>
            <a:off x="2331746" y="3674241"/>
            <a:ext cx="304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46 vuotta. Ikäjakauma, % aihealueen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3AAFC6-77CC-140D-615F-0F2B068EE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161554"/>
              </p:ext>
            </p:extLst>
          </p:nvPr>
        </p:nvGraphicFramePr>
        <p:xfrm>
          <a:off x="3166094" y="1651966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370A1-6745-676C-3DAC-7B6819278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9" y="1457972"/>
            <a:ext cx="2649572" cy="2649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928FD-694C-2110-6C69-988EFDE56559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dirty="0">
                <a:solidFill>
                  <a:schemeClr val="bg1"/>
                </a:solidFill>
                <a:latin typeface="Neue Haas Unica W1G" panose="020B0504030206020203" pitchFamily="34" charset="0"/>
              </a:rPr>
              <a:t>324</a:t>
            </a:r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(8 %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9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258C4-D8E4-7FEC-21F2-2F001A77BA8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fi-FI" sz="2500" dirty="0"/>
              <a:t>Yli 15-vuotiaista suomalaisista 1 903 000 eli 44 % seuraa jonkin aihealueen blogia säännöllisesti. </a:t>
            </a:r>
          </a:p>
          <a:p>
            <a:endParaRPr lang="fi-FI" sz="1000" dirty="0"/>
          </a:p>
          <a:p>
            <a:r>
              <a:rPr lang="fi-FI" sz="2500" dirty="0"/>
              <a:t>Useimmiten seurataan </a:t>
            </a:r>
            <a:r>
              <a:rPr lang="fi-FI" sz="2500" i="1" dirty="0"/>
              <a:t>politiikkaa ja yhteiskuntaa</a:t>
            </a:r>
            <a:r>
              <a:rPr lang="fi-FI" sz="2500" dirty="0"/>
              <a:t>, </a:t>
            </a:r>
            <a:r>
              <a:rPr lang="fi-FI" sz="2500" i="1" dirty="0"/>
              <a:t>hyvinvointia ja terveyttä</a:t>
            </a:r>
            <a:r>
              <a:rPr lang="fi-FI" sz="2500" dirty="0"/>
              <a:t> sekä </a:t>
            </a:r>
            <a:r>
              <a:rPr lang="fi-FI" sz="2500" i="1" dirty="0"/>
              <a:t>liikuntaa ja urheilua </a:t>
            </a:r>
            <a:r>
              <a:rPr lang="fi-FI" sz="2500" dirty="0"/>
              <a:t>käsitteleviä blogeja.</a:t>
            </a:r>
          </a:p>
          <a:p>
            <a:endParaRPr lang="fi-FI" sz="1000" dirty="0"/>
          </a:p>
          <a:p>
            <a:r>
              <a:rPr lang="fi-FI" sz="2500" dirty="0"/>
              <a:t>Blogien seuraajien keski-ikä on 50 vuotta. </a:t>
            </a:r>
          </a:p>
        </p:txBody>
      </p:sp>
    </p:spTree>
    <p:extLst>
      <p:ext uri="{BB962C8B-B14F-4D97-AF65-F5344CB8AC3E}">
        <p14:creationId xmlns:p14="http://schemas.microsoft.com/office/powerpoint/2010/main" val="521226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074AE432-1BED-8949-B4E1-BB20508FB67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1726901"/>
              </p:ext>
            </p:extLst>
          </p:nvPr>
        </p:nvGraphicFramePr>
        <p:xfrm>
          <a:off x="7138971" y="1695561"/>
          <a:ext cx="4214829" cy="43122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762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648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TOP-lehdet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Seuraa säännöllisesti aihealueen blogeja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42978">
                <a:tc>
                  <a:txBody>
                    <a:bodyPr/>
                    <a:lstStyle/>
                    <a:p>
                      <a:pPr algn="l"/>
                      <a:endParaRPr lang="fi-FI" sz="1300" b="1" i="0" dirty="0">
                        <a:solidFill>
                          <a:schemeClr val="accent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% lukijoista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840852"/>
              </p:ext>
            </p:extLst>
          </p:nvPr>
        </p:nvGraphicFramePr>
        <p:xfrm>
          <a:off x="909040" y="3920463"/>
          <a:ext cx="5740361" cy="20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fi-FI" dirty="0"/>
              <a:t>Tiede</a:t>
            </a:r>
            <a:r>
              <a:rPr lang="en-FI" dirty="0"/>
              <a:t>blogien seuraajat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7AC2-8F2E-D5F6-BF11-9F621619F754}"/>
              </a:ext>
            </a:extLst>
          </p:cNvPr>
          <p:cNvSpPr txBox="1"/>
          <p:nvPr/>
        </p:nvSpPr>
        <p:spPr>
          <a:xfrm>
            <a:off x="2254306" y="3875964"/>
            <a:ext cx="304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50 vuotta. Ikäjakauma, % aihealueen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3AAFC6-77CC-140D-615F-0F2B068EE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197817"/>
              </p:ext>
            </p:extLst>
          </p:nvPr>
        </p:nvGraphicFramePr>
        <p:xfrm>
          <a:off x="3166092" y="1706411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370A1-6745-676C-3DAC-7B6819278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9" y="1457972"/>
            <a:ext cx="2649572" cy="2649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928FD-694C-2110-6C69-988EFDE56559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dirty="0">
                <a:solidFill>
                  <a:schemeClr val="bg1"/>
                </a:solidFill>
                <a:latin typeface="Neue Haas Unica W1G" panose="020B0504030206020203" pitchFamily="34" charset="0"/>
              </a:rPr>
              <a:t>436</a:t>
            </a:r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(10 %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2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074AE432-1BED-8949-B4E1-BB20508FB67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66155570"/>
              </p:ext>
            </p:extLst>
          </p:nvPr>
        </p:nvGraphicFramePr>
        <p:xfrm>
          <a:off x="7138971" y="1695561"/>
          <a:ext cx="4214829" cy="46079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762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599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TOP-lehdet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Seuraa säännöllisesti aihealueen blogeja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17106">
                <a:tc>
                  <a:txBody>
                    <a:bodyPr/>
                    <a:lstStyle/>
                    <a:p>
                      <a:pPr algn="l"/>
                      <a:endParaRPr lang="fi-FI" sz="1300" b="1" i="0" dirty="0">
                        <a:solidFill>
                          <a:schemeClr val="accent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% lukijoista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1401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70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70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70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Alibi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070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Vauhdin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70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70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70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Maku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70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Kotilääkäri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70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Hymy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070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85171"/>
                  </a:ext>
                </a:extLst>
              </a:tr>
              <a:tr h="30706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01187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192132"/>
              </p:ext>
            </p:extLst>
          </p:nvPr>
        </p:nvGraphicFramePr>
        <p:xfrm>
          <a:off x="909040" y="3920463"/>
          <a:ext cx="5740361" cy="20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fi-FI" dirty="0"/>
              <a:t>Viihde</a:t>
            </a:r>
            <a:r>
              <a:rPr lang="en-FI" dirty="0"/>
              <a:t>blogien seuraajat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7AC2-8F2E-D5F6-BF11-9F621619F754}"/>
              </a:ext>
            </a:extLst>
          </p:cNvPr>
          <p:cNvSpPr txBox="1"/>
          <p:nvPr/>
        </p:nvSpPr>
        <p:spPr>
          <a:xfrm>
            <a:off x="2254306" y="3875964"/>
            <a:ext cx="304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45 vuotta.</a:t>
            </a:r>
          </a:p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Ikäjakauma, % aihealueen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3AAFC6-77CC-140D-615F-0F2B068EE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9852743"/>
              </p:ext>
            </p:extLst>
          </p:nvPr>
        </p:nvGraphicFramePr>
        <p:xfrm>
          <a:off x="3166092" y="1706411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370A1-6745-676C-3DAC-7B6819278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9" y="1457972"/>
            <a:ext cx="2649572" cy="2649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928FD-694C-2110-6C69-988EFDE56559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dirty="0">
                <a:solidFill>
                  <a:schemeClr val="bg1"/>
                </a:solidFill>
                <a:latin typeface="Neue Haas Unica W1G" panose="020B0504030206020203" pitchFamily="34" charset="0"/>
              </a:rPr>
              <a:t>408</a:t>
            </a:r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(9 %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42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Yksittäisten aikakausmedioiden KMT-tulokset saat ilman tunnuksia Mediakorttipalvelusta: </a:t>
            </a:r>
            <a:r>
              <a:rPr lang="fi-FI" dirty="0" err="1">
                <a:solidFill>
                  <a:srgbClr val="9CFFF8"/>
                </a:solidFill>
              </a:rPr>
              <a:t>www.mediakortit.fi</a:t>
            </a:r>
            <a:endParaRPr lang="fi-FI" dirty="0">
              <a:solidFill>
                <a:srgbClr val="9CFF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49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179719"/>
              </p:ext>
            </p:extLst>
          </p:nvPr>
        </p:nvGraphicFramePr>
        <p:xfrm>
          <a:off x="909040" y="3841702"/>
          <a:ext cx="5740361" cy="221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en-FI" dirty="0"/>
              <a:t>Suomalaiset blogien seuraajina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EA90052-ABED-879E-E714-401701222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121338"/>
              </p:ext>
            </p:extLst>
          </p:nvPr>
        </p:nvGraphicFramePr>
        <p:xfrm>
          <a:off x="3145902" y="1695595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251E1C-6EBF-D65C-64DA-5CA4087E9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18" y="1443732"/>
            <a:ext cx="2649572" cy="264957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CC62F1B-2B59-2547-5D41-7B5FFC87E90E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1 903 000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(44 %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  <p:graphicFrame>
        <p:nvGraphicFramePr>
          <p:cNvPr id="28" name="Taulukko 4">
            <a:extLst>
              <a:ext uri="{FF2B5EF4-FFF2-40B4-BE49-F238E27FC236}">
                <a16:creationId xmlns:a16="http://schemas.microsoft.com/office/drawing/2014/main" id="{E3EC9A6E-713C-DD9E-EEDC-EC0982814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164230"/>
              </p:ext>
            </p:extLst>
          </p:nvPr>
        </p:nvGraphicFramePr>
        <p:xfrm>
          <a:off x="7138971" y="3974909"/>
          <a:ext cx="4214829" cy="168216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79200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228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Miesten säännöllisesti seuraamat blogiaiheet TOP 3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15-vuotiaat miehet, 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15-vuotiaat miehet,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Politiikka ja yhteiskunta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Liikunta ja urheilu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296 000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</a:tbl>
          </a:graphicData>
        </a:graphic>
      </p:graphicFrame>
      <p:graphicFrame>
        <p:nvGraphicFramePr>
          <p:cNvPr id="31" name="Taulukko 4">
            <a:extLst>
              <a:ext uri="{FF2B5EF4-FFF2-40B4-BE49-F238E27FC236}">
                <a16:creationId xmlns:a16="http://schemas.microsoft.com/office/drawing/2014/main" id="{60DD30DD-6743-287B-6A57-34ED730F6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580335"/>
              </p:ext>
            </p:extLst>
          </p:nvPr>
        </p:nvGraphicFramePr>
        <p:xfrm>
          <a:off x="7138971" y="1721566"/>
          <a:ext cx="4214829" cy="168216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79200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348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Naisten säännöllisesti seuraamat blogiaiheet TOP 3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15-vuotiaat naiset, 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15-vuotiaat naiset,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Hyvinvointi ja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445 000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 ja juoma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351 000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Sisustus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F32ABCBD-82D5-4E69-FF51-275E32F2A0F7}"/>
              </a:ext>
            </a:extLst>
          </p:cNvPr>
          <p:cNvSpPr txBox="1"/>
          <p:nvPr/>
        </p:nvSpPr>
        <p:spPr>
          <a:xfrm>
            <a:off x="2250146" y="3728623"/>
            <a:ext cx="30498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50 vuotta.</a:t>
            </a:r>
          </a:p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Ikäjakauma, % blogien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  <a:p>
            <a:pPr algn="ctr"/>
            <a:endParaRPr lang="en-FI" sz="13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4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Suomalaisten blogien seuraaminen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Kuinka moni suomalaisista seuraa säännöllisesti eri aihealueiden blogeja, kpl ja %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349FD-8BD5-DE4B-84B1-BF2A4984E97B}"/>
              </a:ext>
            </a:extLst>
          </p:cNvPr>
          <p:cNvSpPr/>
          <p:nvPr/>
        </p:nvSpPr>
        <p:spPr>
          <a:xfrm>
            <a:off x="3729866" y="6366314"/>
            <a:ext cx="47322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Lähde: KMT 2022  |  Kohderyhmän koko 4 300 000 | Vastaajamäärä 46 996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79964276"/>
              </p:ext>
            </p:extLst>
          </p:nvPr>
        </p:nvGraphicFramePr>
        <p:xfrm>
          <a:off x="833042" y="1866007"/>
          <a:ext cx="10525915" cy="37883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78834"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Blogit aihealueittain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Politiikka ja yhteiskunta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251652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Hyvinvointi ja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570 000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Liikunta ja urheilu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541 000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 ja juoma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505 000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436 000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Viihde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408 000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Sisustus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379 000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Matkailu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Joku muu harrastus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49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83"/>
            <a:ext cx="10515600" cy="976514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800"/>
              </a:spcAft>
            </a:pPr>
            <a:r>
              <a:rPr lang="fi-FI" dirty="0"/>
              <a:t>Suomalaisten blogien seuraaminen</a:t>
            </a:r>
            <a:br>
              <a:rPr lang="fi-FI" dirty="0"/>
            </a:br>
            <a:r>
              <a:rPr lang="fi-FI" sz="1600" i="1" dirty="0">
                <a:latin typeface="Neue Haas Unica W1G" panose="020B0504030206020203" pitchFamily="34" charset="0"/>
              </a:rPr>
              <a:t>Kuinka moni suomalaisista seuraa säännöllisesti eri aihealueiden blogeja, kpl ja %</a:t>
            </a: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349FD-8BD5-DE4B-84B1-BF2A4984E97B}"/>
              </a:ext>
            </a:extLst>
          </p:cNvPr>
          <p:cNvSpPr/>
          <p:nvPr/>
        </p:nvSpPr>
        <p:spPr>
          <a:xfrm>
            <a:off x="3729866" y="6366314"/>
            <a:ext cx="47322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Lähde: KMT 2022  |  Kohderyhmän koko 4 300 000 | Vastaajamäärä 46 996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2CC49-C0E5-DF44-A0BC-6901E2BD17A9}"/>
              </a:ext>
            </a:extLst>
          </p:cNvPr>
          <p:cNvCxnSpPr>
            <a:cxnSpLocks/>
          </p:cNvCxnSpPr>
          <p:nvPr/>
        </p:nvCxnSpPr>
        <p:spPr>
          <a:xfrm>
            <a:off x="832648" y="1532873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ulukko 7">
            <a:extLst>
              <a:ext uri="{FF2B5EF4-FFF2-40B4-BE49-F238E27FC236}">
                <a16:creationId xmlns:a16="http://schemas.microsoft.com/office/drawing/2014/main" id="{52DCA7A3-98B6-2F48-B82F-065EA41B126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99129777"/>
              </p:ext>
            </p:extLst>
          </p:nvPr>
        </p:nvGraphicFramePr>
        <p:xfrm>
          <a:off x="833042" y="1866007"/>
          <a:ext cx="10525915" cy="4167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2853">
                  <a:extLst>
                    <a:ext uri="{9D8B030D-6E8A-4147-A177-3AD203B41FA5}">
                      <a16:colId xmlns:a16="http://schemas.microsoft.com/office/drawing/2014/main" val="32843428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1984156003"/>
                    </a:ext>
                  </a:extLst>
                </a:gridCol>
                <a:gridCol w="3166531">
                  <a:extLst>
                    <a:ext uri="{9D8B030D-6E8A-4147-A177-3AD203B41FA5}">
                      <a16:colId xmlns:a16="http://schemas.microsoft.com/office/drawing/2014/main" val="3103379938"/>
                    </a:ext>
                  </a:extLst>
                </a:gridCol>
              </a:tblGrid>
              <a:tr h="378834"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Blogit aihealueittain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Kpl,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%, yli 15-vuotiaista suomalaisista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674175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Kulttuuri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251652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 ja sijoittaminen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324 000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639986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Käsityöt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58632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Lifestyle</a:t>
                      </a:r>
                      <a:endParaRPr lang="fi-FI" sz="14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60673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Digi ja tietotekniikka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283 000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366690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84904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Muoti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229122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Perhe ja lapset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46853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Jokin muu aihe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137 0000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15930"/>
                  </a:ext>
                </a:extLst>
              </a:tr>
              <a:tr h="37883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Ei seuraa mitään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2 397 000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289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45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074AE432-1BED-8949-B4E1-BB20508FB67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1150002"/>
              </p:ext>
            </p:extLst>
          </p:nvPr>
        </p:nvGraphicFramePr>
        <p:xfrm>
          <a:off x="7138971" y="1695561"/>
          <a:ext cx="4214829" cy="378000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762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6715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TOP-lehdet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Seuraa säännöllisesti aihealueen blogeja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55388">
                <a:tc>
                  <a:txBody>
                    <a:bodyPr/>
                    <a:lstStyle/>
                    <a:p>
                      <a:pPr algn="l"/>
                      <a:endParaRPr lang="fi-FI" sz="1300" b="1" i="0" dirty="0">
                        <a:solidFill>
                          <a:schemeClr val="accent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% lukijoista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413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4413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Auto Bild Suomi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4413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4413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4413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Juoksija-lehti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4413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Arvopaperi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4413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44139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659540"/>
              </p:ext>
            </p:extLst>
          </p:nvPr>
        </p:nvGraphicFramePr>
        <p:xfrm>
          <a:off x="909038" y="4000642"/>
          <a:ext cx="5740361" cy="20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fi-FI" dirty="0"/>
              <a:t>Digi- ja tietotekniikkablogien </a:t>
            </a:r>
            <a:r>
              <a:rPr lang="en-FI" dirty="0"/>
              <a:t>seuraajat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7AC2-8F2E-D5F6-BF11-9F621619F754}"/>
              </a:ext>
            </a:extLst>
          </p:cNvPr>
          <p:cNvSpPr txBox="1"/>
          <p:nvPr/>
        </p:nvSpPr>
        <p:spPr>
          <a:xfrm>
            <a:off x="2254304" y="3728796"/>
            <a:ext cx="304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42 vuotta.</a:t>
            </a:r>
          </a:p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Ikäjakauma, % aihealueen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3AAFC6-77CC-140D-615F-0F2B068EE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484881"/>
              </p:ext>
            </p:extLst>
          </p:nvPr>
        </p:nvGraphicFramePr>
        <p:xfrm>
          <a:off x="3390686" y="1569602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370A1-6745-676C-3DAC-7B6819278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9" y="1457972"/>
            <a:ext cx="2649572" cy="2649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928FD-694C-2110-6C69-988EFDE56559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283 000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(7 %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1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074AE432-1BED-8949-B4E1-BB20508FB67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22213456"/>
              </p:ext>
            </p:extLst>
          </p:nvPr>
        </p:nvGraphicFramePr>
        <p:xfrm>
          <a:off x="7138971" y="1695561"/>
          <a:ext cx="4214829" cy="43122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762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648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TOP-lehdet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Seuraa säännöllisesti aihealueen blogeja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42978">
                <a:tc>
                  <a:txBody>
                    <a:bodyPr/>
                    <a:lstStyle/>
                    <a:p>
                      <a:pPr algn="l"/>
                      <a:endParaRPr lang="fi-FI" sz="1300" b="1" i="0" dirty="0">
                        <a:solidFill>
                          <a:schemeClr val="accent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% lukijoista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Kotivinkki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Kauneus &amp; Terveys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22 000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Kotilääkäri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826006"/>
              </p:ext>
            </p:extLst>
          </p:nvPr>
        </p:nvGraphicFramePr>
        <p:xfrm>
          <a:off x="909040" y="3920463"/>
          <a:ext cx="5740361" cy="20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en-FI" dirty="0"/>
              <a:t>Hyvinvointi- ja terveysblogien seuraajat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7AC2-8F2E-D5F6-BF11-9F621619F754}"/>
              </a:ext>
            </a:extLst>
          </p:cNvPr>
          <p:cNvSpPr txBox="1"/>
          <p:nvPr/>
        </p:nvSpPr>
        <p:spPr>
          <a:xfrm>
            <a:off x="2254306" y="3875964"/>
            <a:ext cx="304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50 vuotta.</a:t>
            </a:r>
          </a:p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Ikäjakauma, % aihealueen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3AAFC6-77CC-140D-615F-0F2B068EE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038371"/>
              </p:ext>
            </p:extLst>
          </p:nvPr>
        </p:nvGraphicFramePr>
        <p:xfrm>
          <a:off x="3166092" y="1706411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370A1-6745-676C-3DAC-7B6819278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9" y="1457972"/>
            <a:ext cx="2649572" cy="2649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928FD-694C-2110-6C69-988EFDE56559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570 000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(13 %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8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074AE432-1BED-8949-B4E1-BB20508FB67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75456267"/>
              </p:ext>
            </p:extLst>
          </p:nvPr>
        </p:nvGraphicFramePr>
        <p:xfrm>
          <a:off x="7138971" y="1695561"/>
          <a:ext cx="4214829" cy="43122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762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648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TOP-lehdet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Seuraa säännöllisesti aihealueen blogeja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342978">
                <a:tc>
                  <a:txBody>
                    <a:bodyPr/>
                    <a:lstStyle/>
                    <a:p>
                      <a:pPr algn="l"/>
                      <a:endParaRPr lang="fi-FI" sz="1300" b="1" i="0" dirty="0">
                        <a:solidFill>
                          <a:schemeClr val="accent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% lukijoista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Fit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HS Meidän perhe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Sport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 err="1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Deko</a:t>
                      </a:r>
                      <a:endParaRPr lang="fi-FI" sz="1300" b="0" i="0" u="none" strike="noStrike" dirty="0">
                        <a:solidFill>
                          <a:schemeClr val="accent1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Koti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3212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Mondo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560232"/>
              </p:ext>
            </p:extLst>
          </p:nvPr>
        </p:nvGraphicFramePr>
        <p:xfrm>
          <a:off x="909040" y="3920463"/>
          <a:ext cx="5740361" cy="20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fi-FI" dirty="0"/>
              <a:t>Kauneus</a:t>
            </a:r>
            <a:r>
              <a:rPr lang="en-FI" dirty="0"/>
              <a:t>blogien seuraajat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7AC2-8F2E-D5F6-BF11-9F621619F754}"/>
              </a:ext>
            </a:extLst>
          </p:cNvPr>
          <p:cNvSpPr txBox="1"/>
          <p:nvPr/>
        </p:nvSpPr>
        <p:spPr>
          <a:xfrm>
            <a:off x="2429986" y="3728686"/>
            <a:ext cx="304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35 vuotta.</a:t>
            </a:r>
          </a:p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Ikäjakauma, % aihealueen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3AAFC6-77CC-140D-615F-0F2B068EE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302683"/>
              </p:ext>
            </p:extLst>
          </p:nvPr>
        </p:nvGraphicFramePr>
        <p:xfrm>
          <a:off x="3166092" y="1706411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370A1-6745-676C-3DAC-7B6819278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9" y="1457972"/>
            <a:ext cx="2649572" cy="2649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928FD-694C-2110-6C69-988EFDE56559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216 000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(5 %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1C4D46-1309-C845-98F7-EF4B960845AD}"/>
              </a:ext>
            </a:extLst>
          </p:cNvPr>
          <p:cNvSpPr txBox="1">
            <a:spLocks/>
          </p:cNvSpPr>
          <p:nvPr/>
        </p:nvSpPr>
        <p:spPr>
          <a:xfrm>
            <a:off x="838200" y="386183"/>
            <a:ext cx="10515600" cy="9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1800"/>
              </a:spcAft>
            </a:pPr>
            <a:endParaRPr lang="en-FI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7527F-D256-0E44-A2FB-B3D74246DDF0}"/>
              </a:ext>
            </a:extLst>
          </p:cNvPr>
          <p:cNvCxnSpPr>
            <a:cxnSpLocks/>
          </p:cNvCxnSpPr>
          <p:nvPr/>
        </p:nvCxnSpPr>
        <p:spPr>
          <a:xfrm>
            <a:off x="832648" y="1412751"/>
            <a:ext cx="1052670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3">
            <a:extLst>
              <a:ext uri="{FF2B5EF4-FFF2-40B4-BE49-F238E27FC236}">
                <a16:creationId xmlns:a16="http://schemas.microsoft.com/office/drawing/2014/main" id="{31103D26-4150-05E0-6520-AE2A876D175B}"/>
              </a:ext>
            </a:extLst>
          </p:cNvPr>
          <p:cNvSpPr/>
          <p:nvPr/>
        </p:nvSpPr>
        <p:spPr>
          <a:xfrm>
            <a:off x="4115052" y="6351531"/>
            <a:ext cx="47322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9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2022  |  Kohderyhmän koko 4 300 000  |  Vastaajamäärä 46 996</a:t>
            </a:r>
          </a:p>
        </p:txBody>
      </p:sp>
      <p:graphicFrame>
        <p:nvGraphicFramePr>
          <p:cNvPr id="8" name="Taulukko 4">
            <a:extLst>
              <a:ext uri="{FF2B5EF4-FFF2-40B4-BE49-F238E27FC236}">
                <a16:creationId xmlns:a16="http://schemas.microsoft.com/office/drawing/2014/main" id="{074AE432-1BED-8949-B4E1-BB20508FB67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87739812"/>
              </p:ext>
            </p:extLst>
          </p:nvPr>
        </p:nvGraphicFramePr>
        <p:xfrm>
          <a:off x="7138971" y="1695561"/>
          <a:ext cx="4214829" cy="457199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7629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1219265">
                  <a:extLst>
                    <a:ext uri="{9D8B030D-6E8A-4147-A177-3AD203B41FA5}">
                      <a16:colId xmlns:a16="http://schemas.microsoft.com/office/drawing/2014/main" val="1860593647"/>
                    </a:ext>
                  </a:extLst>
                </a:gridCol>
              </a:tblGrid>
              <a:tr h="558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TOP-lehdet</a:t>
                      </a:r>
                      <a:endParaRPr lang="fi-FI" sz="13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Seuraa säännöllisesti aihealueen blogeja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86920"/>
                  </a:ext>
                </a:extLst>
              </a:tr>
              <a:tr h="295387">
                <a:tc>
                  <a:txBody>
                    <a:bodyPr/>
                    <a:lstStyle/>
                    <a:p>
                      <a:pPr algn="l"/>
                      <a:endParaRPr lang="fi-FI" sz="1300" b="1" i="0" dirty="0">
                        <a:solidFill>
                          <a:schemeClr val="accent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% lukijoista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1" dirty="0">
                          <a:solidFill>
                            <a:schemeClr val="accent1"/>
                          </a:solidFill>
                          <a:latin typeface="Neue Haas Unica W1G" panose="020B0504030206020203" pitchFamily="34" charset="0"/>
                        </a:rPr>
                        <a:t>kpl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860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Trendi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860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Kotimaa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860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Image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860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Viva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2860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10 000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860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860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14 000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860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21 000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860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Antiikki &amp; Design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8 000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860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Kotilääkäri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860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458441"/>
                  </a:ext>
                </a:extLst>
              </a:tr>
              <a:tr h="2860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Askel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5 000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62005"/>
                  </a:ext>
                </a:extLst>
              </a:tr>
              <a:tr h="28603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Viisas Raha</a:t>
                      </a:r>
                    </a:p>
                  </a:txBody>
                  <a:tcPr marL="9000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90203" pitchFamily="34" charset="0"/>
                        </a:rPr>
                        <a:t>6 000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444379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BE76B35-A03B-BBB2-5FD0-FB1606FDD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615681"/>
              </p:ext>
            </p:extLst>
          </p:nvPr>
        </p:nvGraphicFramePr>
        <p:xfrm>
          <a:off x="909040" y="3920463"/>
          <a:ext cx="5740361" cy="208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6">
            <a:extLst>
              <a:ext uri="{FF2B5EF4-FFF2-40B4-BE49-F238E27FC236}">
                <a16:creationId xmlns:a16="http://schemas.microsoft.com/office/drawing/2014/main" id="{CA7A692E-0BC2-D306-5509-5738BC50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48"/>
            <a:ext cx="10515600" cy="976514"/>
          </a:xfrm>
        </p:spPr>
        <p:txBody>
          <a:bodyPr/>
          <a:lstStyle/>
          <a:p>
            <a:r>
              <a:rPr lang="fi-FI" dirty="0"/>
              <a:t>Kulttuuri</a:t>
            </a:r>
            <a:r>
              <a:rPr lang="en-FI" dirty="0"/>
              <a:t>blogien seuraajat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A7AC2-8F2E-D5F6-BF11-9F621619F754}"/>
              </a:ext>
            </a:extLst>
          </p:cNvPr>
          <p:cNvSpPr txBox="1"/>
          <p:nvPr/>
        </p:nvSpPr>
        <p:spPr>
          <a:xfrm>
            <a:off x="2254306" y="3875964"/>
            <a:ext cx="3049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Keskimääräinen ikä 51 vuotta.</a:t>
            </a:r>
          </a:p>
          <a:p>
            <a:pPr algn="ctr"/>
            <a:r>
              <a:rPr lang="fi-FI" sz="13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Ikäjakauma, % aihealueen seuraajista</a:t>
            </a:r>
            <a:endParaRPr lang="en-FI" sz="1300" dirty="0">
              <a:solidFill>
                <a:schemeClr val="accent1"/>
              </a:solidFill>
              <a:highlight>
                <a:srgbClr val="FFFF00"/>
              </a:highlight>
              <a:latin typeface="Neue Haas Unica W1G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3AAFC6-77CC-140D-615F-0F2B068EE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767468"/>
              </p:ext>
            </p:extLst>
          </p:nvPr>
        </p:nvGraphicFramePr>
        <p:xfrm>
          <a:off x="3166092" y="1706411"/>
          <a:ext cx="3580359" cy="226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370A1-6745-676C-3DAC-7B6819278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89" y="1457972"/>
            <a:ext cx="2649572" cy="26495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928FD-694C-2110-6C69-988EFDE56559}"/>
              </a:ext>
            </a:extLst>
          </p:cNvPr>
          <p:cNvSpPr/>
          <p:nvPr/>
        </p:nvSpPr>
        <p:spPr>
          <a:xfrm>
            <a:off x="909040" y="2321327"/>
            <a:ext cx="19212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Säännöllisiä seuraajia</a:t>
            </a:r>
          </a:p>
          <a:p>
            <a:pPr algn="ctr"/>
            <a:r>
              <a:rPr lang="fi-FI" sz="1300" b="1" dirty="0">
                <a:solidFill>
                  <a:schemeClr val="bg1"/>
                </a:solidFill>
                <a:latin typeface="Neue Haas Unica W1G" panose="020B0504030206020203" pitchFamily="34" charset="0"/>
              </a:rPr>
              <a:t>325</a:t>
            </a:r>
            <a:r>
              <a:rPr lang="fi-FI" sz="1300" b="1" u="none" strike="noStrike" dirty="0">
                <a:solidFill>
                  <a:schemeClr val="bg1"/>
                </a:solidFill>
                <a:effectLst/>
                <a:latin typeface="Neue Haas Unica W1G" panose="020B0504030206020203" pitchFamily="34" charset="0"/>
              </a:rPr>
              <a:t> 000 kpl</a:t>
            </a:r>
          </a:p>
          <a:p>
            <a:pPr algn="ctr"/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(8 % yli </a:t>
            </a:r>
            <a:b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</a:br>
            <a:r>
              <a:rPr lang="fi-FI" sz="1300" dirty="0">
                <a:solidFill>
                  <a:schemeClr val="bg1"/>
                </a:solidFill>
                <a:latin typeface="Neue Haas Unica W1G" panose="020B0504030206020203" pitchFamily="34" charset="0"/>
              </a:rPr>
              <a:t>15-vuotiaasta väestöstä)</a:t>
            </a:r>
          </a:p>
          <a:p>
            <a:pPr algn="ctr"/>
            <a:endParaRPr lang="fi-FI" sz="1300" b="0" i="0" u="none" strike="noStrike" dirty="0">
              <a:solidFill>
                <a:schemeClr val="bg1"/>
              </a:solidFill>
              <a:effectLst/>
              <a:latin typeface="Neue Haas Unica W1G" panose="020B050403020609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3196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Medioiden_kaytto_hankintapaatoksissa_KMT_2021_pohja" id="{D1643B16-6B9A-1A44-9177-2D8AACAAAA2F}" vid="{D64FB85D-FDAD-B546-9FCC-5A0D746B2AF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2" ma:contentTypeDescription="Luo uusi asiakirja." ma:contentTypeScope="" ma:versionID="fa09b667a47f4bf597b23184d617d21f">
  <xsd:schema xmlns:xsd="http://www.w3.org/2001/XMLSchema" xmlns:xs="http://www.w3.org/2001/XMLSchema" xmlns:p="http://schemas.microsoft.com/office/2006/metadata/properties" xmlns:ns2="9c8e2388-80bc-4e26-8bd7-285ba7b96066" targetNamespace="http://schemas.microsoft.com/office/2006/metadata/properties" ma:root="true" ma:fieldsID="58eff16b3e812bc090ccac3ea4e80f30" ns2:_="">
    <xsd:import namespace="9c8e2388-80bc-4e26-8bd7-285ba7b960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8011B5-FB3F-424B-B945-8858C635C6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46FF50-9C55-4E17-8A5C-1F586448D08F}">
  <ds:schemaRefs>
    <ds:schemaRef ds:uri="http://purl.org/dc/terms/"/>
    <ds:schemaRef ds:uri="http://purl.org/dc/elements/1.1/"/>
    <ds:schemaRef ds:uri="9c8e2388-80bc-4e26-8bd7-285ba7b96066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1A1C70-208A-4296-8B09-490777F528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1939</Words>
  <Application>Microsoft Macintosh PowerPoint</Application>
  <PresentationFormat>Widescreen</PresentationFormat>
  <Paragraphs>790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Canela Medium</vt:lpstr>
      <vt:lpstr>Clattering</vt:lpstr>
      <vt:lpstr>Neue Haas Unica W1G</vt:lpstr>
      <vt:lpstr>Neue Haas Unica W1G Light</vt:lpstr>
      <vt:lpstr>Neue Haas Unica W1G Medium</vt:lpstr>
      <vt:lpstr>Aikakausmedia-presentaatiopohja-v2</vt:lpstr>
      <vt:lpstr>Blogien säännöllinen seuraaminen</vt:lpstr>
      <vt:lpstr>PowerPoint Presentation</vt:lpstr>
      <vt:lpstr>Suomalaiset blogien seuraajina</vt:lpstr>
      <vt:lpstr>Suomalaisten blogien seuraaminen Kuinka moni suomalaisista seuraa säännöllisesti eri aihealueiden blogeja, kpl ja %</vt:lpstr>
      <vt:lpstr>Suomalaisten blogien seuraaminen Kuinka moni suomalaisista seuraa säännöllisesti eri aihealueiden blogeja, kpl ja %</vt:lpstr>
      <vt:lpstr>Digi- ja tietotekniikkablogien seuraajat</vt:lpstr>
      <vt:lpstr>Hyvinvointi- ja terveysblogien seuraajat</vt:lpstr>
      <vt:lpstr>Kauneusblogien seuraajat</vt:lpstr>
      <vt:lpstr>Kulttuuriblogien seuraajat</vt:lpstr>
      <vt:lpstr>Käsityöblogien seuraajat</vt:lpstr>
      <vt:lpstr>Lifestyleblogien seuraajat</vt:lpstr>
      <vt:lpstr>Liikunta- ja urheilublogien seuraajat</vt:lpstr>
      <vt:lpstr>Matkailublogien seuraajat</vt:lpstr>
      <vt:lpstr>Muotiblogien seuraajat</vt:lpstr>
      <vt:lpstr>Perheblogien seuraajat</vt:lpstr>
      <vt:lpstr>Politiikka- ja yhteiskuntablogien seuraajat</vt:lpstr>
      <vt:lpstr>Ruoka- ja juomablogien seuraajat</vt:lpstr>
      <vt:lpstr>Sisustusblogien seuraajat</vt:lpstr>
      <vt:lpstr>Talous- ja sijoitusblogien seuraajat</vt:lpstr>
      <vt:lpstr>Tiedeblogien seuraajat</vt:lpstr>
      <vt:lpstr>Viihdeblogien seuraajat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Emma Syyrakki</dc:creator>
  <cp:lastModifiedBy>Outi Itävuo</cp:lastModifiedBy>
  <cp:revision>20</cp:revision>
  <dcterms:created xsi:type="dcterms:W3CDTF">2022-10-03T11:01:13Z</dcterms:created>
  <dcterms:modified xsi:type="dcterms:W3CDTF">2022-11-07T12:32:58Z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</Properties>
</file>