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5" r:id="rId2"/>
    <p:sldId id="266" r:id="rId3"/>
    <p:sldId id="261" r:id="rId4"/>
    <p:sldId id="263" r:id="rId5"/>
    <p:sldId id="283" r:id="rId6"/>
    <p:sldId id="285" r:id="rId7"/>
    <p:sldId id="273" r:id="rId8"/>
    <p:sldId id="284" r:id="rId9"/>
    <p:sldId id="291" r:id="rId10"/>
    <p:sldId id="290" r:id="rId11"/>
    <p:sldId id="295" r:id="rId12"/>
    <p:sldId id="292" r:id="rId13"/>
    <p:sldId id="293" r:id="rId14"/>
    <p:sldId id="294" r:id="rId15"/>
    <p:sldId id="260" r:id="rId16"/>
    <p:sldId id="277" r:id="rId17"/>
    <p:sldId id="296" r:id="rId18"/>
    <p:sldId id="28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FF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1974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9EDD6-DAA0-42D0-BCA7-92B681578D0B}" type="datetimeFigureOut">
              <a:rPr lang="fi-FI" smtClean="0"/>
              <a:pPr/>
              <a:t>23.4.2015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01ED9-C37F-4B96-8399-507E9985D700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0584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/>
            <a:fld id="{9FCB8AA7-9064-4073-8C8C-E61575E1594D}" type="slidenum">
              <a:rPr lang="fi-FI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</a:t>
            </a:fld>
            <a:endParaRPr lang="fi-FI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3B42B3A-7CA8-4159-91B6-5B1A7028B4DE}" type="slidenum">
              <a:rPr lang="en-US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i-FI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/>
            <a:fld id="{03A4E351-FE15-42DF-892D-6877F80C6F73}" type="slidenum">
              <a:rPr lang="fi-FI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4</a:t>
            </a:fld>
            <a:endParaRPr lang="fi-FI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7350" cy="40957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/>
            <a:fld id="{7132495F-B4A7-425C-BA02-F3E71B3610B6}" type="slidenum">
              <a:rPr lang="fi-FI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5</a:t>
            </a:fld>
            <a:endParaRPr lang="fi-FI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9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7350" cy="40957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/>
            <a:fld id="{BF1BC431-5DAF-4EBA-8EF6-00A9D03C29CD}" type="slidenum">
              <a:rPr lang="fi-FI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6</a:t>
            </a:fld>
            <a:endParaRPr lang="fi-FI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26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7350" cy="40957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/>
            <a:fld id="{240C4AA8-7FA4-4293-863C-E99879449556}" type="slidenum">
              <a:rPr lang="fi-FI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7</a:t>
            </a:fld>
            <a:endParaRPr lang="fi-FI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87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7350" cy="40957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/>
            <a:fld id="{9D9567D2-C01B-4029-8E45-375C405675C3}" type="slidenum">
              <a:rPr lang="fi-FI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8</a:t>
            </a:fld>
            <a:endParaRPr lang="fi-FI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9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7350" cy="40957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smtClean="0"/>
              <a:t>Muokkaa alaotsikon perustyyliä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62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79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93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21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41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1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57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9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90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01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97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en-US" dirty="0"/>
          </a:p>
        </p:txBody>
      </p:sp>
      <p:pic>
        <p:nvPicPr>
          <p:cNvPr id="7" name="Picture 6" descr="AM_logo_RGB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373" y="6477575"/>
            <a:ext cx="1735426" cy="13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delle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000000"/>
          </a:solidFill>
          <a:latin typeface="Adelle" pitchFamily="50" charset="0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000000"/>
          </a:solidFill>
          <a:latin typeface="Adelle" pitchFamily="50" charset="0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000000"/>
          </a:solidFill>
          <a:latin typeface="Adelle" pitchFamily="50" charset="0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0000"/>
          </a:solidFill>
          <a:latin typeface="Adelle" pitchFamily="50" charset="0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0000"/>
          </a:solidFill>
          <a:latin typeface="Adelle" pitchFamily="50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ikakausmedia.fi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36512" y="274638"/>
            <a:ext cx="9217024" cy="1143000"/>
          </a:xfrm>
        </p:spPr>
        <p:txBody>
          <a:bodyPr>
            <a:noAutofit/>
          </a:bodyPr>
          <a:lstStyle/>
          <a:p>
            <a:r>
              <a:rPr lang="fi-FI" sz="3200" dirty="0" smtClean="0"/>
              <a:t/>
            </a:r>
            <a:br>
              <a:rPr lang="fi-FI" sz="3200" dirty="0" smtClean="0"/>
            </a:br>
            <a:r>
              <a:rPr lang="fi-FI" sz="36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Tervetuloa seitsemännen vaikuttavuus-</a:t>
            </a:r>
            <a:br>
              <a:rPr lang="fi-FI" sz="3600" dirty="0" smtClean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fi-FI" sz="36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tutkimuksen julkistustilaisuuteen!</a:t>
            </a:r>
            <a:endParaRPr lang="fi-FI" sz="36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0827"/>
            <a:ext cx="20002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0827"/>
            <a:ext cx="2008237" cy="258201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09" y="1880827"/>
            <a:ext cx="2061380" cy="265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80827"/>
            <a:ext cx="2088232" cy="268859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 descr="wroom_kans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44034"/>
            <a:ext cx="2129031" cy="273630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878" y="3544034"/>
            <a:ext cx="2074651" cy="2667781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34" y="3535268"/>
            <a:ext cx="2129513" cy="2737946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3454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11" y="0"/>
            <a:ext cx="5734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360998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11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07" y="0"/>
            <a:ext cx="5823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1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723163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0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99592" y="274642"/>
            <a:ext cx="7529513" cy="1138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delle" pitchFamily="50" charset="0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dirty="0" smtClean="0">
                <a:latin typeface="+mj-lt"/>
              </a:rPr>
              <a:t>Mainonta aikakauslehdissä toimii!</a:t>
            </a:r>
            <a:br>
              <a:rPr lang="fi-FI" dirty="0" smtClean="0">
                <a:latin typeface="+mj-lt"/>
              </a:rPr>
            </a:br>
            <a:r>
              <a:rPr lang="fi-FI" dirty="0" smtClean="0">
                <a:solidFill>
                  <a:schemeClr val="tx2"/>
                </a:solidFill>
                <a:latin typeface="+mj-lt"/>
              </a:rPr>
              <a:t>5 asiaa, jotka kannattaa huomioida</a:t>
            </a:r>
          </a:p>
        </p:txBody>
      </p:sp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1547664" y="1647825"/>
            <a:ext cx="2520280" cy="1421135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360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/>
        </p:spPr>
        <p:txBody>
          <a:bodyPr wrap="none" lIns="108000" tIns="63000" rIns="108000" bIns="630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sz="2000" dirty="0">
                <a:solidFill>
                  <a:srgbClr val="000000"/>
                </a:solidFill>
                <a:latin typeface="+mj-lt"/>
              </a:rPr>
              <a:t>Erikoisratkaisut </a:t>
            </a:r>
            <a:br>
              <a:rPr lang="fi-FI" sz="2000" dirty="0">
                <a:solidFill>
                  <a:srgbClr val="000000"/>
                </a:solidFill>
                <a:latin typeface="+mj-lt"/>
              </a:rPr>
            </a:br>
            <a:r>
              <a:rPr lang="fi-FI" sz="2000" dirty="0">
                <a:solidFill>
                  <a:srgbClr val="000000"/>
                </a:solidFill>
                <a:latin typeface="+mj-lt"/>
              </a:rPr>
              <a:t>tuovat lisää tehoa.</a:t>
            </a:r>
          </a:p>
        </p:txBody>
      </p:sp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1253273" y="3068960"/>
            <a:ext cx="2808312" cy="1405078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 w="360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/>
        </p:spPr>
        <p:txBody>
          <a:bodyPr wrap="none" lIns="108000" tIns="63000" rIns="108000" bIns="630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dirty="0">
                <a:solidFill>
                  <a:srgbClr val="000000"/>
                </a:solidFill>
                <a:latin typeface="+mj-lt"/>
              </a:rPr>
              <a:t>Kaikki tuoteryhmät </a:t>
            </a:r>
            <a:br>
              <a:rPr lang="fi-FI" dirty="0">
                <a:solidFill>
                  <a:srgbClr val="000000"/>
                </a:solidFill>
                <a:latin typeface="+mj-lt"/>
              </a:rPr>
            </a:br>
            <a:r>
              <a:rPr lang="fi-FI" dirty="0">
                <a:solidFill>
                  <a:srgbClr val="000000"/>
                </a:solidFill>
                <a:latin typeface="+mj-lt"/>
              </a:rPr>
              <a:t>eivät toimi samalla tavalla.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1979713" y="4437112"/>
            <a:ext cx="3263008" cy="1781994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360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/>
        </p:spPr>
        <p:txBody>
          <a:bodyPr wrap="none" lIns="108000" tIns="63000" rIns="108000" bIns="630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sz="2000" dirty="0">
                <a:solidFill>
                  <a:srgbClr val="000000"/>
                </a:solidFill>
                <a:latin typeface="+mj-lt"/>
              </a:rPr>
              <a:t>Alkupään sivut ovat usein </a:t>
            </a:r>
            <a:br>
              <a:rPr lang="fi-FI" sz="2000" dirty="0">
                <a:solidFill>
                  <a:srgbClr val="000000"/>
                </a:solidFill>
                <a:latin typeface="+mj-lt"/>
              </a:rPr>
            </a:br>
            <a:r>
              <a:rPr lang="fi-FI" sz="2000" dirty="0">
                <a:solidFill>
                  <a:srgbClr val="000000"/>
                </a:solidFill>
                <a:latin typeface="+mj-lt"/>
              </a:rPr>
              <a:t>tehokkaampia, mutta </a:t>
            </a:r>
            <a:br>
              <a:rPr lang="fi-FI" sz="2000" dirty="0">
                <a:solidFill>
                  <a:srgbClr val="000000"/>
                </a:solidFill>
                <a:latin typeface="+mj-lt"/>
              </a:rPr>
            </a:br>
            <a:r>
              <a:rPr lang="fi-FI" sz="2000" dirty="0">
                <a:solidFill>
                  <a:srgbClr val="000000"/>
                </a:solidFill>
                <a:latin typeface="+mj-lt"/>
              </a:rPr>
              <a:t>myös takakansi toimii </a:t>
            </a:r>
            <a:br>
              <a:rPr lang="fi-FI" sz="2000" dirty="0">
                <a:solidFill>
                  <a:srgbClr val="000000"/>
                </a:solidFill>
                <a:latin typeface="+mj-lt"/>
              </a:rPr>
            </a:br>
            <a:r>
              <a:rPr lang="fi-FI" sz="2000" dirty="0">
                <a:solidFill>
                  <a:srgbClr val="000000"/>
                </a:solidFill>
                <a:latin typeface="+mj-lt"/>
              </a:rPr>
              <a:t>erinomaisesti.</a:t>
            </a: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208850" y="3771499"/>
            <a:ext cx="2747526" cy="1529535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360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/>
        </p:spPr>
        <p:txBody>
          <a:bodyPr wrap="none" lIns="108000" tIns="63000" rIns="108000" bIns="630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sz="2000" dirty="0">
                <a:solidFill>
                  <a:srgbClr val="000000"/>
                </a:solidFill>
                <a:latin typeface="+mj-lt"/>
              </a:rPr>
              <a:t>Aukeaman </a:t>
            </a:r>
            <a:r>
              <a:rPr lang="fi-FI" sz="2000" dirty="0" smtClean="0">
                <a:solidFill>
                  <a:srgbClr val="000000"/>
                </a:solidFill>
                <a:latin typeface="+mj-lt"/>
              </a:rPr>
              <a:t>vasen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sz="2000" dirty="0" smtClean="0">
                <a:solidFill>
                  <a:srgbClr val="000000"/>
                </a:solidFill>
                <a:latin typeface="+mj-lt"/>
              </a:rPr>
              <a:t> ja </a:t>
            </a:r>
            <a:r>
              <a:rPr lang="fi-FI" sz="2000" dirty="0">
                <a:solidFill>
                  <a:srgbClr val="000000"/>
                </a:solidFill>
                <a:latin typeface="+mj-lt"/>
              </a:rPr>
              <a:t>oikea sivu </a:t>
            </a:r>
            <a:br>
              <a:rPr lang="fi-FI" sz="2000" dirty="0">
                <a:solidFill>
                  <a:srgbClr val="000000"/>
                </a:solidFill>
                <a:latin typeface="+mj-lt"/>
              </a:rPr>
            </a:br>
            <a:r>
              <a:rPr lang="fi-FI" sz="2000" dirty="0">
                <a:solidFill>
                  <a:srgbClr val="000000"/>
                </a:solidFill>
                <a:latin typeface="+mj-lt"/>
              </a:rPr>
              <a:t>toimivat yhtä hyvin.</a:t>
            </a:r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4355976" y="1412879"/>
            <a:ext cx="3363950" cy="2232145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 w="360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/>
        </p:spPr>
        <p:txBody>
          <a:bodyPr wrap="none" lIns="108000" tIns="63000" rIns="108000" bIns="630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sz="2000" dirty="0" err="1">
                <a:solidFill>
                  <a:srgbClr val="000000"/>
                </a:solidFill>
                <a:latin typeface="+mj-lt"/>
              </a:rPr>
              <a:t>Bigger</a:t>
            </a:r>
            <a:r>
              <a:rPr lang="fi-FI" sz="2000" dirty="0">
                <a:solidFill>
                  <a:srgbClr val="000000"/>
                </a:solidFill>
                <a:latin typeface="+mj-lt"/>
              </a:rPr>
              <a:t> is </a:t>
            </a:r>
            <a:r>
              <a:rPr lang="fi-FI" sz="2000" dirty="0" err="1">
                <a:solidFill>
                  <a:srgbClr val="000000"/>
                </a:solidFill>
                <a:latin typeface="+mj-lt"/>
              </a:rPr>
              <a:t>better</a:t>
            </a:r>
            <a:r>
              <a:rPr lang="fi-FI" sz="2000" dirty="0">
                <a:solidFill>
                  <a:srgbClr val="000000"/>
                </a:solidFill>
                <a:latin typeface="+mj-lt"/>
              </a:rPr>
              <a:t> </a:t>
            </a:r>
            <a:br>
              <a:rPr lang="fi-FI" sz="2000" dirty="0">
                <a:solidFill>
                  <a:srgbClr val="000000"/>
                </a:solidFill>
                <a:latin typeface="+mj-lt"/>
              </a:rPr>
            </a:br>
            <a:r>
              <a:rPr lang="fi-FI" sz="2000" dirty="0">
                <a:solidFill>
                  <a:srgbClr val="000000"/>
                </a:solidFill>
                <a:latin typeface="+mj-lt"/>
              </a:rPr>
              <a:t>– aukeama toimii yleensä </a:t>
            </a:r>
            <a:br>
              <a:rPr lang="fi-FI" sz="2000" dirty="0">
                <a:solidFill>
                  <a:srgbClr val="000000"/>
                </a:solidFill>
                <a:latin typeface="+mj-lt"/>
              </a:rPr>
            </a:br>
            <a:r>
              <a:rPr lang="fi-FI" sz="2000" dirty="0">
                <a:solidFill>
                  <a:srgbClr val="000000"/>
                </a:solidFill>
                <a:latin typeface="+mj-lt"/>
              </a:rPr>
              <a:t>paremmin kuin puolikas sivu.</a:t>
            </a:r>
          </a:p>
        </p:txBody>
      </p:sp>
    </p:spTree>
    <p:extLst>
      <p:ext uri="{BB962C8B-B14F-4D97-AF65-F5344CB8AC3E}">
        <p14:creationId xmlns:p14="http://schemas.microsoft.com/office/powerpoint/2010/main" val="50818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143000"/>
          </a:xfrm>
        </p:spPr>
        <p:txBody>
          <a:bodyPr>
            <a:noAutofit/>
          </a:bodyPr>
          <a:lstStyle/>
          <a:p>
            <a:r>
              <a:rPr lang="fi-FI" sz="4000" dirty="0" smtClean="0">
                <a:latin typeface="+mj-lt"/>
              </a:rPr>
              <a:t>Koko huomioarvotutkimus </a:t>
            </a:r>
            <a:br>
              <a:rPr lang="fi-FI" sz="4000" dirty="0" smtClean="0">
                <a:latin typeface="+mj-lt"/>
              </a:rPr>
            </a:br>
            <a:r>
              <a:rPr lang="fi-FI" sz="4000" dirty="0" smtClean="0">
                <a:latin typeface="+mj-lt"/>
              </a:rPr>
              <a:t>osoitteessa </a:t>
            </a:r>
            <a:endParaRPr lang="fi-FI" sz="4000" dirty="0">
              <a:latin typeface="+mj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i-FI" sz="2400" dirty="0">
              <a:latin typeface="+mj-lt"/>
            </a:endParaRPr>
          </a:p>
          <a:p>
            <a:pPr algn="ctr"/>
            <a:endParaRPr lang="fi-FI" sz="2400" dirty="0" smtClean="0">
              <a:solidFill>
                <a:schemeClr val="tx1"/>
              </a:solidFill>
              <a:latin typeface="+mj-lt"/>
              <a:hlinkClick r:id="rId2"/>
            </a:endParaRPr>
          </a:p>
          <a:p>
            <a:pPr algn="ctr"/>
            <a:endParaRPr lang="fi-FI" sz="2400" dirty="0" smtClean="0">
              <a:solidFill>
                <a:srgbClr val="FF0000"/>
              </a:solidFill>
              <a:latin typeface="+mj-lt"/>
            </a:endParaRPr>
          </a:p>
          <a:p>
            <a:pPr algn="ctr"/>
            <a:endParaRPr lang="fi-FI" sz="2400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fi-FI" dirty="0" err="1" smtClean="0">
                <a:solidFill>
                  <a:schemeClr val="accent6"/>
                </a:solidFill>
                <a:latin typeface="+mj-lt"/>
              </a:rPr>
              <a:t>www.aikakauslehdet.fi/huomioarvot</a:t>
            </a:r>
            <a:endParaRPr lang="fi-FI" dirty="0">
              <a:solidFill>
                <a:schemeClr val="accent6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24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/>
            </a:r>
            <a:br>
              <a:rPr lang="fi-FI" sz="24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fi-FI" sz="2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/>
            </a:r>
            <a:br>
              <a:rPr lang="fi-FI" sz="2400" dirty="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fi-FI" sz="2400" i="1" dirty="0" smtClean="0">
                <a:solidFill>
                  <a:schemeClr val="accent6"/>
                </a:solidFill>
                <a:latin typeface="+mj-lt"/>
              </a:rPr>
              <a:t/>
            </a:r>
            <a:br>
              <a:rPr lang="fi-FI" sz="2400" i="1" dirty="0" smtClean="0">
                <a:solidFill>
                  <a:schemeClr val="accent6"/>
                </a:solidFill>
                <a:latin typeface="+mj-lt"/>
              </a:rPr>
            </a:br>
            <a:endParaRPr lang="fi-FI" sz="28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Alaotsikko 3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algn="ctr"/>
            <a:r>
              <a:rPr lang="fi-FI" sz="14400" dirty="0" smtClean="0">
                <a:solidFill>
                  <a:schemeClr val="tx1"/>
                </a:solidFill>
                <a:latin typeface="+mj-lt"/>
              </a:rPr>
              <a:t>Paljon tutkimustietoa nettisivuillamme</a:t>
            </a:r>
          </a:p>
          <a:p>
            <a:pPr algn="ctr"/>
            <a:r>
              <a:rPr lang="fi-FI" sz="11200" dirty="0" smtClean="0">
                <a:solidFill>
                  <a:schemeClr val="tx2"/>
                </a:solidFill>
                <a:latin typeface="+mj-lt"/>
              </a:rPr>
              <a:t>Lukuajoista, mielipidevaikuttajista, </a:t>
            </a:r>
          </a:p>
          <a:p>
            <a:pPr algn="ctr"/>
            <a:r>
              <a:rPr lang="fi-FI" sz="11200" dirty="0" smtClean="0">
                <a:solidFill>
                  <a:schemeClr val="tx2"/>
                </a:solidFill>
                <a:latin typeface="+mj-lt"/>
              </a:rPr>
              <a:t>lukemistavoista, mainonnan vaikutuksista…</a:t>
            </a:r>
          </a:p>
          <a:p>
            <a:pPr algn="ctr"/>
            <a:r>
              <a:rPr lang="fi-FI" sz="14400" dirty="0" err="1" smtClean="0">
                <a:solidFill>
                  <a:schemeClr val="tx2"/>
                </a:solidFill>
                <a:latin typeface="+mj-lt"/>
              </a:rPr>
              <a:t>www.aikakauslehdet.fi</a:t>
            </a:r>
            <a:r>
              <a:rPr lang="fi-FI" sz="14400" dirty="0" smtClean="0">
                <a:solidFill>
                  <a:schemeClr val="tx2"/>
                </a:solidFill>
                <a:latin typeface="+mj-lt"/>
              </a:rPr>
              <a:t/>
            </a:r>
            <a:br>
              <a:rPr lang="fi-FI" sz="14400" dirty="0" smtClean="0">
                <a:solidFill>
                  <a:schemeClr val="tx2"/>
                </a:solidFill>
                <a:latin typeface="+mj-lt"/>
              </a:rPr>
            </a:br>
            <a:endParaRPr lang="fi-FI" sz="14400" dirty="0" smtClean="0">
              <a:solidFill>
                <a:schemeClr val="tx2"/>
              </a:solidFill>
              <a:latin typeface="+mj-lt"/>
            </a:endParaRPr>
          </a:p>
          <a:p>
            <a:endParaRPr lang="fi-FI" sz="11200" dirty="0" smtClean="0">
              <a:solidFill>
                <a:schemeClr val="tx1"/>
              </a:solidFill>
              <a:latin typeface="+mj-lt"/>
            </a:endParaRPr>
          </a:p>
          <a:p>
            <a:endParaRPr lang="fi-FI" sz="11200" dirty="0">
              <a:solidFill>
                <a:schemeClr val="tx1"/>
              </a:solidFill>
              <a:latin typeface="+mj-lt"/>
            </a:endParaRPr>
          </a:p>
          <a:p>
            <a:endParaRPr lang="fi-FI" sz="11200" dirty="0" smtClean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fi-FI" sz="11200" dirty="0" smtClean="0">
                <a:solidFill>
                  <a:schemeClr val="tx1"/>
                </a:solidFill>
                <a:latin typeface="+mj-lt"/>
              </a:rPr>
              <a:t>Palvelut </a:t>
            </a:r>
            <a:r>
              <a:rPr lang="fi-FI" sz="11200" dirty="0" smtClean="0">
                <a:solidFill>
                  <a:schemeClr val="tx1"/>
                </a:solidFill>
                <a:latin typeface="+mj-lt"/>
              </a:rPr>
              <a:t>käytettävissäsi ilman tunnuksia</a:t>
            </a:r>
          </a:p>
          <a:p>
            <a:endParaRPr lang="fi-FI" sz="14400" dirty="0" smtClean="0">
              <a:solidFill>
                <a:schemeClr val="tx1"/>
              </a:solidFill>
              <a:latin typeface="+mj-lt"/>
            </a:endParaRPr>
          </a:p>
          <a:p>
            <a:endParaRPr lang="fi-FI" sz="14400" dirty="0">
              <a:solidFill>
                <a:schemeClr val="tx2"/>
              </a:solidFill>
              <a:latin typeface="+mj-lt"/>
            </a:endParaRPr>
          </a:p>
          <a:p>
            <a:endParaRPr lang="fi-FI" sz="14400" dirty="0" smtClean="0">
              <a:solidFill>
                <a:schemeClr val="tx2"/>
              </a:solidFill>
              <a:latin typeface="+mj-lt"/>
            </a:endParaRPr>
          </a:p>
          <a:p>
            <a:endParaRPr lang="fi-FI" sz="14400" dirty="0" smtClean="0">
              <a:solidFill>
                <a:schemeClr val="tx1"/>
              </a:solidFill>
              <a:latin typeface="+mj-lt"/>
            </a:endParaRPr>
          </a:p>
          <a:p>
            <a:endParaRPr lang="fi-FI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4000" dirty="0" smtClean="0">
                <a:latin typeface="+mn-lt"/>
              </a:rPr>
              <a:t/>
            </a:r>
            <a:br>
              <a:rPr lang="fi-FI" sz="4000" dirty="0" smtClean="0">
                <a:latin typeface="+mn-lt"/>
              </a:rPr>
            </a:br>
            <a:r>
              <a:rPr lang="fi-FI" sz="4000" dirty="0">
                <a:latin typeface="+mn-lt"/>
              </a:rPr>
              <a:t/>
            </a:r>
            <a:br>
              <a:rPr lang="fi-FI" sz="4000" dirty="0">
                <a:latin typeface="+mn-lt"/>
              </a:rPr>
            </a:br>
            <a:r>
              <a:rPr lang="fi-FI" sz="4000" dirty="0" smtClean="0">
                <a:latin typeface="+mn-lt"/>
              </a:rPr>
              <a:t/>
            </a:r>
            <a:br>
              <a:rPr lang="fi-FI" sz="4000" dirty="0" smtClean="0">
                <a:latin typeface="+mn-lt"/>
              </a:rPr>
            </a:br>
            <a:r>
              <a:rPr lang="fi-FI" sz="3600" dirty="0" smtClean="0">
                <a:latin typeface="+mn-lt"/>
              </a:rPr>
              <a:t>Lisäksi </a:t>
            </a:r>
            <a:r>
              <a:rPr lang="fi-FI" sz="3600" dirty="0">
                <a:latin typeface="+mn-lt"/>
              </a:rPr>
              <a:t>uusi mediakorttipalvelu </a:t>
            </a:r>
            <a:br>
              <a:rPr lang="fi-FI" sz="3600" dirty="0">
                <a:latin typeface="+mn-lt"/>
              </a:rPr>
            </a:br>
            <a:r>
              <a:rPr lang="fi-FI" sz="3600" dirty="0">
                <a:latin typeface="+mn-lt"/>
              </a:rPr>
              <a:t>suomeksi ja </a:t>
            </a:r>
            <a:r>
              <a:rPr lang="fi-FI" sz="3600" dirty="0" smtClean="0">
                <a:latin typeface="+mn-lt"/>
              </a:rPr>
              <a:t>englanniksi </a:t>
            </a:r>
            <a:r>
              <a:rPr lang="fi-FI" sz="3600" dirty="0" err="1" smtClean="0">
                <a:solidFill>
                  <a:schemeClr val="tx2"/>
                </a:solidFill>
                <a:latin typeface="+mn-lt"/>
              </a:rPr>
              <a:t>www.mediakortit.fi</a:t>
            </a:r>
            <a:r>
              <a:rPr lang="fi-FI" sz="3600" dirty="0">
                <a:solidFill>
                  <a:schemeClr val="tx2"/>
                </a:solidFill>
                <a:latin typeface="+mn-lt"/>
              </a:rPr>
              <a:t/>
            </a:r>
            <a:br>
              <a:rPr lang="fi-FI" sz="3600" dirty="0">
                <a:solidFill>
                  <a:schemeClr val="tx2"/>
                </a:solidFill>
                <a:latin typeface="+mn-lt"/>
              </a:rPr>
            </a:br>
            <a:r>
              <a:rPr lang="fi-FI" sz="3600" dirty="0">
                <a:latin typeface="+mn-lt"/>
              </a:rPr>
              <a:t/>
            </a:r>
            <a:br>
              <a:rPr lang="fi-FI" sz="3600" dirty="0">
                <a:latin typeface="+mn-lt"/>
              </a:rPr>
            </a:br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00" y="1403986"/>
            <a:ext cx="8188256" cy="460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orakulmio 3"/>
          <p:cNvSpPr/>
          <p:nvPr/>
        </p:nvSpPr>
        <p:spPr>
          <a:xfrm>
            <a:off x="2483768" y="6165304"/>
            <a:ext cx="3876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Palvelut käytettävissäsi ilman tunnuksia</a:t>
            </a:r>
          </a:p>
        </p:txBody>
      </p:sp>
    </p:spTree>
    <p:extLst>
      <p:ext uri="{BB962C8B-B14F-4D97-AF65-F5344CB8AC3E}">
        <p14:creationId xmlns:p14="http://schemas.microsoft.com/office/powerpoint/2010/main" val="101055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3600" dirty="0" smtClean="0">
                <a:latin typeface="+mj-lt"/>
              </a:rPr>
              <a:t>Tämän aamupäivän esitykset </a:t>
            </a:r>
            <a:br>
              <a:rPr lang="fi-FI" sz="3600" dirty="0" smtClean="0">
                <a:latin typeface="+mj-lt"/>
              </a:rPr>
            </a:br>
            <a:r>
              <a:rPr lang="fi-FI" sz="3600" dirty="0" smtClean="0">
                <a:latin typeface="+mj-lt"/>
              </a:rPr>
              <a:t>suomeksi ja englanniksi perjantaina</a:t>
            </a:r>
            <a:endParaRPr lang="fi-FI" sz="3600" dirty="0">
              <a:latin typeface="+mj-lt"/>
            </a:endParaRPr>
          </a:p>
        </p:txBody>
      </p:sp>
      <p:sp>
        <p:nvSpPr>
          <p:cNvPr id="4" name="Alaotsikk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err="1" smtClean="0">
                <a:latin typeface="+mj-lt"/>
              </a:rPr>
              <a:t>www.aikakauslehdet.fi/TRIP</a:t>
            </a:r>
            <a:endParaRPr lang="fi-FI" dirty="0" smtClean="0">
              <a:latin typeface="+mj-lt"/>
            </a:endParaRPr>
          </a:p>
          <a:p>
            <a:endParaRPr lang="fi-FI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sz="4000" dirty="0" smtClean="0"/>
              <a:t/>
            </a:r>
            <a:br>
              <a:rPr lang="fi-FI" sz="4000" dirty="0" smtClean="0"/>
            </a:br>
            <a:r>
              <a:rPr lang="fi-FI" sz="4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Tämän aamupäivän taustaksi</a:t>
            </a:r>
            <a:br>
              <a:rPr lang="fi-FI" sz="4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</a:br>
            <a:r>
              <a:rPr lang="fi-FI" sz="4000" dirty="0" smtClean="0">
                <a:solidFill>
                  <a:schemeClr val="accent1"/>
                </a:solidFill>
                <a:latin typeface="+mn-lt"/>
              </a:rPr>
              <a:t>Yhteenveto usean kustantajan huomioarvomittauksista</a:t>
            </a:r>
            <a:r>
              <a:rPr lang="fi-FI" sz="3600" dirty="0" smtClean="0">
                <a:solidFill>
                  <a:schemeClr val="accent1"/>
                </a:solidFill>
                <a:latin typeface="+mn-lt"/>
              </a:rPr>
              <a:t> </a:t>
            </a:r>
            <a:br>
              <a:rPr lang="fi-FI" sz="3600" dirty="0" smtClean="0">
                <a:solidFill>
                  <a:schemeClr val="accent1"/>
                </a:solidFill>
                <a:latin typeface="+mn-lt"/>
              </a:rPr>
            </a:br>
            <a:endParaRPr lang="fi-FI" sz="36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pPr algn="ctr"/>
            <a:endParaRPr lang="fi-FI" dirty="0" smtClean="0"/>
          </a:p>
          <a:p>
            <a:pPr algn="ctr"/>
            <a:endParaRPr lang="fi-FI" dirty="0"/>
          </a:p>
          <a:p>
            <a:pPr algn="ctr"/>
            <a:r>
              <a:rPr lang="fi-FI" sz="11200" dirty="0" smtClean="0">
                <a:latin typeface="+mn-lt"/>
              </a:rPr>
              <a:t>Tulokset 9 toimialalta</a:t>
            </a:r>
            <a:endParaRPr lang="fi-FI" sz="11200" dirty="0">
              <a:latin typeface="+mn-lt"/>
            </a:endParaRPr>
          </a:p>
          <a:p>
            <a:pPr algn="ctr"/>
            <a:r>
              <a:rPr lang="fi-FI" sz="11200" dirty="0" smtClean="0">
                <a:latin typeface="+mn-lt"/>
              </a:rPr>
              <a:t>Puoli miljoonaa mielipidettä</a:t>
            </a:r>
            <a:r>
              <a:rPr lang="fi-FI" sz="11200" dirty="0">
                <a:latin typeface="+mn-lt"/>
              </a:rPr>
              <a:t/>
            </a:r>
            <a:br>
              <a:rPr lang="fi-FI" sz="11200" dirty="0">
                <a:latin typeface="+mn-lt"/>
              </a:rPr>
            </a:br>
            <a:r>
              <a:rPr lang="fi-FI" sz="11200" dirty="0">
                <a:latin typeface="+mn-lt"/>
              </a:rPr>
              <a:t>5 478 mainoksesta</a:t>
            </a:r>
            <a:br>
              <a:rPr lang="fi-FI" sz="11200" dirty="0">
                <a:latin typeface="+mn-lt"/>
              </a:rPr>
            </a:br>
            <a:r>
              <a:rPr lang="fi-FI" sz="2800" dirty="0"/>
              <a:t/>
            </a:r>
            <a:br>
              <a:rPr lang="fi-FI" sz="2800" dirty="0"/>
            </a:b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103848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755576" y="188640"/>
            <a:ext cx="74628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i-FI" sz="36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Keskihuomioarvot tuoteryhmittäin</a:t>
            </a:r>
            <a:endParaRPr lang="fi-FI" sz="36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03313" y="1616077"/>
            <a:ext cx="7567612" cy="4530725"/>
            <a:chOff x="695" y="1018"/>
            <a:chExt cx="4767" cy="2854"/>
          </a:xfrm>
        </p:grpSpPr>
        <p:pic>
          <p:nvPicPr>
            <p:cNvPr id="1946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" y="1018"/>
              <a:ext cx="4767" cy="28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464" name="Text Box 4"/>
            <p:cNvSpPr txBox="1">
              <a:spLocks noChangeArrowheads="1"/>
            </p:cNvSpPr>
            <p:nvPr/>
          </p:nvSpPr>
          <p:spPr bwMode="auto">
            <a:xfrm>
              <a:off x="703" y="1026"/>
              <a:ext cx="4748" cy="2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 marL="342900" indent="-320675" eaLnBrk="0" hangingPunct="0">
                <a:tabLst>
                  <a:tab pos="1143000" algn="l"/>
                  <a:tab pos="1590675" algn="l"/>
                  <a:tab pos="2039938" algn="l"/>
                  <a:tab pos="2489200" algn="l"/>
                  <a:tab pos="2938463" algn="l"/>
                  <a:tab pos="3387725" algn="l"/>
                  <a:tab pos="3836988" algn="l"/>
                  <a:tab pos="4286250" algn="l"/>
                  <a:tab pos="4735513" algn="l"/>
                  <a:tab pos="5184775" algn="l"/>
                  <a:tab pos="5634038" algn="l"/>
                  <a:tab pos="6083300" algn="l"/>
                  <a:tab pos="6532563" algn="l"/>
                  <a:tab pos="6981825" algn="l"/>
                  <a:tab pos="7431088" algn="l"/>
                  <a:tab pos="7880350" algn="l"/>
                  <a:tab pos="8329613" algn="l"/>
                  <a:tab pos="8778875" algn="l"/>
                  <a:tab pos="9228138" algn="l"/>
                  <a:tab pos="9677400" algn="l"/>
                  <a:tab pos="10126663" algn="l"/>
                </a:tabLst>
                <a:defRPr>
                  <a:solidFill>
                    <a:schemeClr val="bg1"/>
                  </a:solidFill>
                  <a:latin typeface="Calibri" pitchFamily="32" charset="0"/>
                  <a:ea typeface="Microsoft YaHei" charset="-122"/>
                </a:defRPr>
              </a:lvl1pPr>
              <a:lvl2pPr eaLnBrk="0" hangingPunct="0">
                <a:tabLst>
                  <a:tab pos="1143000" algn="l"/>
                  <a:tab pos="1590675" algn="l"/>
                  <a:tab pos="2039938" algn="l"/>
                  <a:tab pos="2489200" algn="l"/>
                  <a:tab pos="2938463" algn="l"/>
                  <a:tab pos="3387725" algn="l"/>
                  <a:tab pos="3836988" algn="l"/>
                  <a:tab pos="4286250" algn="l"/>
                  <a:tab pos="4735513" algn="l"/>
                  <a:tab pos="5184775" algn="l"/>
                  <a:tab pos="5634038" algn="l"/>
                  <a:tab pos="6083300" algn="l"/>
                  <a:tab pos="6532563" algn="l"/>
                  <a:tab pos="6981825" algn="l"/>
                  <a:tab pos="7431088" algn="l"/>
                  <a:tab pos="7880350" algn="l"/>
                  <a:tab pos="8329613" algn="l"/>
                  <a:tab pos="8778875" algn="l"/>
                  <a:tab pos="9228138" algn="l"/>
                  <a:tab pos="9677400" algn="l"/>
                  <a:tab pos="10126663" algn="l"/>
                </a:tabLst>
                <a:defRPr>
                  <a:solidFill>
                    <a:schemeClr val="bg1"/>
                  </a:solidFill>
                  <a:latin typeface="Calibri" pitchFamily="32" charset="0"/>
                  <a:ea typeface="Microsoft YaHei" charset="-122"/>
                </a:defRPr>
              </a:lvl2pPr>
              <a:lvl3pPr indent="-206375" eaLnBrk="0" hangingPunct="0">
                <a:tabLst>
                  <a:tab pos="1143000" algn="l"/>
                  <a:tab pos="1590675" algn="l"/>
                  <a:tab pos="2039938" algn="l"/>
                  <a:tab pos="2489200" algn="l"/>
                  <a:tab pos="2938463" algn="l"/>
                  <a:tab pos="3387725" algn="l"/>
                  <a:tab pos="3836988" algn="l"/>
                  <a:tab pos="4286250" algn="l"/>
                  <a:tab pos="4735513" algn="l"/>
                  <a:tab pos="5184775" algn="l"/>
                  <a:tab pos="5634038" algn="l"/>
                  <a:tab pos="6083300" algn="l"/>
                  <a:tab pos="6532563" algn="l"/>
                  <a:tab pos="6981825" algn="l"/>
                  <a:tab pos="7431088" algn="l"/>
                  <a:tab pos="7880350" algn="l"/>
                  <a:tab pos="8329613" algn="l"/>
                  <a:tab pos="8778875" algn="l"/>
                  <a:tab pos="9228138" algn="l"/>
                  <a:tab pos="9677400" algn="l"/>
                  <a:tab pos="10126663" algn="l"/>
                </a:tabLst>
                <a:defRPr>
                  <a:solidFill>
                    <a:schemeClr val="bg1"/>
                  </a:solidFill>
                  <a:latin typeface="Calibri" pitchFamily="32" charset="0"/>
                  <a:ea typeface="Microsoft YaHei" charset="-122"/>
                </a:defRPr>
              </a:lvl3pPr>
              <a:lvl4pPr eaLnBrk="0" hangingPunct="0">
                <a:tabLst>
                  <a:tab pos="1143000" algn="l"/>
                  <a:tab pos="1590675" algn="l"/>
                  <a:tab pos="2039938" algn="l"/>
                  <a:tab pos="2489200" algn="l"/>
                  <a:tab pos="2938463" algn="l"/>
                  <a:tab pos="3387725" algn="l"/>
                  <a:tab pos="3836988" algn="l"/>
                  <a:tab pos="4286250" algn="l"/>
                  <a:tab pos="4735513" algn="l"/>
                  <a:tab pos="5184775" algn="l"/>
                  <a:tab pos="5634038" algn="l"/>
                  <a:tab pos="6083300" algn="l"/>
                  <a:tab pos="6532563" algn="l"/>
                  <a:tab pos="6981825" algn="l"/>
                  <a:tab pos="7431088" algn="l"/>
                  <a:tab pos="7880350" algn="l"/>
                  <a:tab pos="8329613" algn="l"/>
                  <a:tab pos="8778875" algn="l"/>
                  <a:tab pos="9228138" algn="l"/>
                  <a:tab pos="9677400" algn="l"/>
                  <a:tab pos="10126663" algn="l"/>
                </a:tabLst>
                <a:defRPr>
                  <a:solidFill>
                    <a:schemeClr val="bg1"/>
                  </a:solidFill>
                  <a:latin typeface="Calibri" pitchFamily="32" charset="0"/>
                  <a:ea typeface="Microsoft YaHei" charset="-122"/>
                </a:defRPr>
              </a:lvl4pPr>
              <a:lvl5pPr eaLnBrk="0" hangingPunct="0">
                <a:tabLst>
                  <a:tab pos="1143000" algn="l"/>
                  <a:tab pos="1590675" algn="l"/>
                  <a:tab pos="2039938" algn="l"/>
                  <a:tab pos="2489200" algn="l"/>
                  <a:tab pos="2938463" algn="l"/>
                  <a:tab pos="3387725" algn="l"/>
                  <a:tab pos="3836988" algn="l"/>
                  <a:tab pos="4286250" algn="l"/>
                  <a:tab pos="4735513" algn="l"/>
                  <a:tab pos="5184775" algn="l"/>
                  <a:tab pos="5634038" algn="l"/>
                  <a:tab pos="6083300" algn="l"/>
                  <a:tab pos="6532563" algn="l"/>
                  <a:tab pos="6981825" algn="l"/>
                  <a:tab pos="7431088" algn="l"/>
                  <a:tab pos="7880350" algn="l"/>
                  <a:tab pos="8329613" algn="l"/>
                  <a:tab pos="8778875" algn="l"/>
                  <a:tab pos="9228138" algn="l"/>
                  <a:tab pos="9677400" algn="l"/>
                  <a:tab pos="10126663" algn="l"/>
                </a:tabLst>
                <a:defRPr>
                  <a:solidFill>
                    <a:schemeClr val="bg1"/>
                  </a:solidFill>
                  <a:latin typeface="Calibri" pitchFamily="32" charset="0"/>
                  <a:ea typeface="Microsoft YaHei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143000" algn="l"/>
                  <a:tab pos="1590675" algn="l"/>
                  <a:tab pos="2039938" algn="l"/>
                  <a:tab pos="2489200" algn="l"/>
                  <a:tab pos="2938463" algn="l"/>
                  <a:tab pos="3387725" algn="l"/>
                  <a:tab pos="3836988" algn="l"/>
                  <a:tab pos="4286250" algn="l"/>
                  <a:tab pos="4735513" algn="l"/>
                  <a:tab pos="5184775" algn="l"/>
                  <a:tab pos="5634038" algn="l"/>
                  <a:tab pos="6083300" algn="l"/>
                  <a:tab pos="6532563" algn="l"/>
                  <a:tab pos="6981825" algn="l"/>
                  <a:tab pos="7431088" algn="l"/>
                  <a:tab pos="7880350" algn="l"/>
                  <a:tab pos="8329613" algn="l"/>
                  <a:tab pos="8778875" algn="l"/>
                  <a:tab pos="9228138" algn="l"/>
                  <a:tab pos="9677400" algn="l"/>
                  <a:tab pos="10126663" algn="l"/>
                </a:tabLst>
                <a:defRPr>
                  <a:solidFill>
                    <a:schemeClr val="bg1"/>
                  </a:solidFill>
                  <a:latin typeface="Calibri" pitchFamily="32" charset="0"/>
                  <a:ea typeface="Microsoft YaHei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143000" algn="l"/>
                  <a:tab pos="1590675" algn="l"/>
                  <a:tab pos="2039938" algn="l"/>
                  <a:tab pos="2489200" algn="l"/>
                  <a:tab pos="2938463" algn="l"/>
                  <a:tab pos="3387725" algn="l"/>
                  <a:tab pos="3836988" algn="l"/>
                  <a:tab pos="4286250" algn="l"/>
                  <a:tab pos="4735513" algn="l"/>
                  <a:tab pos="5184775" algn="l"/>
                  <a:tab pos="5634038" algn="l"/>
                  <a:tab pos="6083300" algn="l"/>
                  <a:tab pos="6532563" algn="l"/>
                  <a:tab pos="6981825" algn="l"/>
                  <a:tab pos="7431088" algn="l"/>
                  <a:tab pos="7880350" algn="l"/>
                  <a:tab pos="8329613" algn="l"/>
                  <a:tab pos="8778875" algn="l"/>
                  <a:tab pos="9228138" algn="l"/>
                  <a:tab pos="9677400" algn="l"/>
                  <a:tab pos="10126663" algn="l"/>
                </a:tabLst>
                <a:defRPr>
                  <a:solidFill>
                    <a:schemeClr val="bg1"/>
                  </a:solidFill>
                  <a:latin typeface="Calibri" pitchFamily="32" charset="0"/>
                  <a:ea typeface="Microsoft YaHei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143000" algn="l"/>
                  <a:tab pos="1590675" algn="l"/>
                  <a:tab pos="2039938" algn="l"/>
                  <a:tab pos="2489200" algn="l"/>
                  <a:tab pos="2938463" algn="l"/>
                  <a:tab pos="3387725" algn="l"/>
                  <a:tab pos="3836988" algn="l"/>
                  <a:tab pos="4286250" algn="l"/>
                  <a:tab pos="4735513" algn="l"/>
                  <a:tab pos="5184775" algn="l"/>
                  <a:tab pos="5634038" algn="l"/>
                  <a:tab pos="6083300" algn="l"/>
                  <a:tab pos="6532563" algn="l"/>
                  <a:tab pos="6981825" algn="l"/>
                  <a:tab pos="7431088" algn="l"/>
                  <a:tab pos="7880350" algn="l"/>
                  <a:tab pos="8329613" algn="l"/>
                  <a:tab pos="8778875" algn="l"/>
                  <a:tab pos="9228138" algn="l"/>
                  <a:tab pos="9677400" algn="l"/>
                  <a:tab pos="10126663" algn="l"/>
                </a:tabLst>
                <a:defRPr>
                  <a:solidFill>
                    <a:schemeClr val="bg1"/>
                  </a:solidFill>
                  <a:latin typeface="Calibri" pitchFamily="32" charset="0"/>
                  <a:ea typeface="Microsoft YaHei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143000" algn="l"/>
                  <a:tab pos="1590675" algn="l"/>
                  <a:tab pos="2039938" algn="l"/>
                  <a:tab pos="2489200" algn="l"/>
                  <a:tab pos="2938463" algn="l"/>
                  <a:tab pos="3387725" algn="l"/>
                  <a:tab pos="3836988" algn="l"/>
                  <a:tab pos="4286250" algn="l"/>
                  <a:tab pos="4735513" algn="l"/>
                  <a:tab pos="5184775" algn="l"/>
                  <a:tab pos="5634038" algn="l"/>
                  <a:tab pos="6083300" algn="l"/>
                  <a:tab pos="6532563" algn="l"/>
                  <a:tab pos="6981825" algn="l"/>
                  <a:tab pos="7431088" algn="l"/>
                  <a:tab pos="7880350" algn="l"/>
                  <a:tab pos="8329613" algn="l"/>
                  <a:tab pos="8778875" algn="l"/>
                  <a:tab pos="9228138" algn="l"/>
                  <a:tab pos="9677400" algn="l"/>
                  <a:tab pos="10126663" algn="l"/>
                </a:tabLst>
                <a:defRPr>
                  <a:solidFill>
                    <a:schemeClr val="bg1"/>
                  </a:solidFill>
                  <a:latin typeface="Calibri" pitchFamily="32" charset="0"/>
                  <a:ea typeface="Microsoft YaHei" charset="-122"/>
                </a:defRPr>
              </a:lvl9pPr>
            </a:lstStyle>
            <a:p>
              <a:pPr lvl="2" eaLnBrk="1" hangingPunct="1">
                <a:spcBef>
                  <a:spcPts val="325"/>
                </a:spcBef>
                <a:buClrTx/>
                <a:buFontTx/>
                <a:buNone/>
              </a:pPr>
              <a:endParaRPr lang="fi-FI" sz="1300">
                <a:solidFill>
                  <a:srgbClr val="000000"/>
                </a:solidFill>
              </a:endParaRPr>
            </a:p>
            <a:p>
              <a:pPr eaLnBrk="1" hangingPunct="1">
                <a:spcBef>
                  <a:spcPts val="325"/>
                </a:spcBef>
                <a:buClrTx/>
                <a:buFontTx/>
                <a:buNone/>
              </a:pPr>
              <a:r>
                <a:rPr lang="fi-FI" sz="1300">
                  <a:solidFill>
                    <a:srgbClr val="000000"/>
                  </a:solidFill>
                </a:rPr>
                <a:t>		</a:t>
              </a:r>
            </a:p>
          </p:txBody>
        </p:sp>
      </p:grp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609600" y="17526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dirty="0">
              <a:latin typeface="Adelle" pitchFamily="50" charset="0"/>
            </a:endParaRP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1894348" y="1492632"/>
            <a:ext cx="5005387" cy="483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i-FI" sz="2800" dirty="0" smtClean="0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sz="2800" dirty="0" smtClean="0">
                <a:solidFill>
                  <a:srgbClr val="000000"/>
                </a:solidFill>
              </a:rPr>
              <a:t>Autot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sz="2800" dirty="0" smtClean="0">
                <a:solidFill>
                  <a:srgbClr val="000000"/>
                </a:solidFill>
              </a:rPr>
              <a:t>Sisustaminen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sz="2800" dirty="0" smtClean="0">
                <a:solidFill>
                  <a:srgbClr val="000000"/>
                </a:solidFill>
              </a:rPr>
              <a:t>Pukeutuminen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sz="2800" dirty="0" smtClean="0">
                <a:solidFill>
                  <a:srgbClr val="000000"/>
                </a:solidFill>
              </a:rPr>
              <a:t>Kosmetiikka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sz="2800" dirty="0" smtClean="0">
                <a:solidFill>
                  <a:srgbClr val="000000"/>
                </a:solidFill>
              </a:rPr>
              <a:t>Matkailu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sz="2800" dirty="0" smtClean="0">
                <a:solidFill>
                  <a:srgbClr val="000000"/>
                </a:solidFill>
              </a:rPr>
              <a:t>Rakentaminen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sz="2800" dirty="0" smtClean="0">
                <a:solidFill>
                  <a:srgbClr val="000000"/>
                </a:solidFill>
              </a:rPr>
              <a:t>Elintarvikkeet</a:t>
            </a:r>
            <a:endParaRPr lang="fi-FI" sz="2800" dirty="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sz="2800" dirty="0" smtClean="0">
                <a:solidFill>
                  <a:srgbClr val="000000"/>
                </a:solidFill>
              </a:rPr>
              <a:t>Hyvinvointi </a:t>
            </a:r>
            <a:r>
              <a:rPr lang="fi-FI" sz="2800" dirty="0">
                <a:solidFill>
                  <a:srgbClr val="000000"/>
                </a:solidFill>
              </a:rPr>
              <a:t>ja terveys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sz="2800" dirty="0" smtClean="0">
                <a:solidFill>
                  <a:srgbClr val="000000"/>
                </a:solidFill>
              </a:rPr>
              <a:t>Pankit</a:t>
            </a:r>
            <a:endParaRPr lang="fi-FI" sz="2800" dirty="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i-FI" sz="2800" dirty="0">
              <a:solidFill>
                <a:srgbClr val="000000"/>
              </a:solidFill>
            </a:endParaRPr>
          </a:p>
        </p:txBody>
      </p:sp>
      <p:sp>
        <p:nvSpPr>
          <p:cNvPr id="18" name="Ellipsi 17"/>
          <p:cNvSpPr/>
          <p:nvPr/>
        </p:nvSpPr>
        <p:spPr>
          <a:xfrm>
            <a:off x="5508104" y="1268761"/>
            <a:ext cx="1008112" cy="100811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dirty="0" smtClean="0">
                <a:solidFill>
                  <a:schemeClr val="tx2"/>
                </a:solidFill>
                <a:latin typeface="+mj-lt"/>
              </a:rPr>
              <a:t>64</a:t>
            </a:r>
            <a:endParaRPr lang="fi-FI" sz="3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9" name="Ellipsi 18"/>
          <p:cNvSpPr/>
          <p:nvPr/>
        </p:nvSpPr>
        <p:spPr>
          <a:xfrm>
            <a:off x="6180834" y="2187474"/>
            <a:ext cx="1008112" cy="93610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dirty="0" smtClean="0">
                <a:solidFill>
                  <a:schemeClr val="tx2"/>
                </a:solidFill>
              </a:rPr>
              <a:t>60</a:t>
            </a:r>
            <a:endParaRPr lang="fi-FI" sz="3600" dirty="0">
              <a:solidFill>
                <a:schemeClr val="tx2"/>
              </a:solidFill>
            </a:endParaRPr>
          </a:p>
        </p:txBody>
      </p:sp>
      <p:sp>
        <p:nvSpPr>
          <p:cNvPr id="20" name="Ellipsi 19"/>
          <p:cNvSpPr/>
          <p:nvPr/>
        </p:nvSpPr>
        <p:spPr>
          <a:xfrm>
            <a:off x="6289009" y="3155994"/>
            <a:ext cx="1030478" cy="95791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dirty="0" smtClean="0">
                <a:solidFill>
                  <a:schemeClr val="tx2"/>
                </a:solidFill>
              </a:rPr>
              <a:t>60</a:t>
            </a:r>
            <a:endParaRPr lang="fi-FI" sz="3600" dirty="0">
              <a:solidFill>
                <a:schemeClr val="tx2"/>
              </a:solidFill>
            </a:endParaRPr>
          </a:p>
        </p:txBody>
      </p:sp>
      <p:sp>
        <p:nvSpPr>
          <p:cNvPr id="21" name="Ellipsi 20"/>
          <p:cNvSpPr/>
          <p:nvPr/>
        </p:nvSpPr>
        <p:spPr>
          <a:xfrm>
            <a:off x="1643823" y="2157506"/>
            <a:ext cx="1344001" cy="124152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400" dirty="0" smtClean="0">
                <a:solidFill>
                  <a:schemeClr val="bg1"/>
                </a:solidFill>
              </a:rPr>
              <a:t>52</a:t>
            </a:r>
            <a:endParaRPr lang="fi-FI" sz="4400" dirty="0">
              <a:solidFill>
                <a:schemeClr val="bg1"/>
              </a:solidFill>
            </a:endParaRPr>
          </a:p>
        </p:txBody>
      </p:sp>
      <p:sp>
        <p:nvSpPr>
          <p:cNvPr id="22" name="Ellipsi 21"/>
          <p:cNvSpPr/>
          <p:nvPr/>
        </p:nvSpPr>
        <p:spPr>
          <a:xfrm>
            <a:off x="6180834" y="4257092"/>
            <a:ext cx="1080120" cy="104411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dirty="0" smtClean="0">
                <a:solidFill>
                  <a:schemeClr val="tx2"/>
                </a:solidFill>
                <a:latin typeface="+mj-lt"/>
              </a:rPr>
              <a:t>55</a:t>
            </a:r>
            <a:endParaRPr lang="fi-FI" sz="3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3" name="Ellipsi 22"/>
          <p:cNvSpPr/>
          <p:nvPr/>
        </p:nvSpPr>
        <p:spPr>
          <a:xfrm>
            <a:off x="1735360" y="4149080"/>
            <a:ext cx="1008112" cy="93610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dirty="0" smtClean="0">
                <a:solidFill>
                  <a:schemeClr val="tx2"/>
                </a:solidFill>
              </a:rPr>
              <a:t>51</a:t>
            </a:r>
            <a:endParaRPr lang="fi-FI" sz="3600" dirty="0">
              <a:solidFill>
                <a:schemeClr val="tx2"/>
              </a:solidFill>
            </a:endParaRPr>
          </a:p>
        </p:txBody>
      </p:sp>
      <p:sp>
        <p:nvSpPr>
          <p:cNvPr id="24" name="Ellipsi 23"/>
          <p:cNvSpPr/>
          <p:nvPr/>
        </p:nvSpPr>
        <p:spPr>
          <a:xfrm>
            <a:off x="5784953" y="5395256"/>
            <a:ext cx="1008112" cy="93610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dirty="0" smtClean="0">
                <a:solidFill>
                  <a:schemeClr val="tx2"/>
                </a:solidFill>
              </a:rPr>
              <a:t>43</a:t>
            </a:r>
            <a:endParaRPr lang="fi-FI" sz="3600" dirty="0">
              <a:solidFill>
                <a:schemeClr val="tx2"/>
              </a:solidFill>
            </a:endParaRPr>
          </a:p>
        </p:txBody>
      </p:sp>
      <p:sp>
        <p:nvSpPr>
          <p:cNvPr id="25" name="Ellipsi 24"/>
          <p:cNvSpPr/>
          <p:nvPr/>
        </p:nvSpPr>
        <p:spPr>
          <a:xfrm>
            <a:off x="1139767" y="5085184"/>
            <a:ext cx="1008112" cy="93610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dirty="0" smtClean="0">
                <a:solidFill>
                  <a:schemeClr val="tx2"/>
                </a:solidFill>
              </a:rPr>
              <a:t>46</a:t>
            </a:r>
            <a:endParaRPr lang="fi-FI" sz="3600" dirty="0">
              <a:solidFill>
                <a:schemeClr val="tx2"/>
              </a:solidFill>
            </a:endParaRPr>
          </a:p>
        </p:txBody>
      </p:sp>
      <p:sp>
        <p:nvSpPr>
          <p:cNvPr id="26" name="Ellipsi 25"/>
          <p:cNvSpPr/>
          <p:nvPr/>
        </p:nvSpPr>
        <p:spPr>
          <a:xfrm>
            <a:off x="1043608" y="3356992"/>
            <a:ext cx="1008112" cy="93610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dirty="0" smtClean="0">
                <a:solidFill>
                  <a:schemeClr val="tx2"/>
                </a:solidFill>
              </a:rPr>
              <a:t>52</a:t>
            </a:r>
            <a:endParaRPr lang="fi-FI" sz="3600" dirty="0">
              <a:solidFill>
                <a:schemeClr val="tx2"/>
              </a:solidFill>
            </a:endParaRPr>
          </a:p>
        </p:txBody>
      </p:sp>
      <p:cxnSp>
        <p:nvCxnSpPr>
          <p:cNvPr id="28" name="Suora nuoliyhdysviiva 27"/>
          <p:cNvCxnSpPr/>
          <p:nvPr/>
        </p:nvCxnSpPr>
        <p:spPr>
          <a:xfrm>
            <a:off x="2915816" y="3261696"/>
            <a:ext cx="792088" cy="5633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/>
          <p:cNvCxnSpPr>
            <a:stCxn id="26" idx="6"/>
          </p:cNvCxnSpPr>
          <p:nvPr/>
        </p:nvCxnSpPr>
        <p:spPr>
          <a:xfrm>
            <a:off x="2051720" y="3825044"/>
            <a:ext cx="1224136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/>
          <p:cNvCxnSpPr>
            <a:stCxn id="23" idx="6"/>
          </p:cNvCxnSpPr>
          <p:nvPr/>
        </p:nvCxnSpPr>
        <p:spPr>
          <a:xfrm flipV="1">
            <a:off x="2743472" y="4581128"/>
            <a:ext cx="532384" cy="36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uora nuoliyhdysviiva 33"/>
          <p:cNvCxnSpPr>
            <a:stCxn id="25" idx="6"/>
          </p:cNvCxnSpPr>
          <p:nvPr/>
        </p:nvCxnSpPr>
        <p:spPr>
          <a:xfrm flipV="1">
            <a:off x="2147879" y="5301208"/>
            <a:ext cx="526150" cy="2520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uora nuoliyhdysviiva 35"/>
          <p:cNvCxnSpPr>
            <a:stCxn id="24" idx="2"/>
          </p:cNvCxnSpPr>
          <p:nvPr/>
        </p:nvCxnSpPr>
        <p:spPr>
          <a:xfrm flipH="1" flipV="1">
            <a:off x="4884853" y="5503268"/>
            <a:ext cx="90010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uora nuoliyhdysviiva 37"/>
          <p:cNvCxnSpPr/>
          <p:nvPr/>
        </p:nvCxnSpPr>
        <p:spPr>
          <a:xfrm flipH="1" flipV="1">
            <a:off x="5292080" y="3501008"/>
            <a:ext cx="985746" cy="900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uora nuoliyhdysviiva 39"/>
          <p:cNvCxnSpPr>
            <a:stCxn id="20" idx="2"/>
          </p:cNvCxnSpPr>
          <p:nvPr/>
        </p:nvCxnSpPr>
        <p:spPr>
          <a:xfrm flipH="1" flipV="1">
            <a:off x="5580112" y="3095283"/>
            <a:ext cx="708897" cy="539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uora nuoliyhdysviiva 41"/>
          <p:cNvCxnSpPr/>
          <p:nvPr/>
        </p:nvCxnSpPr>
        <p:spPr>
          <a:xfrm flipH="1" flipV="1">
            <a:off x="5334903" y="2655527"/>
            <a:ext cx="845931" cy="1654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uora nuoliyhdysviiva 43"/>
          <p:cNvCxnSpPr/>
          <p:nvPr/>
        </p:nvCxnSpPr>
        <p:spPr>
          <a:xfrm flipH="1">
            <a:off x="4793350" y="1880882"/>
            <a:ext cx="432048" cy="204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i 1"/>
          <p:cNvSpPr/>
          <p:nvPr/>
        </p:nvSpPr>
        <p:spPr>
          <a:xfrm>
            <a:off x="5148064" y="1556792"/>
            <a:ext cx="1872208" cy="1728192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2"/>
                </a:solidFill>
                <a:latin typeface="+mj-lt"/>
              </a:rPr>
              <a:t>½ sivua</a:t>
            </a:r>
          </a:p>
          <a:p>
            <a:pPr algn="ctr"/>
            <a:r>
              <a:rPr lang="fi-FI" sz="4400" dirty="0" smtClean="0">
                <a:solidFill>
                  <a:schemeClr val="tx2"/>
                </a:solidFill>
                <a:latin typeface="+mj-lt"/>
              </a:rPr>
              <a:t>45</a:t>
            </a:r>
            <a:endParaRPr lang="fi-FI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457201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i-FI" sz="3600" dirty="0" smtClean="0">
                <a:solidFill>
                  <a:schemeClr val="accent1"/>
                </a:solidFill>
                <a:latin typeface="+mn-lt"/>
              </a:rPr>
              <a:t>Aukeama huomataan! </a:t>
            </a:r>
            <a:r>
              <a:rPr lang="fi-FI" sz="3600" dirty="0">
                <a:solidFill>
                  <a:schemeClr val="accent1"/>
                </a:solidFill>
                <a:latin typeface="+mn-lt"/>
              </a:rPr>
              <a:t>(%)</a:t>
            </a:r>
          </a:p>
        </p:txBody>
      </p:sp>
      <p:sp>
        <p:nvSpPr>
          <p:cNvPr id="12" name="Ellipsi 11"/>
          <p:cNvSpPr/>
          <p:nvPr/>
        </p:nvSpPr>
        <p:spPr>
          <a:xfrm>
            <a:off x="1619672" y="1484784"/>
            <a:ext cx="2520280" cy="223155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85000"/>
              </a:schemeClr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 smtClean="0">
                <a:solidFill>
                  <a:schemeClr val="tx2"/>
                </a:solidFill>
                <a:latin typeface="+mj-lt"/>
              </a:rPr>
              <a:t>Kaikki mainokset </a:t>
            </a:r>
            <a:r>
              <a:rPr lang="fi-FI" sz="4000" dirty="0" smtClean="0">
                <a:solidFill>
                  <a:schemeClr val="tx2"/>
                </a:solidFill>
                <a:latin typeface="+mj-lt"/>
              </a:rPr>
              <a:t>53</a:t>
            </a:r>
            <a:endParaRPr lang="fi-FI" sz="4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" name="Ellipsi 12"/>
          <p:cNvSpPr/>
          <p:nvPr/>
        </p:nvSpPr>
        <p:spPr>
          <a:xfrm>
            <a:off x="1547664" y="3284984"/>
            <a:ext cx="3024337" cy="2880320"/>
          </a:xfrm>
          <a:prstGeom prst="ellipse">
            <a:avLst/>
          </a:prstGeom>
          <a:noFill/>
          <a:ln w="76200">
            <a:solidFill>
              <a:srgbClr val="00B0F0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 dirty="0" smtClean="0">
              <a:solidFill>
                <a:schemeClr val="tx2"/>
              </a:solidFill>
              <a:latin typeface="Adelle" pitchFamily="50" charset="0"/>
            </a:endParaRPr>
          </a:p>
          <a:p>
            <a:pPr algn="ctr"/>
            <a:r>
              <a:rPr lang="fi-FI" sz="2400" dirty="0" smtClean="0">
                <a:solidFill>
                  <a:schemeClr val="tx2"/>
                </a:solidFill>
                <a:latin typeface="+mj-lt"/>
              </a:rPr>
              <a:t>Matkailu-mainos (1/1s.) keskimäärin</a:t>
            </a:r>
          </a:p>
          <a:p>
            <a:pPr algn="ctr"/>
            <a:r>
              <a:rPr lang="fi-FI" sz="6000" dirty="0" smtClean="0">
                <a:solidFill>
                  <a:schemeClr val="tx2"/>
                </a:solidFill>
                <a:latin typeface="+mj-lt"/>
              </a:rPr>
              <a:t>52</a:t>
            </a:r>
            <a:endParaRPr lang="fi-FI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Ellipsi 2"/>
          <p:cNvSpPr/>
          <p:nvPr/>
        </p:nvSpPr>
        <p:spPr>
          <a:xfrm>
            <a:off x="4900528" y="2972780"/>
            <a:ext cx="3271871" cy="2976500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Aukeaman matkailumainos</a:t>
            </a:r>
          </a:p>
          <a:p>
            <a:pPr algn="ctr"/>
            <a:r>
              <a:rPr lang="fi-FI" sz="6600" dirty="0" smtClean="0"/>
              <a:t>67</a:t>
            </a:r>
            <a:endParaRPr lang="fi-FI" sz="6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457201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i-FI" sz="3600" dirty="0" smtClean="0">
                <a:solidFill>
                  <a:schemeClr val="accent1"/>
                </a:solidFill>
                <a:latin typeface="+mj-lt"/>
              </a:rPr>
              <a:t>Matkailumainonnan huomaaminen tuotekategorioittain (%)</a:t>
            </a:r>
            <a:endParaRPr lang="fi-FI" sz="3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2775" name="Text Box 6"/>
          <p:cNvSpPr txBox="1">
            <a:spLocks noChangeArrowheads="1"/>
          </p:cNvSpPr>
          <p:nvPr/>
        </p:nvSpPr>
        <p:spPr bwMode="auto">
          <a:xfrm>
            <a:off x="1152525" y="6084892"/>
            <a:ext cx="7508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i-FI">
                <a:solidFill>
                  <a:srgbClr val="000000"/>
                </a:solidFill>
              </a:rPr>
              <a:t>Ka. 52</a:t>
            </a:r>
          </a:p>
        </p:txBody>
      </p:sp>
      <p:pic>
        <p:nvPicPr>
          <p:cNvPr id="2050" name="Picture 2" descr="C:\Program Files\Microsoft Office\MEDIA\CAGCAT10\j0297749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85026"/>
            <a:ext cx="4232413" cy="402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Oval 2"/>
          <p:cNvSpPr>
            <a:spLocks noChangeArrowheads="1"/>
          </p:cNvSpPr>
          <p:nvPr/>
        </p:nvSpPr>
        <p:spPr bwMode="auto">
          <a:xfrm>
            <a:off x="5868144" y="1916832"/>
            <a:ext cx="2232248" cy="1606798"/>
          </a:xfrm>
          <a:prstGeom prst="ellipse">
            <a:avLst/>
          </a:prstGeom>
          <a:solidFill>
            <a:schemeClr val="bg1"/>
          </a:solidFill>
          <a:ln w="360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/>
          <a:extLst/>
        </p:spPr>
        <p:txBody>
          <a:bodyPr wrap="none" lIns="108000" tIns="63000" rIns="108000" bIns="63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dirty="0">
                <a:solidFill>
                  <a:srgbClr val="000000"/>
                </a:solidFill>
                <a:latin typeface="+mj-lt"/>
              </a:rPr>
              <a:t>hotellit, kylpylät,</a:t>
            </a:r>
            <a:br>
              <a:rPr lang="fi-FI" dirty="0">
                <a:solidFill>
                  <a:srgbClr val="000000"/>
                </a:solidFill>
                <a:latin typeface="+mj-lt"/>
              </a:rPr>
            </a:br>
            <a:r>
              <a:rPr lang="fi-FI" dirty="0">
                <a:solidFill>
                  <a:srgbClr val="000000"/>
                </a:solidFill>
                <a:latin typeface="+mj-lt"/>
              </a:rPr>
              <a:t>ravintolat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sz="2800" dirty="0">
                <a:solidFill>
                  <a:srgbClr val="000000"/>
                </a:solidFill>
                <a:latin typeface="+mj-lt"/>
              </a:rPr>
              <a:t>49</a:t>
            </a:r>
          </a:p>
        </p:txBody>
      </p:sp>
      <p:sp>
        <p:nvSpPr>
          <p:cNvPr id="32773" name="Oval 4"/>
          <p:cNvSpPr>
            <a:spLocks noChangeArrowheads="1"/>
          </p:cNvSpPr>
          <p:nvPr/>
        </p:nvSpPr>
        <p:spPr bwMode="auto">
          <a:xfrm>
            <a:off x="6012160" y="3645024"/>
            <a:ext cx="2520280" cy="1800200"/>
          </a:xfrm>
          <a:prstGeom prst="ellipse">
            <a:avLst/>
          </a:prstGeom>
          <a:solidFill>
            <a:schemeClr val="bg1"/>
          </a:solidFill>
          <a:ln w="360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/>
          <a:extLst/>
        </p:spPr>
        <p:txBody>
          <a:bodyPr wrap="none" lIns="108000" tIns="63000" rIns="108000" bIns="63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dirty="0">
                <a:solidFill>
                  <a:srgbClr val="000000"/>
                </a:solidFill>
                <a:latin typeface="+mj-lt"/>
              </a:rPr>
              <a:t>matkatoimistot,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dirty="0">
                <a:solidFill>
                  <a:srgbClr val="000000"/>
                </a:solidFill>
                <a:latin typeface="+mj-lt"/>
              </a:rPr>
              <a:t>matkailun </a:t>
            </a:r>
            <a:endParaRPr lang="fi-FI" dirty="0" smtClean="0">
              <a:solidFill>
                <a:srgbClr val="000000"/>
              </a:solidFill>
              <a:latin typeface="+mj-lt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dirty="0" smtClean="0">
                <a:solidFill>
                  <a:srgbClr val="000000"/>
                </a:solidFill>
                <a:latin typeface="+mj-lt"/>
              </a:rPr>
              <a:t>edistäminen</a:t>
            </a:r>
            <a:endParaRPr lang="fi-FI" dirty="0">
              <a:solidFill>
                <a:srgbClr val="000000"/>
              </a:solidFill>
              <a:latin typeface="+mj-lt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sz="2800" dirty="0">
                <a:solidFill>
                  <a:srgbClr val="000000"/>
                </a:solidFill>
                <a:latin typeface="+mj-lt"/>
              </a:rPr>
              <a:t>52</a:t>
            </a:r>
          </a:p>
        </p:txBody>
      </p:sp>
      <p:sp>
        <p:nvSpPr>
          <p:cNvPr id="32772" name="Oval 3"/>
          <p:cNvSpPr>
            <a:spLocks noChangeArrowheads="1"/>
          </p:cNvSpPr>
          <p:nvPr/>
        </p:nvSpPr>
        <p:spPr bwMode="auto">
          <a:xfrm>
            <a:off x="777634" y="2720231"/>
            <a:ext cx="2404155" cy="1599957"/>
          </a:xfrm>
          <a:prstGeom prst="ellipse">
            <a:avLst/>
          </a:prstGeom>
          <a:solidFill>
            <a:schemeClr val="bg1"/>
          </a:solidFill>
          <a:ln w="72000">
            <a:solidFill>
              <a:srgbClr val="00B0F0"/>
            </a:solidFill>
            <a:round/>
            <a:headEnd/>
            <a:tailEnd/>
          </a:ln>
          <a:effectLst/>
          <a:extLst/>
        </p:spPr>
        <p:txBody>
          <a:bodyPr wrap="none" lIns="126000" tIns="81000" rIns="126000" bIns="81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dirty="0">
                <a:solidFill>
                  <a:srgbClr val="000000"/>
                </a:solidFill>
                <a:latin typeface="+mj-lt"/>
              </a:rPr>
              <a:t>laivayhtiöt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sz="2800" dirty="0">
                <a:solidFill>
                  <a:srgbClr val="000000"/>
                </a:solidFill>
                <a:latin typeface="+mj-lt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711368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5148"/>
            <a:ext cx="5976664" cy="6098637"/>
          </a:xfrm>
          <a:prstGeom prst="rect">
            <a:avLst/>
          </a:prstGeom>
        </p:spPr>
      </p:pic>
      <p:sp>
        <p:nvSpPr>
          <p:cNvPr id="56322" name="Text Box 1"/>
          <p:cNvSpPr txBox="1">
            <a:spLocks noChangeArrowheads="1"/>
          </p:cNvSpPr>
          <p:nvPr/>
        </p:nvSpPr>
        <p:spPr bwMode="auto">
          <a:xfrm>
            <a:off x="457201" y="220663"/>
            <a:ext cx="8229600" cy="124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endParaRPr lang="fi-FI" sz="2900" dirty="0" smtClean="0">
              <a:solidFill>
                <a:srgbClr val="000000"/>
              </a:solidFill>
            </a:endParaRPr>
          </a:p>
          <a:p>
            <a:pPr algn="ctr" eaLnBrk="1" hangingPunct="1">
              <a:buClrTx/>
              <a:buFontTx/>
              <a:buNone/>
            </a:pPr>
            <a:r>
              <a:rPr lang="fi-FI" sz="3600" dirty="0">
                <a:solidFill>
                  <a:schemeClr val="accent1"/>
                </a:solidFill>
                <a:latin typeface="+mj-lt"/>
              </a:rPr>
              <a:t>T</a:t>
            </a:r>
            <a:r>
              <a:rPr lang="fi-FI" sz="3600" dirty="0" smtClean="0">
                <a:solidFill>
                  <a:schemeClr val="accent1"/>
                </a:solidFill>
                <a:latin typeface="+mj-lt"/>
              </a:rPr>
              <a:t>akakansi on matkailumainostajalle </a:t>
            </a:r>
            <a:br>
              <a:rPr lang="fi-FI" sz="3600" dirty="0" smtClean="0">
                <a:solidFill>
                  <a:schemeClr val="accent1"/>
                </a:solidFill>
                <a:latin typeface="+mj-lt"/>
              </a:rPr>
            </a:br>
            <a:r>
              <a:rPr lang="fi-FI" sz="3600" dirty="0" err="1" smtClean="0">
                <a:solidFill>
                  <a:schemeClr val="accent1"/>
                </a:solidFill>
                <a:latin typeface="+mj-lt"/>
              </a:rPr>
              <a:t>aikkarin</a:t>
            </a:r>
            <a:r>
              <a:rPr lang="fi-FI" sz="3600" dirty="0" smtClean="0">
                <a:solidFill>
                  <a:schemeClr val="accent1"/>
                </a:solidFill>
                <a:latin typeface="+mj-lt"/>
              </a:rPr>
              <a:t> paras mainospaikka</a:t>
            </a:r>
            <a:br>
              <a:rPr lang="fi-FI" sz="3600" dirty="0" smtClean="0">
                <a:solidFill>
                  <a:schemeClr val="accent1"/>
                </a:solidFill>
                <a:latin typeface="+mj-lt"/>
              </a:rPr>
            </a:br>
            <a:r>
              <a:rPr lang="fi-FI" dirty="0" smtClean="0">
                <a:solidFill>
                  <a:srgbClr val="000000"/>
                </a:solidFill>
                <a:latin typeface="+mj-lt"/>
              </a:rPr>
              <a:t>kasvu-</a:t>
            </a:r>
            <a:r>
              <a:rPr lang="fi-FI" dirty="0">
                <a:solidFill>
                  <a:srgbClr val="000000"/>
                </a:solidFill>
                <a:latin typeface="+mj-lt"/>
              </a:rPr>
              <a:t>% verrattuna matkailumainonnan keskihuomioarvoihin</a:t>
            </a:r>
          </a:p>
        </p:txBody>
      </p:sp>
      <p:sp>
        <p:nvSpPr>
          <p:cNvPr id="56325" name="Oval 4"/>
          <p:cNvSpPr>
            <a:spLocks noChangeArrowheads="1"/>
          </p:cNvSpPr>
          <p:nvPr/>
        </p:nvSpPr>
        <p:spPr bwMode="auto">
          <a:xfrm>
            <a:off x="3275856" y="2276872"/>
            <a:ext cx="3471915" cy="222668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/>
          <a:extLst/>
        </p:spPr>
        <p:txBody>
          <a:bodyPr wrap="none" lIns="108000" tIns="63000" rIns="108000" bIns="63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sz="2400" dirty="0" smtClean="0">
                <a:solidFill>
                  <a:srgbClr val="000000"/>
                </a:solidFill>
                <a:latin typeface="+mj-lt"/>
              </a:rPr>
              <a:t>Takakannen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sz="2400" dirty="0" smtClean="0">
                <a:solidFill>
                  <a:srgbClr val="000000"/>
                </a:solidFill>
                <a:latin typeface="+mj-lt"/>
              </a:rPr>
              <a:t>huomioarvo</a:t>
            </a:r>
            <a:endParaRPr lang="fi-FI" sz="2400" dirty="0">
              <a:solidFill>
                <a:srgbClr val="000000"/>
              </a:solidFill>
              <a:latin typeface="+mj-lt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sz="4000" dirty="0">
                <a:solidFill>
                  <a:srgbClr val="000000"/>
                </a:solidFill>
                <a:latin typeface="+mj-lt"/>
              </a:rPr>
              <a:t>+26</a:t>
            </a:r>
          </a:p>
        </p:txBody>
      </p:sp>
    </p:spTree>
    <p:extLst>
      <p:ext uri="{BB962C8B-B14F-4D97-AF65-F5344CB8AC3E}">
        <p14:creationId xmlns:p14="http://schemas.microsoft.com/office/powerpoint/2010/main" val="23823698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88" y="1268155"/>
            <a:ext cx="7274658" cy="4773197"/>
          </a:xfrm>
          <a:prstGeom prst="rect">
            <a:avLst/>
          </a:prstGeom>
        </p:spPr>
      </p:pic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457201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i-FI" sz="3600" dirty="0">
                <a:solidFill>
                  <a:schemeClr val="tx1"/>
                </a:solidFill>
                <a:latin typeface="+mj-lt"/>
              </a:rPr>
              <a:t>Vasemman ja oikean sivun mainonnan </a:t>
            </a:r>
            <a:br>
              <a:rPr lang="fi-FI" sz="3600" dirty="0">
                <a:solidFill>
                  <a:schemeClr val="tx1"/>
                </a:solidFill>
                <a:latin typeface="+mj-lt"/>
              </a:rPr>
            </a:br>
            <a:r>
              <a:rPr lang="fi-FI" sz="3600" dirty="0" smtClean="0">
                <a:solidFill>
                  <a:schemeClr val="tx1"/>
                </a:solidFill>
                <a:latin typeface="+mj-lt"/>
              </a:rPr>
              <a:t>huomaaminen eri tuoteryhmissä</a:t>
            </a:r>
            <a:endParaRPr lang="fi-FI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2638425" y="2565400"/>
            <a:ext cx="1795982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i-FI" sz="9600" dirty="0">
                <a:solidFill>
                  <a:srgbClr val="000000"/>
                </a:solidFill>
              </a:rPr>
              <a:t>+-0</a:t>
            </a:r>
          </a:p>
        </p:txBody>
      </p:sp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5216525" y="2565400"/>
            <a:ext cx="1795982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i-FI" sz="9600" dirty="0">
                <a:solidFill>
                  <a:srgbClr val="000000"/>
                </a:solidFill>
              </a:rPr>
              <a:t>+-0</a:t>
            </a:r>
          </a:p>
        </p:txBody>
      </p:sp>
      <p:sp>
        <p:nvSpPr>
          <p:cNvPr id="63495" name="Oval 7"/>
          <p:cNvSpPr>
            <a:spLocks noChangeArrowheads="1"/>
          </p:cNvSpPr>
          <p:nvPr/>
        </p:nvSpPr>
        <p:spPr bwMode="auto">
          <a:xfrm>
            <a:off x="6265899" y="1417638"/>
            <a:ext cx="1423190" cy="1388954"/>
          </a:xfrm>
          <a:prstGeom prst="ellipse">
            <a:avLst/>
          </a:prstGeom>
          <a:solidFill>
            <a:schemeClr val="bg1"/>
          </a:solidFill>
          <a:ln w="360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/>
          <a:extLst/>
        </p:spPr>
        <p:txBody>
          <a:bodyPr wrap="none" lIns="108000" tIns="63000" rIns="108000" bIns="63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dirty="0" smtClean="0">
                <a:solidFill>
                  <a:srgbClr val="000000"/>
                </a:solidFill>
                <a:latin typeface="+mj-lt"/>
              </a:rPr>
              <a:t>autot</a:t>
            </a:r>
            <a:endParaRPr lang="fi-FI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3496" name="Oval 8"/>
          <p:cNvSpPr>
            <a:spLocks noChangeArrowheads="1"/>
          </p:cNvSpPr>
          <p:nvPr/>
        </p:nvSpPr>
        <p:spPr bwMode="auto">
          <a:xfrm>
            <a:off x="1403648" y="4725143"/>
            <a:ext cx="1512168" cy="1370049"/>
          </a:xfrm>
          <a:prstGeom prst="ellipse">
            <a:avLst/>
          </a:prstGeom>
          <a:solidFill>
            <a:schemeClr val="bg1"/>
          </a:solidFill>
          <a:ln w="360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/>
          <a:extLst/>
        </p:spPr>
        <p:txBody>
          <a:bodyPr wrap="none" lIns="108000" tIns="63000" rIns="108000" bIns="63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dirty="0" smtClean="0">
                <a:solidFill>
                  <a:srgbClr val="000000"/>
                </a:solidFill>
                <a:latin typeface="+mj-lt"/>
              </a:rPr>
              <a:t>sisustaminen</a:t>
            </a:r>
            <a:endParaRPr lang="fi-FI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3497" name="Oval 9"/>
          <p:cNvSpPr>
            <a:spLocks noChangeArrowheads="1"/>
          </p:cNvSpPr>
          <p:nvPr/>
        </p:nvSpPr>
        <p:spPr bwMode="auto">
          <a:xfrm>
            <a:off x="3203847" y="4293096"/>
            <a:ext cx="1458269" cy="1341586"/>
          </a:xfrm>
          <a:prstGeom prst="ellipse">
            <a:avLst/>
          </a:prstGeom>
          <a:solidFill>
            <a:schemeClr val="bg1"/>
          </a:solidFill>
          <a:ln w="360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/>
          <a:extLst/>
        </p:spPr>
        <p:txBody>
          <a:bodyPr wrap="none" lIns="108000" tIns="63000" rIns="108000" bIns="63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dirty="0" smtClean="0">
                <a:solidFill>
                  <a:srgbClr val="000000"/>
                </a:solidFill>
                <a:latin typeface="+mj-lt"/>
              </a:rPr>
              <a:t>kosmetiikka</a:t>
            </a:r>
            <a:endParaRPr lang="fi-FI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3498" name="Oval 10"/>
          <p:cNvSpPr>
            <a:spLocks noChangeArrowheads="1"/>
          </p:cNvSpPr>
          <p:nvPr/>
        </p:nvSpPr>
        <p:spPr bwMode="auto">
          <a:xfrm>
            <a:off x="4932040" y="4980954"/>
            <a:ext cx="1440160" cy="1307455"/>
          </a:xfrm>
          <a:prstGeom prst="ellipse">
            <a:avLst/>
          </a:prstGeom>
          <a:solidFill>
            <a:schemeClr val="bg1"/>
          </a:solidFill>
          <a:ln w="360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/>
          <a:extLst/>
        </p:spPr>
        <p:txBody>
          <a:bodyPr wrap="none" lIns="108000" tIns="63000" rIns="108000" bIns="63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dirty="0" smtClean="0">
                <a:solidFill>
                  <a:srgbClr val="000000"/>
                </a:solidFill>
                <a:latin typeface="+mj-lt"/>
              </a:rPr>
              <a:t>elintarvikkeet</a:t>
            </a:r>
            <a:endParaRPr lang="fi-FI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3499" name="Oval 11"/>
          <p:cNvSpPr>
            <a:spLocks noChangeArrowheads="1"/>
          </p:cNvSpPr>
          <p:nvPr/>
        </p:nvSpPr>
        <p:spPr bwMode="auto">
          <a:xfrm>
            <a:off x="6560078" y="4293096"/>
            <a:ext cx="1440160" cy="1327378"/>
          </a:xfrm>
          <a:prstGeom prst="ellipse">
            <a:avLst/>
          </a:prstGeom>
          <a:solidFill>
            <a:schemeClr val="bg1"/>
          </a:solidFill>
          <a:ln w="360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/>
          <a:extLst/>
        </p:spPr>
        <p:txBody>
          <a:bodyPr wrap="none" lIns="108000" tIns="63000" rIns="108000" bIns="63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dirty="0" smtClean="0">
                <a:solidFill>
                  <a:srgbClr val="000000"/>
                </a:solidFill>
                <a:latin typeface="+mj-lt"/>
              </a:rPr>
              <a:t>matkailu</a:t>
            </a:r>
            <a:endParaRPr lang="fi-FI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3500" name="Oval 12"/>
          <p:cNvSpPr>
            <a:spLocks noChangeArrowheads="1"/>
          </p:cNvSpPr>
          <p:nvPr/>
        </p:nvSpPr>
        <p:spPr bwMode="auto">
          <a:xfrm>
            <a:off x="589445" y="1772816"/>
            <a:ext cx="1462275" cy="1440159"/>
          </a:xfrm>
          <a:prstGeom prst="ellipse">
            <a:avLst/>
          </a:prstGeom>
          <a:solidFill>
            <a:schemeClr val="bg1"/>
          </a:solidFill>
          <a:ln w="360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/>
          <a:extLst/>
        </p:spPr>
        <p:txBody>
          <a:bodyPr wrap="none" lIns="108000" tIns="63000" rIns="108000" bIns="63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dirty="0" smtClean="0">
                <a:solidFill>
                  <a:srgbClr val="000000"/>
                </a:solidFill>
                <a:latin typeface="+mj-lt"/>
              </a:rPr>
              <a:t>rakentaminen</a:t>
            </a:r>
            <a:endParaRPr lang="fi-FI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3501" name="Oval 13"/>
          <p:cNvSpPr>
            <a:spLocks noChangeArrowheads="1"/>
          </p:cNvSpPr>
          <p:nvPr/>
        </p:nvSpPr>
        <p:spPr bwMode="auto">
          <a:xfrm>
            <a:off x="899592" y="3323543"/>
            <a:ext cx="1440160" cy="1373823"/>
          </a:xfrm>
          <a:prstGeom prst="ellipse">
            <a:avLst/>
          </a:prstGeom>
          <a:solidFill>
            <a:schemeClr val="bg1"/>
          </a:solidFill>
          <a:ln w="360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/>
          <a:extLst/>
        </p:spPr>
        <p:txBody>
          <a:bodyPr wrap="none" lIns="108000" tIns="63000" rIns="108000" bIns="63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dirty="0" smtClean="0">
                <a:solidFill>
                  <a:srgbClr val="000000"/>
                </a:solidFill>
                <a:latin typeface="+mj-lt"/>
              </a:rPr>
              <a:t>terveys/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dirty="0" smtClean="0">
                <a:solidFill>
                  <a:srgbClr val="000000"/>
                </a:solidFill>
                <a:latin typeface="+mj-lt"/>
              </a:rPr>
              <a:t>lääkkeet</a:t>
            </a:r>
            <a:endParaRPr lang="fi-FI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3502" name="Oval 14"/>
          <p:cNvSpPr>
            <a:spLocks noChangeArrowheads="1"/>
          </p:cNvSpPr>
          <p:nvPr/>
        </p:nvSpPr>
        <p:spPr bwMode="auto">
          <a:xfrm>
            <a:off x="6999832" y="2924944"/>
            <a:ext cx="1440160" cy="1318270"/>
          </a:xfrm>
          <a:prstGeom prst="ellipse">
            <a:avLst/>
          </a:prstGeom>
          <a:solidFill>
            <a:schemeClr val="bg1"/>
          </a:solidFill>
          <a:ln w="360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/>
          <a:extLst/>
        </p:spPr>
        <p:txBody>
          <a:bodyPr wrap="none" lIns="108000" tIns="63000" rIns="108000" bIns="63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dirty="0" smtClean="0">
                <a:solidFill>
                  <a:srgbClr val="000000"/>
                </a:solidFill>
                <a:latin typeface="+mj-lt"/>
              </a:rPr>
              <a:t>pankit</a:t>
            </a:r>
            <a:endParaRPr lang="fi-FI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57584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5" grpId="0" animBg="1"/>
      <p:bldP spid="63496" grpId="0" animBg="1"/>
      <p:bldP spid="63497" grpId="0" animBg="1"/>
      <p:bldP spid="63498" grpId="0" animBg="1"/>
      <p:bldP spid="63499" grpId="0" animBg="1"/>
      <p:bldP spid="63500" grpId="0" animBg="1"/>
      <p:bldP spid="63501" grpId="0" animBg="1"/>
      <p:bldP spid="6350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88" y="1268155"/>
            <a:ext cx="7274658" cy="4773197"/>
          </a:xfrm>
          <a:prstGeom prst="rect">
            <a:avLst/>
          </a:prstGeom>
        </p:spPr>
      </p:pic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457201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i-FI" sz="3600" dirty="0" smtClean="0">
                <a:solidFill>
                  <a:schemeClr val="accent1"/>
                </a:solidFill>
                <a:latin typeface="+mj-lt"/>
              </a:rPr>
              <a:t>Pukeutumisen mainonta </a:t>
            </a:r>
            <a:br>
              <a:rPr lang="fi-FI" sz="3600" dirty="0" smtClean="0">
                <a:solidFill>
                  <a:schemeClr val="accent1"/>
                </a:solidFill>
                <a:latin typeface="+mj-lt"/>
              </a:rPr>
            </a:br>
            <a:r>
              <a:rPr lang="fi-FI" sz="3600" dirty="0" smtClean="0">
                <a:solidFill>
                  <a:schemeClr val="accent1"/>
                </a:solidFill>
                <a:latin typeface="+mj-lt"/>
              </a:rPr>
              <a:t>toimii paremmin vasemmalla</a:t>
            </a:r>
            <a:endParaRPr lang="fi-FI" sz="3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2516190" y="2565400"/>
            <a:ext cx="2042845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i-FI" sz="9600" dirty="0">
                <a:solidFill>
                  <a:srgbClr val="000000"/>
                </a:solidFill>
                <a:latin typeface="+mj-lt"/>
              </a:rPr>
              <a:t>+10</a:t>
            </a:r>
          </a:p>
        </p:txBody>
      </p:sp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5216525" y="2565400"/>
            <a:ext cx="1795982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i-FI" sz="9600" dirty="0">
                <a:solidFill>
                  <a:srgbClr val="000000"/>
                </a:solidFill>
                <a:latin typeface="+mj-lt"/>
              </a:rPr>
              <a:t>+-0</a:t>
            </a:r>
          </a:p>
        </p:txBody>
      </p:sp>
    </p:spTree>
    <p:extLst>
      <p:ext uri="{BB962C8B-B14F-4D97-AF65-F5344CB8AC3E}">
        <p14:creationId xmlns:p14="http://schemas.microsoft.com/office/powerpoint/2010/main" val="30786595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624" y="1340768"/>
            <a:ext cx="7160807" cy="477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>
                <a:latin typeface="+mj-lt"/>
              </a:rPr>
              <a:t>Erikoisratkaisut toimivat </a:t>
            </a:r>
            <a:br>
              <a:rPr lang="fi-FI" dirty="0" smtClean="0">
                <a:latin typeface="+mj-lt"/>
              </a:rPr>
            </a:br>
            <a:r>
              <a:rPr lang="fi-FI" dirty="0" smtClean="0">
                <a:latin typeface="+mj-lt"/>
              </a:rPr>
              <a:t>kaikilla toimialoilla</a:t>
            </a:r>
            <a:endParaRPr lang="fi-FI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602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kakausmedia_2013">
  <a:themeElements>
    <a:clrScheme name="Aikakausmedia">
      <a:dk1>
        <a:srgbClr val="E24426"/>
      </a:dk1>
      <a:lt1>
        <a:sysClr val="window" lastClr="FFFFFF"/>
      </a:lt1>
      <a:dk2>
        <a:srgbClr val="000000"/>
      </a:dk2>
      <a:lt2>
        <a:srgbClr val="F2F6F7"/>
      </a:lt2>
      <a:accent1>
        <a:srgbClr val="E24426"/>
      </a:accent1>
      <a:accent2>
        <a:srgbClr val="7AC3BB"/>
      </a:accent2>
      <a:accent3>
        <a:srgbClr val="EBD656"/>
      </a:accent3>
      <a:accent4>
        <a:srgbClr val="F4A89D"/>
      </a:accent4>
      <a:accent5>
        <a:srgbClr val="F2F6F7"/>
      </a:accent5>
      <a:accent6>
        <a:srgbClr val="000000"/>
      </a:accent6>
      <a:hlink>
        <a:srgbClr val="F4A89D"/>
      </a:hlink>
      <a:folHlink>
        <a:srgbClr val="7AC3B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Aikakausmedia_2013</Template>
  <TotalTime>1113</TotalTime>
  <Words>150</Words>
  <Application>Microsoft Office PowerPoint</Application>
  <PresentationFormat>Näytössä katseltava diaesitys (4:3)</PresentationFormat>
  <Paragraphs>104</Paragraphs>
  <Slides>18</Slides>
  <Notes>6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19" baseType="lpstr">
      <vt:lpstr>Aikakausmedia_2013</vt:lpstr>
      <vt:lpstr> Tervetuloa seitsemännen vaikuttavuus- tutkimuksen julkistustilaisuuteen!</vt:lpstr>
      <vt:lpstr> Tämän aamupäivän taustaksi Yhteenveto usean kustantajan huomioarvomittauksista 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Erikoisratkaisut toimivat  kaikilla toimialoilla</vt:lpstr>
      <vt:lpstr>PowerPoint-esitys</vt:lpstr>
      <vt:lpstr>PowerPoint-esitys</vt:lpstr>
      <vt:lpstr>PowerPoint-esitys</vt:lpstr>
      <vt:lpstr>PowerPoint-esitys</vt:lpstr>
      <vt:lpstr>PowerPoint-esitys</vt:lpstr>
      <vt:lpstr>Koko huomioarvotutkimus  osoitteessa </vt:lpstr>
      <vt:lpstr>   </vt:lpstr>
      <vt:lpstr>   Lisäksi uusi mediakorttipalvelu  suomeksi ja englanniksi www.mediakortit.fi   </vt:lpstr>
      <vt:lpstr>Tämän aamupäivän esitykset  suomeksi ja englanniksi perjantaina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SaaraI</dc:creator>
  <cp:lastModifiedBy>Saara Itävuo</cp:lastModifiedBy>
  <cp:revision>84</cp:revision>
  <dcterms:created xsi:type="dcterms:W3CDTF">2013-09-23T19:19:01Z</dcterms:created>
  <dcterms:modified xsi:type="dcterms:W3CDTF">2015-04-23T09:45:13Z</dcterms:modified>
</cp:coreProperties>
</file>